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5" r:id="rId3"/>
    <p:sldId id="450" r:id="rId4"/>
    <p:sldId id="288" r:id="rId5"/>
    <p:sldId id="289" r:id="rId6"/>
    <p:sldId id="299" r:id="rId7"/>
    <p:sldId id="300" r:id="rId8"/>
    <p:sldId id="302" r:id="rId9"/>
    <p:sldId id="304" r:id="rId10"/>
    <p:sldId id="280" r:id="rId11"/>
    <p:sldId id="298" r:id="rId12"/>
    <p:sldId id="471" r:id="rId13"/>
    <p:sldId id="468" r:id="rId14"/>
    <p:sldId id="470" r:id="rId15"/>
    <p:sldId id="452" r:id="rId16"/>
    <p:sldId id="259" r:id="rId17"/>
    <p:sldId id="265" r:id="rId18"/>
    <p:sldId id="26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276" r:id="rId27"/>
    <p:sldId id="279" r:id="rId28"/>
    <p:sldId id="469" r:id="rId29"/>
    <p:sldId id="281" r:id="rId30"/>
    <p:sldId id="293" r:id="rId31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822" autoAdjust="0"/>
  </p:normalViewPr>
  <p:slideViewPr>
    <p:cSldViewPr>
      <p:cViewPr varScale="1">
        <p:scale>
          <a:sx n="85" d="100"/>
          <a:sy n="85" d="100"/>
        </p:scale>
        <p:origin x="6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6667C9B8-FE24-4BE0-92BE-5726FE8FA5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9DC64792-79AB-4692-B0DF-A47F8D4C64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570476F6-BC54-4003-863E-ADE5C048102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DB7ECB2B-394A-48D9-8548-DE780A14FF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823C1F-9859-4334-8580-EE23D864CAA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0544E00-D2FC-4FCA-B832-3B9CB893D0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25B08CA-5907-4069-B2D7-2DBF11E257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037510A-FA9D-4A15-8DB2-28A06A5288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430ACCD-FBE8-456A-A156-4B1066C4954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CEAAE49-3728-41E2-AF27-E6513A85A0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480AC16-6F4D-46DE-9852-A912E397E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681F1C-187A-426E-A3C5-03ABD028D76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1B2D09-10C0-4FB8-AEB1-1FB90053A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92A41E-5E66-4216-86F0-11DF41028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8A8119-ECAF-4BCB-9443-E297D8AE4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14E80-AE7D-4056-A924-44EC3441A2A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424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3C62BA-1557-4582-8057-5BF4425FD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35DE91-02DC-47A8-A17E-085172F41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568537-6E7F-4418-B6E2-B843EA0F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3824E-E1DC-4501-9370-B039C80BA42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474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050169-5980-435B-B19D-0342F94E8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ABE30C-7AAD-41A0-B4CE-81C3BBC84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B9D050-45C2-4E94-A291-D03851EF81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3D37B-9D57-4DB9-B882-1F901184D5E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610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0F5096-F467-4832-BF10-B3B42B3A6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060DF3-7B9B-4DD5-A6E4-040BAB52E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95AA0B-2615-40E6-A5A9-5F7F242AD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CAA56-5CA4-4138-BE85-51B3617D564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773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2C538-298D-4AC4-80F0-C649830D3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62F16B-6187-4317-AC6A-8B61A52F8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95ED1B-CBF3-49A0-A644-85DCEF205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5820E-4F62-4DE5-8128-FDDDA11A16C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142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3638E-1615-440F-9E1C-CAA6AC2E0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097DF-E188-4A5B-8102-4B16EF1D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EEF2E6-18EE-4510-984D-7F0E67EE0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AC53F-9B85-4691-9AA7-A19040473B9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051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3F5727-5224-47E8-992B-E0DFEAB03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B69310-7C62-4956-9456-F01F2F8C6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78E840-1CBA-42C7-A965-AA1FA0666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DF870-AFBB-4D01-8B5C-2048FA43BB7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6591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CC1BE8-802E-4D5A-B1EB-6539E08B3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6786EC-521B-42F6-91F2-5775D4B02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609700-47E2-4182-AEA2-0C1A2464D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9BC6E-E6EF-406C-B4AC-C0766A114B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396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FBEA67-759E-4993-952C-8E412CC9E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76F019-E209-4C3E-813F-9817C0529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F30EA1-5C9D-48A4-85B5-C2238D891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1D894-63A5-47C4-B2E8-EFB9BF57480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424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8701B-98DA-403F-A255-ECE18FF37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C6AEC-C37E-4A48-B827-5E1D09925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62BB1-B13C-40A5-8CC1-F775EECFB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9DCD4-565C-4FFB-A7D6-55FE02C6D80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363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13230-A50C-4962-ABB3-0054E5FB1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2EA35-93EA-4CE8-A52C-3F0121854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3027A-9D77-4F24-B00D-0A28D28D4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B98E7-1489-43E1-9582-45C04306C30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394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29B0B3-3E1F-4DDA-82CC-B1BA0BAF1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37F1AD-1CA6-45A6-83CD-4463E955A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2D4248-2382-42F6-8808-F1E11252A5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015B5F-27B0-43F7-8BFF-E1BCA4EC81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11664F-A28A-4CC2-853A-7391CDBBD2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5CFDEE9-7832-4B47-A976-EB639B3DFD0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cdb.com/list.php?type=1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h.hu/sajtoszoba_kozlemenyek_tajekoztatok_2017_05_3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Élőláb helye 4">
            <a:extLst>
              <a:ext uri="{FF2B5EF4-FFF2-40B4-BE49-F238E27FC236}">
                <a16:creationId xmlns:a16="http://schemas.microsoft.com/office/drawing/2014/main" id="{951AF9C8-F239-4EF1-859B-0DDA41D0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040088" cy="476250"/>
          </a:xfrm>
        </p:spPr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  <a:endParaRPr lang="hu-HU" dirty="0"/>
          </a:p>
        </p:txBody>
      </p:sp>
      <p:sp>
        <p:nvSpPr>
          <p:cNvPr id="4099" name="Dia számának helye 5">
            <a:extLst>
              <a:ext uri="{FF2B5EF4-FFF2-40B4-BE49-F238E27FC236}">
                <a16:creationId xmlns:a16="http://schemas.microsoft.com/office/drawing/2014/main" id="{96ABA07C-41BE-4FBD-82FE-DB0F6A06D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27830-A18C-4C58-A4CF-5C2DA11978C1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hu-HU" altLang="hu-HU" sz="14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303E15C-8DA6-4597-897D-5F43AE64BE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04665"/>
            <a:ext cx="7772400" cy="2262336"/>
          </a:xfrm>
        </p:spPr>
        <p:txBody>
          <a:bodyPr/>
          <a:lstStyle/>
          <a:p>
            <a:pPr eaLnBrk="1" hangingPunct="1"/>
            <a:br>
              <a:rPr lang="hu-HU" altLang="hu-HU" sz="3200" b="1" dirty="0"/>
            </a:br>
            <a:r>
              <a:rPr lang="hu-HU" altLang="hu-HU" sz="3200" b="1" dirty="0"/>
              <a:t>XDSL hálózatok tervezése </a:t>
            </a:r>
            <a:br>
              <a:rPr lang="hu-HU" altLang="hu-HU" sz="3200" b="1" dirty="0"/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réz jövője, új hálózati megoldások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technológiával)</a:t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szabványok és piaci termékek</a:t>
            </a:r>
            <a:endParaRPr lang="hu-HU" altLang="hu-HU" sz="4000" dirty="0"/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84785797-0C33-4D29-A9EF-5714000E67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573463"/>
            <a:ext cx="7848600" cy="1752600"/>
          </a:xfrm>
        </p:spPr>
        <p:txBody>
          <a:bodyPr/>
          <a:lstStyle/>
          <a:p>
            <a:pPr marL="609600" indent="-609600" eaLnBrk="1" hangingPunct="1"/>
            <a:r>
              <a:rPr lang="hu-HU" altLang="hu-HU"/>
              <a:t>Takács György</a:t>
            </a:r>
          </a:p>
          <a:p>
            <a:pPr marL="609600" indent="-609600" eaLnBrk="1" hangingPunct="1"/>
            <a:endParaRPr lang="hu-HU" altLang="hu-HU" sz="2000"/>
          </a:p>
          <a:p>
            <a:pPr marL="609600" indent="-609600" eaLnBrk="1" hangingPunct="1"/>
            <a:endParaRPr lang="hu-HU" alt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>
            <a:extLst>
              <a:ext uri="{FF2B5EF4-FFF2-40B4-BE49-F238E27FC236}">
                <a16:creationId xmlns:a16="http://schemas.microsoft.com/office/drawing/2014/main" id="{230194ED-02BB-4845-8C65-5DBB7F21F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98525"/>
          </a:xfrm>
        </p:spPr>
        <p:txBody>
          <a:bodyPr/>
          <a:lstStyle/>
          <a:p>
            <a:r>
              <a:rPr lang="hu-HU" altLang="hu-HU" sz="2800"/>
              <a:t>DMT</a:t>
            </a:r>
          </a:p>
        </p:txBody>
      </p:sp>
      <p:sp>
        <p:nvSpPr>
          <p:cNvPr id="36867" name="Tartalom helye 2">
            <a:extLst>
              <a:ext uri="{FF2B5EF4-FFF2-40B4-BE49-F238E27FC236}">
                <a16:creationId xmlns:a16="http://schemas.microsoft.com/office/drawing/2014/main" id="{319807B9-0106-409F-B3E0-E3942B46BB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en-US" altLang="hu-HU" sz="2400"/>
              <a:t>DMT modulation uses the same principle as</a:t>
            </a:r>
            <a:r>
              <a:rPr lang="hu-HU" altLang="hu-HU" sz="2400"/>
              <a:t> orthogonal frequency-division multiplexing </a:t>
            </a:r>
            <a:r>
              <a:rPr lang="en-US" altLang="hu-HU" sz="2400"/>
              <a:t>(OFDM).</a:t>
            </a:r>
            <a:r>
              <a:rPr lang="en-US" altLang="hu-HU" sz="2400" b="1"/>
              <a:t>6 </a:t>
            </a:r>
            <a:r>
              <a:rPr lang="en-US" altLang="hu-HU" sz="2400"/>
              <a:t>That is, it divides the useful</a:t>
            </a:r>
            <a:r>
              <a:rPr lang="hu-HU" altLang="hu-HU" sz="2400"/>
              <a:t> </a:t>
            </a:r>
            <a:r>
              <a:rPr lang="en-US" altLang="hu-HU" sz="2400"/>
              <a:t>frequency spectra into parallel channels,</a:t>
            </a:r>
            <a:r>
              <a:rPr lang="hu-HU" altLang="hu-HU" sz="2400"/>
              <a:t> </a:t>
            </a:r>
            <a:r>
              <a:rPr lang="en-US" altLang="hu-HU" sz="2400"/>
              <a:t>where the center of each channel is represented</a:t>
            </a:r>
            <a:r>
              <a:rPr lang="hu-HU" altLang="hu-HU" sz="2400"/>
              <a:t> </a:t>
            </a:r>
            <a:r>
              <a:rPr lang="en-US" altLang="hu-HU" sz="2400"/>
              <a:t>by a modulated (QAM) subcarrier</a:t>
            </a:r>
            <a:r>
              <a:rPr lang="hu-HU" altLang="hu-HU" sz="2400"/>
              <a:t>. </a:t>
            </a:r>
            <a:r>
              <a:rPr lang="en-US" altLang="hu-HU" sz="2400"/>
              <a:t>One difference from OFDM is</a:t>
            </a:r>
            <a:r>
              <a:rPr lang="hu-HU" altLang="hu-HU" sz="2400"/>
              <a:t> </a:t>
            </a:r>
            <a:r>
              <a:rPr lang="en-US" altLang="hu-HU" sz="2400"/>
              <a:t>that each carrier in DMT can be loaded with</a:t>
            </a:r>
            <a:r>
              <a:rPr lang="hu-HU" altLang="hu-HU" sz="2400"/>
              <a:t> </a:t>
            </a:r>
            <a:r>
              <a:rPr lang="en-US" altLang="hu-HU" sz="2400"/>
              <a:t>a different number of bits, depending on the</a:t>
            </a:r>
            <a:r>
              <a:rPr lang="hu-HU" altLang="hu-HU" sz="2400"/>
              <a:t> signal to noise ratio (SNR). </a:t>
            </a:r>
          </a:p>
          <a:p>
            <a:r>
              <a:rPr lang="en-US" altLang="hu-HU" sz="2400"/>
              <a:t>The number of bits can</a:t>
            </a:r>
            <a:r>
              <a:rPr lang="hu-HU" altLang="hu-HU" sz="2400"/>
              <a:t> </a:t>
            </a:r>
            <a:r>
              <a:rPr lang="en-US" altLang="hu-HU" sz="2400"/>
              <a:t>be varied between 1 and 15. The distance</a:t>
            </a:r>
            <a:r>
              <a:rPr lang="hu-HU" altLang="hu-HU" sz="2400"/>
              <a:t> between subcarriers is 4.3125kHz. Inverse fast Fourier transform </a:t>
            </a:r>
            <a:r>
              <a:rPr lang="en-US" altLang="hu-HU" sz="2400"/>
              <a:t>(IFFT) is used to generate the subcarriers.</a:t>
            </a:r>
            <a:endParaRPr lang="hu-HU" altLang="hu-HU" sz="2400"/>
          </a:p>
        </p:txBody>
      </p:sp>
      <p:sp>
        <p:nvSpPr>
          <p:cNvPr id="25604" name="Élőláb helye 3">
            <a:extLst>
              <a:ext uri="{FF2B5EF4-FFF2-40B4-BE49-F238E27FC236}">
                <a16:creationId xmlns:a16="http://schemas.microsoft.com/office/drawing/2014/main" id="{20188F2A-502E-4615-AB66-C70551E7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6238" y="6308725"/>
            <a:ext cx="3103562" cy="412750"/>
          </a:xfrm>
        </p:spPr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6869" name="Dia számának helye 4">
            <a:extLst>
              <a:ext uri="{FF2B5EF4-FFF2-40B4-BE49-F238E27FC236}">
                <a16:creationId xmlns:a16="http://schemas.microsoft.com/office/drawing/2014/main" id="{B163B39A-DD42-4758-BDD7-528F5634B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CF6F1C-4817-4082-8593-816A491D0853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Élőláb helye 1">
            <a:extLst>
              <a:ext uri="{FF2B5EF4-FFF2-40B4-BE49-F238E27FC236}">
                <a16:creationId xmlns:a16="http://schemas.microsoft.com/office/drawing/2014/main" id="{C707AE82-6E72-4793-BCCB-93B1FB2B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400"/>
              <a:t>Hálózattervezés 2021. 11. 17.</a:t>
            </a:r>
          </a:p>
        </p:txBody>
      </p:sp>
      <p:sp>
        <p:nvSpPr>
          <p:cNvPr id="22531" name="Dia számának helye 2">
            <a:extLst>
              <a:ext uri="{FF2B5EF4-FFF2-40B4-BE49-F238E27FC236}">
                <a16:creationId xmlns:a16="http://schemas.microsoft.com/office/drawing/2014/main" id="{EA5C3AF8-FFB4-4DC3-B1E3-D48290DF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906BCD-A851-4099-9727-5A5BEE888FDB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400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C3DF38BB-F58E-45E0-BC0A-D80F4783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9688"/>
            <a:ext cx="88265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>
            <a:extLst>
              <a:ext uri="{FF2B5EF4-FFF2-40B4-BE49-F238E27FC236}">
                <a16:creationId xmlns:a16="http://schemas.microsoft.com/office/drawing/2014/main" id="{08A9514C-ABF1-4210-8587-8F2AB2FF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60483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2470DAA1-7640-431D-B38F-341E9443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B5685CE-8B24-4F3C-93F6-46722626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D894-63A5-47C4-B2E8-EFB9BF574800}" type="slidenum">
              <a:rPr lang="hu-HU" altLang="hu-HU" smtClean="0"/>
              <a:pPr/>
              <a:t>12</a:t>
            </a:fld>
            <a:endParaRPr lang="hu-HU" alt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319D810-429E-4585-8712-F2BE0956F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29" y="260648"/>
            <a:ext cx="8476271" cy="58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B0EA00-9ABF-47AE-939A-C3570969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78" y="183974"/>
            <a:ext cx="8229600" cy="1143000"/>
          </a:xfrm>
        </p:spPr>
        <p:txBody>
          <a:bodyPr/>
          <a:lstStyle/>
          <a:p>
            <a:r>
              <a:rPr lang="en-GB" sz="2800" dirty="0"/>
              <a:t>The modulation bit-rate depends on signa</a:t>
            </a:r>
            <a:r>
              <a:rPr lang="hu-HU" sz="2800" dirty="0"/>
              <a:t>l</a:t>
            </a:r>
            <a:r>
              <a:rPr lang="en-GB" sz="2800" dirty="0"/>
              <a:t> to noise ratio in the channel 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70A762F-D461-4862-9BC2-60631D14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2261A04-B993-4484-88EC-0A4878ED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87DB-253E-4C23-BE3F-704AF52A24A0}" type="slidenum">
              <a:rPr lang="hu-HU" altLang="hu-HU" smtClean="0"/>
              <a:pPr/>
              <a:t>13</a:t>
            </a:fld>
            <a:endParaRPr lang="hu-HU" altLang="hu-HU"/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FA1610F3-2C95-4A28-B37C-68E301E7B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44824"/>
            <a:ext cx="9036495" cy="45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8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3C9AE7F-BA91-41D0-85E2-3345731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2CD88B7-BC24-4CBC-A0B5-54EE978B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D894-63A5-47C4-B2E8-EFB9BF574800}" type="slidenum">
              <a:rPr lang="hu-HU" altLang="hu-HU" smtClean="0"/>
              <a:pPr/>
              <a:t>14</a:t>
            </a:fld>
            <a:endParaRPr lang="hu-HU" altLang="hu-H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55D3C7-DDA5-4780-A579-1F63C983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8263"/>
            <a:ext cx="8713788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64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Élőláb helye 4">
            <a:extLst>
              <a:ext uri="{FF2B5EF4-FFF2-40B4-BE49-F238E27FC236}">
                <a16:creationId xmlns:a16="http://schemas.microsoft.com/office/drawing/2014/main" id="{26D8CB76-B15A-41D8-8222-562C43F3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Hálózattervezés 2021. 11. 17.</a:t>
            </a:r>
          </a:p>
        </p:txBody>
      </p:sp>
      <p:sp>
        <p:nvSpPr>
          <p:cNvPr id="17411" name="Dia számának helye 5">
            <a:extLst>
              <a:ext uri="{FF2B5EF4-FFF2-40B4-BE49-F238E27FC236}">
                <a16:creationId xmlns:a16="http://schemas.microsoft.com/office/drawing/2014/main" id="{7ED18C32-5D60-43AD-81D6-DF3842CD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606B06-C1FE-4753-AEA2-D6DA97DD7B2C}" type="slidenum">
              <a:rPr lang="hu-HU" altLang="hu-HU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4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F6F8A19-8856-4B37-9A1D-7B1ED2AD7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What is the future of the ADSL?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E6DEF76-29C1-43AE-BD2C-F9308DACC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56845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hu-HU" dirty="0"/>
              <a:t>Will play a crucial role over the next years for telephone companies and other service providers</a:t>
            </a:r>
          </a:p>
          <a:p>
            <a:pPr eaLnBrk="1" hangingPunct="1"/>
            <a:r>
              <a:rPr lang="en-GB" altLang="hu-HU" dirty="0"/>
              <a:t>New broadband cabling will take decades to reach all prospective subscribers. </a:t>
            </a:r>
          </a:p>
          <a:p>
            <a:pPr eaLnBrk="1" hangingPunct="1"/>
            <a:r>
              <a:rPr lang="en-GB" altLang="hu-HU" dirty="0" err="1"/>
              <a:t>G.mgfast</a:t>
            </a:r>
            <a:r>
              <a:rPr lang="en-GB" altLang="hu-HU" dirty="0"/>
              <a:t> is competitive with fibre access</a:t>
            </a:r>
          </a:p>
          <a:p>
            <a:pPr eaLnBrk="1" hangingPunct="1"/>
            <a:r>
              <a:rPr lang="en-GB" altLang="hu-HU" dirty="0"/>
              <a:t>EU regulation document on local loop unbundling because no competitive technology!</a:t>
            </a:r>
          </a:p>
          <a:p>
            <a:pPr eaLnBrk="1" hangingPunct="1"/>
            <a:endParaRPr lang="en-GB" altLang="hu-HU" dirty="0"/>
          </a:p>
        </p:txBody>
      </p:sp>
    </p:spTree>
    <p:extLst>
      <p:ext uri="{BB962C8B-B14F-4D97-AF65-F5344CB8AC3E}">
        <p14:creationId xmlns:p14="http://schemas.microsoft.com/office/powerpoint/2010/main" val="2140728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35A60B-4D39-4F26-862E-79F23912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438333"/>
          </a:xfrm>
        </p:spPr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err="1"/>
              <a:t>G.fast</a:t>
            </a:r>
            <a:r>
              <a:rPr lang="hu-HU" dirty="0"/>
              <a:t> kidolgozása során a fő szempontok voltak: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07E6068-86A4-44A1-8655-7A8540BB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9428"/>
            <a:ext cx="7886700" cy="42722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Aggregált bitsebesség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letöltés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feltöltés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célértékei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(0.5mm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sodrott réz érpáron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900 Mbit/s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100m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600 Mbit/s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200m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300 Mbit/s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300m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Működési tartomány min. 400m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Működjön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sodrott érpáron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érnégyesen és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koaxiális kábelen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</a:p>
          <a:p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lakáson belül ne kelljen fúrni, kalapálni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•A fogyasztó képes legyen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maga üzembe helyezni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!!!!!!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 energiafogyasztás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Zavarokkal szemben ellenálló legyen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Áthallás törlés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sok érpáras kábel esetén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Letöltés/feltöltés sebesség arány legyen az időosztás aránya szerint konfigurálható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62D9663-06EB-41BD-9232-E470C9A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39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10D9CB2-2FA3-4FEB-86FC-64283582A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1017" y="941569"/>
            <a:ext cx="4185652" cy="505918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BF35265-92A3-402E-8B46-4849EFA10065}"/>
              </a:ext>
            </a:extLst>
          </p:cNvPr>
          <p:cNvSpPr txBox="1"/>
          <p:nvPr/>
        </p:nvSpPr>
        <p:spPr>
          <a:xfrm>
            <a:off x="393492" y="1318198"/>
            <a:ext cx="41856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/>
              <a:t>Az optikai elosztó pont táplálása a felhasználónál lévő (CPE) egységből történik.</a:t>
            </a:r>
          </a:p>
          <a:p>
            <a:r>
              <a:rPr lang="hu-HU" sz="2100" dirty="0"/>
              <a:t>„Fordított táplálás”</a:t>
            </a:r>
          </a:p>
          <a:p>
            <a:endParaRPr lang="hu-HU" sz="2100" dirty="0"/>
          </a:p>
          <a:p>
            <a:r>
              <a:rPr lang="hu-HU" sz="2100" dirty="0"/>
              <a:t>A menedzsment egységből történő táplálás akkor kezdi működését, ha a DPU nem kap tápáramot a CPE egységből.</a:t>
            </a:r>
          </a:p>
          <a:p>
            <a:endParaRPr lang="hu-HU" sz="2100" dirty="0"/>
          </a:p>
          <a:p>
            <a:r>
              <a:rPr lang="hu-HU" sz="2100" dirty="0"/>
              <a:t>DPU – </a:t>
            </a:r>
            <a:r>
              <a:rPr lang="hu-HU" sz="2100" dirty="0" err="1"/>
              <a:t>Distribution</a:t>
            </a:r>
            <a:r>
              <a:rPr lang="hu-HU" sz="2100" dirty="0"/>
              <a:t> </a:t>
            </a:r>
            <a:r>
              <a:rPr lang="hu-HU" sz="2100" dirty="0" err="1"/>
              <a:t>Point</a:t>
            </a:r>
            <a:r>
              <a:rPr lang="hu-HU" sz="2100" dirty="0"/>
              <a:t> Unit – Elosztóponti egység</a:t>
            </a:r>
          </a:p>
          <a:p>
            <a:r>
              <a:rPr lang="hu-HU" sz="2100" dirty="0"/>
              <a:t>CPE – </a:t>
            </a:r>
            <a:r>
              <a:rPr lang="hu-HU" sz="2100" dirty="0" err="1"/>
              <a:t>Customer</a:t>
            </a:r>
            <a:r>
              <a:rPr lang="hu-HU" sz="2100" dirty="0"/>
              <a:t> </a:t>
            </a:r>
            <a:r>
              <a:rPr lang="hu-HU" sz="2100" dirty="0" err="1"/>
              <a:t>Premises</a:t>
            </a:r>
            <a:r>
              <a:rPr lang="hu-HU" sz="2100" dirty="0"/>
              <a:t> </a:t>
            </a:r>
            <a:r>
              <a:rPr lang="hu-HU" sz="2100" dirty="0" err="1"/>
              <a:t>Equipment</a:t>
            </a:r>
            <a:r>
              <a:rPr lang="hu-HU" sz="2100" dirty="0"/>
              <a:t> – előfizetői végberendezés</a:t>
            </a:r>
          </a:p>
          <a:p>
            <a:endParaRPr lang="hu-HU" sz="2100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11138BA-29C8-4C9F-84AF-2EC91362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8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153C38-2CE2-4845-B8E1-38030782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32" y="2611333"/>
            <a:ext cx="3070173" cy="994172"/>
          </a:xfrm>
        </p:spPr>
        <p:txBody>
          <a:bodyPr>
            <a:noAutofit/>
          </a:bodyPr>
          <a:lstStyle/>
          <a:p>
            <a:r>
              <a:rPr lang="hu-HU" sz="2800" dirty="0"/>
              <a:t>A </a:t>
            </a:r>
            <a:r>
              <a:rPr lang="hu-HU" sz="2800" dirty="0" err="1"/>
              <a:t>G.fast</a:t>
            </a:r>
            <a:r>
              <a:rPr lang="hu-HU" sz="2800" dirty="0"/>
              <a:t> </a:t>
            </a:r>
            <a:r>
              <a:rPr lang="hu-HU" sz="2800" dirty="0" err="1"/>
              <a:t>időosztásos</a:t>
            </a:r>
            <a:r>
              <a:rPr lang="hu-HU" sz="2800" dirty="0"/>
              <a:t> duplex rendszere szemben  a VDSL fix frekvencia-</a:t>
            </a:r>
            <a:r>
              <a:rPr lang="hu-HU" sz="2800" dirty="0" err="1"/>
              <a:t>osztásos</a:t>
            </a:r>
            <a:r>
              <a:rPr lang="hu-HU" sz="2800" dirty="0"/>
              <a:t> megoldásával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58E214C-3FF4-4599-9481-AD9C98F93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155" y="1041484"/>
            <a:ext cx="4448683" cy="455349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DC7EF11-3386-4B8F-B566-0A890D139E69}"/>
              </a:ext>
            </a:extLst>
          </p:cNvPr>
          <p:cNvSpPr txBox="1"/>
          <p:nvPr/>
        </p:nvSpPr>
        <p:spPr>
          <a:xfrm>
            <a:off x="6012160" y="1708763"/>
            <a:ext cx="22621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Külön sáv feltöltésre</a:t>
            </a:r>
          </a:p>
          <a:p>
            <a:r>
              <a:rPr lang="hu-HU" dirty="0"/>
              <a:t>és letöltésre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761D621-B187-4B33-862F-B8EFEDF8D091}"/>
              </a:ext>
            </a:extLst>
          </p:cNvPr>
          <p:cNvSpPr txBox="1"/>
          <p:nvPr/>
        </p:nvSpPr>
        <p:spPr>
          <a:xfrm>
            <a:off x="6059338" y="2401260"/>
            <a:ext cx="189703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Feltöltés/letöltés</a:t>
            </a:r>
          </a:p>
          <a:p>
            <a:r>
              <a:rPr lang="hu-HU" dirty="0"/>
              <a:t>Egy időben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F90332E-0CED-45C9-8231-C2BADB83EFA2}"/>
              </a:ext>
            </a:extLst>
          </p:cNvPr>
          <p:cNvSpPr txBox="1"/>
          <p:nvPr/>
        </p:nvSpPr>
        <p:spPr>
          <a:xfrm>
            <a:off x="6000116" y="3856576"/>
            <a:ext cx="281359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Feltöltés és letöltés</a:t>
            </a:r>
          </a:p>
          <a:p>
            <a:r>
              <a:rPr lang="hu-HU" dirty="0"/>
              <a:t>Azonos frekvenciasávban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8329E0A-4DB3-4D88-9390-6ED68F3ACBA2}"/>
              </a:ext>
            </a:extLst>
          </p:cNvPr>
          <p:cNvSpPr txBox="1"/>
          <p:nvPr/>
        </p:nvSpPr>
        <p:spPr>
          <a:xfrm>
            <a:off x="6000116" y="4623503"/>
            <a:ext cx="21595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Feltöltés és letöltés</a:t>
            </a:r>
          </a:p>
          <a:p>
            <a:r>
              <a:rPr lang="hu-HU" dirty="0"/>
              <a:t>Külön időablakban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3EC27ACB-C8F7-4939-8916-7F967E48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20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81F2F444-2967-4278-9A00-22612E48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6092F18-36F8-45BA-A3A8-56F5D61B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A8E-B1EA-48F4-A34A-96D26AE48C8F}" type="slidenum">
              <a:rPr lang="hu-HU" altLang="hu-HU" smtClean="0"/>
              <a:pPr/>
              <a:t>19</a:t>
            </a:fld>
            <a:endParaRPr lang="hu-HU" alt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D36D946-1B1C-49B8-B074-93B8C4CBD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-16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38" y="0"/>
            <a:ext cx="8980924" cy="591951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2FC927C-F244-4444-94B9-233FEE235C41}"/>
              </a:ext>
            </a:extLst>
          </p:cNvPr>
          <p:cNvSpPr txBox="1"/>
          <p:nvPr/>
        </p:nvSpPr>
        <p:spPr>
          <a:xfrm>
            <a:off x="457200" y="588152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Source</a:t>
            </a:r>
            <a:r>
              <a:rPr lang="hu-HU" sz="1200" dirty="0"/>
              <a:t>: https://www.itu.int/en/ITU-T/studygroups/com15/Documents/Overview%20of%20SG15%20Q4%20xDSL%20and%20G.(mg)fast.pdf</a:t>
            </a:r>
          </a:p>
        </p:txBody>
      </p:sp>
    </p:spTree>
    <p:extLst>
      <p:ext uri="{BB962C8B-B14F-4D97-AF65-F5344CB8AC3E}">
        <p14:creationId xmlns:p14="http://schemas.microsoft.com/office/powerpoint/2010/main" val="327591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E7A298-CDAB-45EE-83DB-613D8BD9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hu-HU" dirty="0"/>
              <a:t>What is ADSL</a:t>
            </a:r>
            <a:r>
              <a:rPr lang="hu-HU" altLang="hu-HU" dirty="0"/>
              <a:t>(VDSL, </a:t>
            </a:r>
            <a:r>
              <a:rPr lang="hu-HU" altLang="hu-HU" dirty="0" err="1"/>
              <a:t>XDSL,G.fast</a:t>
            </a:r>
            <a:r>
              <a:rPr lang="hu-HU" altLang="hu-HU" dirty="0"/>
              <a:t>) </a:t>
            </a:r>
            <a:r>
              <a:rPr lang="en-GB" altLang="hu-HU" dirty="0"/>
              <a:t>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310935-30F5-41B3-BF80-9F749A882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hu-HU" sz="2400" dirty="0"/>
              <a:t>Asymmetric Digital Subscriber line,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400" dirty="0"/>
              <a:t>A modem technology,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400" dirty="0"/>
              <a:t>Convert existing twisted-pair telephone lines into access paths for multimedia and high speed data communication,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400" dirty="0"/>
              <a:t>Can transmit to 100 Mbps downstream (VDSL)  1 Gbps (</a:t>
            </a:r>
            <a:r>
              <a:rPr lang="en-GB" altLang="hu-HU" sz="2400" dirty="0" err="1"/>
              <a:t>G.fast</a:t>
            </a:r>
            <a:r>
              <a:rPr lang="en-GB" altLang="hu-HU" sz="2400" dirty="0"/>
              <a:t>) </a:t>
            </a:r>
            <a:r>
              <a:rPr lang="hu-HU" altLang="hu-HU" sz="2400" dirty="0"/>
              <a:t>and </a:t>
            </a:r>
            <a:r>
              <a:rPr lang="en-GB" altLang="hu-HU" sz="2400" dirty="0"/>
              <a:t>10 Gbps (</a:t>
            </a:r>
            <a:r>
              <a:rPr lang="en-GB" altLang="hu-HU" sz="2400" dirty="0" err="1"/>
              <a:t>G.mgfast</a:t>
            </a:r>
            <a:r>
              <a:rPr lang="en-GB" altLang="hu-HU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400" dirty="0"/>
              <a:t>Transform the existing PSTN network to a  powerful system capable of bringing high quality multimedia (triple play) to the subscriber’s home.</a:t>
            </a:r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BC71D85-528E-48FC-9911-813B7A5C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FA84A5A-1EFB-4A35-95BD-71FB0156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AA56-5CA4-4138-BE85-51B3617D5644}" type="slidenum">
              <a:rPr lang="hu-HU" altLang="hu-HU" smtClean="0"/>
              <a:pPr/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36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225BAB36-E957-4B49-89FE-72F8D15C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9554AA3-213B-4016-8EDE-B8C88231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A8E-B1EA-48F4-A34A-96D26AE48C8F}" type="slidenum">
              <a:rPr lang="hu-HU" altLang="hu-HU" smtClean="0"/>
              <a:pPr/>
              <a:t>20</a:t>
            </a:fld>
            <a:endParaRPr lang="hu-HU" alt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1CEEDD7-AE08-4E24-90BA-0CC9131DD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bright="-8000" contras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2347"/>
            <a:ext cx="8352928" cy="58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95CC829F-445B-4EBE-AB28-03417AF3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9D8EBB4-5395-4688-8932-D0981849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A8E-B1EA-48F4-A34A-96D26AE48C8F}" type="slidenum">
              <a:rPr lang="hu-HU" altLang="hu-HU" smtClean="0"/>
              <a:pPr/>
              <a:t>21</a:t>
            </a:fld>
            <a:endParaRPr lang="hu-HU" alt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CA94CDA-77EA-4E3B-8D02-19D7865F6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2" y="0"/>
            <a:ext cx="887537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0DDCB839-A00D-4B77-B409-CDD20BBE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10F9657-6234-4E00-89C8-FD626F65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A8E-B1EA-48F4-A34A-96D26AE48C8F}" type="slidenum">
              <a:rPr lang="hu-HU" altLang="hu-HU" smtClean="0"/>
              <a:pPr/>
              <a:t>22</a:t>
            </a:fld>
            <a:endParaRPr lang="hu-HU" alt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00B3C48-44F9-40DB-B9DF-2772991B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6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00" y="114606"/>
            <a:ext cx="8911400" cy="56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415CDB32-E560-44CF-B67C-5567E19E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65C226-ABD9-4F38-BB21-EA9BAD74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A8E-B1EA-48F4-A34A-96D26AE48C8F}" type="slidenum">
              <a:rPr lang="hu-HU" altLang="hu-HU" smtClean="0"/>
              <a:pPr/>
              <a:t>23</a:t>
            </a:fld>
            <a:endParaRPr lang="hu-HU" alt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3FBA689-61FB-4F54-B07A-579FBB83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brightnessContrast bright="-2000" contras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0"/>
            <a:ext cx="7632848" cy="63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E5336E7C-0476-477A-8036-4E7084B7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EF2CECF-72F3-43BA-AFC8-7DF202A8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A8E-B1EA-48F4-A34A-96D26AE48C8F}" type="slidenum">
              <a:rPr lang="hu-HU" altLang="hu-HU" smtClean="0"/>
              <a:pPr/>
              <a:t>24</a:t>
            </a:fld>
            <a:endParaRPr lang="hu-HU" alt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2113FE3-DE75-4D85-9A7D-207A60BA1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brightnessContrast bright="-1000" contrast="6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48" y="25447"/>
            <a:ext cx="7306928" cy="59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7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7D82D918-9F3F-4148-94A2-00CE2779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273CBAC-3876-475F-B144-672B36AB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A8E-B1EA-48F4-A34A-96D26AE48C8F}" type="slidenum">
              <a:rPr lang="hu-HU" altLang="hu-HU" smtClean="0"/>
              <a:pPr/>
              <a:t>25</a:t>
            </a:fld>
            <a:endParaRPr lang="hu-HU" alt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717F33-85A2-478E-9398-7C1BAE0F1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856984" cy="61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0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BD2DCE-0940-4523-A2B6-4B5B2CD8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3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2100" b="1" dirty="0" err="1"/>
              <a:t>Asus</a:t>
            </a:r>
            <a:r>
              <a:rPr lang="hu-HU" sz="2100" b="1" dirty="0"/>
              <a:t> RT-N12plus Router</a:t>
            </a:r>
            <a:br>
              <a:rPr lang="hu-HU" sz="2100" b="1" dirty="0"/>
            </a:br>
            <a:r>
              <a:rPr lang="hu-HU" sz="2100" b="1" dirty="0"/>
              <a:t>Egy népszerű típus Magyarországon</a:t>
            </a:r>
            <a:endParaRPr lang="hu-HU" sz="2100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EC17C73C-2F75-421D-83E0-96430653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496" y="1113139"/>
            <a:ext cx="3074695" cy="393142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5DFCAFE-D2A7-4AA8-B8B0-3F25D89B835B}"/>
              </a:ext>
            </a:extLst>
          </p:cNvPr>
          <p:cNvSpPr txBox="1"/>
          <p:nvPr/>
        </p:nvSpPr>
        <p:spPr>
          <a:xfrm>
            <a:off x="4229100" y="30861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22745FF-6F99-461E-B1A7-ED0A8A034635}"/>
              </a:ext>
            </a:extLst>
          </p:cNvPr>
          <p:cNvSpPr txBox="1"/>
          <p:nvPr/>
        </p:nvSpPr>
        <p:spPr>
          <a:xfrm>
            <a:off x="1219969" y="5429156"/>
            <a:ext cx="694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Normál fogyasztás </a:t>
            </a:r>
            <a:r>
              <a:rPr lang="en-US" dirty="0"/>
              <a:t>2.3 watts Asus RT-N12 D</a:t>
            </a:r>
            <a:r>
              <a:rPr lang="hu-HU" dirty="0"/>
              <a:t>. </a:t>
            </a:r>
            <a:r>
              <a:rPr lang="en-US" dirty="0"/>
              <a:t> </a:t>
            </a:r>
            <a:r>
              <a:rPr lang="hu-HU" dirty="0"/>
              <a:t>A rangsorban </a:t>
            </a:r>
            <a:r>
              <a:rPr lang="en-US" dirty="0"/>
              <a:t>15</a:t>
            </a:r>
            <a:r>
              <a:rPr lang="hu-HU" dirty="0"/>
              <a:t>.</a:t>
            </a:r>
            <a:r>
              <a:rPr lang="en-US" dirty="0"/>
              <a:t> </a:t>
            </a:r>
            <a:r>
              <a:rPr lang="hu-HU" dirty="0"/>
              <a:t> vizsgált 147 WiFi router közül </a:t>
            </a:r>
            <a:r>
              <a:rPr lang="en-US" dirty="0">
                <a:hlinkClick r:id="rId3"/>
              </a:rPr>
              <a:t> 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B766C96-8353-4B13-ADE3-1BA2BD242192}"/>
              </a:ext>
            </a:extLst>
          </p:cNvPr>
          <p:cNvSpPr txBox="1"/>
          <p:nvPr/>
        </p:nvSpPr>
        <p:spPr>
          <a:xfrm>
            <a:off x="4914900" y="4382966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6587E0F-2F9A-4429-8A08-0AADA1F4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26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85DF9D5-FE17-48C3-9518-469C7677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</p:spTree>
    <p:extLst>
      <p:ext uri="{BB962C8B-B14F-4D97-AF65-F5344CB8AC3E}">
        <p14:creationId xmlns:p14="http://schemas.microsoft.com/office/powerpoint/2010/main" val="3429547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65BBA7A1-7654-4169-9F66-CE22AC1C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99" y="1416236"/>
            <a:ext cx="6819501" cy="342946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5B3599B-B868-43CF-8354-5B91F433AADB}"/>
              </a:ext>
            </a:extLst>
          </p:cNvPr>
          <p:cNvSpPr txBox="1"/>
          <p:nvPr/>
        </p:nvSpPr>
        <p:spPr>
          <a:xfrm>
            <a:off x="322255" y="5268106"/>
            <a:ext cx="836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Fogyasztás:  </a:t>
            </a:r>
            <a:r>
              <a:rPr lang="hu-HU" sz="1500" b="1" dirty="0"/>
              <a:t>54,77W</a:t>
            </a:r>
            <a:r>
              <a:rPr lang="hu-HU" dirty="0"/>
              <a:t> Forrás: https://kb.netgear.com/23003/Maximum-power-consumption-for-NETGEAR-WiFi-Routers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12DEA23-2A32-4009-9124-DBBAA119AECA}"/>
              </a:ext>
            </a:extLst>
          </p:cNvPr>
          <p:cNvSpPr txBox="1"/>
          <p:nvPr/>
        </p:nvSpPr>
        <p:spPr>
          <a:xfrm>
            <a:off x="899592" y="346784"/>
            <a:ext cx="7942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>
                <a:cs typeface="Arial" panose="020B0604020202020204" pitchFamily="34" charset="0"/>
              </a:rPr>
              <a:t>FTTH csatlakozású gigabites modem + router hazai </a:t>
            </a:r>
          </a:p>
          <a:p>
            <a:pPr algn="ctr"/>
            <a:r>
              <a:rPr lang="hu-HU" sz="2100" b="1" dirty="0">
                <a:cs typeface="Arial" panose="020B0604020202020204" pitchFamily="34" charset="0"/>
              </a:rPr>
              <a:t>piacon forgalmazott másik példája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827B6B2-C978-4C4A-9A8B-0BDD1AD1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27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649E6C-90A3-459F-9921-961869B7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</p:spTree>
    <p:extLst>
      <p:ext uri="{BB962C8B-B14F-4D97-AF65-F5344CB8AC3E}">
        <p14:creationId xmlns:p14="http://schemas.microsoft.com/office/powerpoint/2010/main" val="2485020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ABF659-9ADE-413E-A0B4-58DCF106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85" y="476672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b="1" dirty="0"/>
              <a:t>4 millió 21 ezer háztartás van Magyarországon</a:t>
            </a:r>
            <a:br>
              <a:rPr lang="hu-HU" sz="2800" b="1" dirty="0"/>
            </a:br>
            <a:r>
              <a:rPr lang="hu-HU" sz="2800" b="1" dirty="0"/>
              <a:t>Tegyük fel, hogy mindben van szélessávú internet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20C0C2-3EAD-40C3-91FF-4ECBF0F9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3" y="1700808"/>
            <a:ext cx="8335468" cy="4752528"/>
          </a:xfrm>
        </p:spPr>
        <p:txBody>
          <a:bodyPr/>
          <a:lstStyle/>
          <a:p>
            <a:r>
              <a:rPr lang="hu-HU" sz="1600" dirty="0"/>
              <a:t>Forrás: </a:t>
            </a:r>
            <a:r>
              <a:rPr lang="hu-HU" sz="1600" dirty="0">
                <a:hlinkClick r:id="rId2"/>
              </a:rPr>
              <a:t>https://www.ksh.hu/sajtoszoba_kozlemenyek_tajekoztatok_2017_05_31</a:t>
            </a:r>
            <a:r>
              <a:rPr lang="hu-HU" sz="1600" dirty="0"/>
              <a:t> </a:t>
            </a:r>
          </a:p>
          <a:p>
            <a:r>
              <a:rPr lang="hu-HU" sz="2400" dirty="0"/>
              <a:t>2,3W ADSL </a:t>
            </a:r>
            <a:r>
              <a:rPr lang="hu-HU" sz="2400" dirty="0" err="1"/>
              <a:t>modem+router</a:t>
            </a:r>
            <a:r>
              <a:rPr lang="hu-HU" sz="2400" dirty="0"/>
              <a:t> fogyasztása országosan: 9,68 MW</a:t>
            </a:r>
          </a:p>
          <a:p>
            <a:r>
              <a:rPr lang="hu-HU" sz="2400" dirty="0" err="1"/>
              <a:t>Háztartásonként</a:t>
            </a:r>
            <a:r>
              <a:rPr lang="hu-HU" sz="2400" dirty="0"/>
              <a:t> a villanyszámla: 36,84Ft/kWh alapján 742 Ft/év</a:t>
            </a:r>
          </a:p>
          <a:p>
            <a:endParaRPr lang="hu-HU" sz="2400" dirty="0"/>
          </a:p>
          <a:p>
            <a:r>
              <a:rPr lang="hu-HU" sz="2400" dirty="0"/>
              <a:t>57,66 W optikai </a:t>
            </a:r>
            <a:r>
              <a:rPr lang="hu-HU" sz="2400" dirty="0" err="1"/>
              <a:t>modem+router</a:t>
            </a:r>
            <a:r>
              <a:rPr lang="hu-HU" sz="2400" dirty="0"/>
              <a:t> fogyasztása országosan: 242,74 MW</a:t>
            </a:r>
          </a:p>
          <a:p>
            <a:r>
              <a:rPr lang="hu-HU" sz="2400" dirty="0" err="1"/>
              <a:t>Háztartásonként</a:t>
            </a:r>
            <a:r>
              <a:rPr lang="hu-HU" sz="2400" dirty="0"/>
              <a:t> a villanyszámla: 36,84Ft/kWh alapján 18605 Ft/év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1E438B-1F82-4CE4-840E-5CA4A498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28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3D5F9E-BC05-4DBB-B3BF-0E17AF75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</p:spTree>
    <p:extLst>
      <p:ext uri="{BB962C8B-B14F-4D97-AF65-F5344CB8AC3E}">
        <p14:creationId xmlns:p14="http://schemas.microsoft.com/office/powerpoint/2010/main" val="1683042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7693483-5C09-4440-90B2-A1ECDC14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1571346"/>
            <a:ext cx="4392488" cy="462992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B1D303B-755E-48A3-A654-9DD0E9B46A15}"/>
              </a:ext>
            </a:extLst>
          </p:cNvPr>
          <p:cNvSpPr txBox="1"/>
          <p:nvPr/>
        </p:nvSpPr>
        <p:spPr>
          <a:xfrm>
            <a:off x="616157" y="6117508"/>
            <a:ext cx="742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Forrás: https://www.eszk.org/attachments/l263/besz/eromuepites_jovoje_beszamolo.pdf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0DDCA193-D71E-4487-98A9-585C391E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12147"/>
            <a:ext cx="8784976" cy="931676"/>
          </a:xfrm>
        </p:spPr>
        <p:txBody>
          <a:bodyPr>
            <a:noAutofit/>
          </a:bodyPr>
          <a:lstStyle/>
          <a:p>
            <a:r>
              <a:rPr lang="hu-HU" sz="2100" b="1" dirty="0"/>
              <a:t>A minden háztartásban működő gigabites optikai modem + router összes fogyasztása egyenlő a 7. legnagyobb magyar erőmű teljesítményével, </a:t>
            </a:r>
            <a:br>
              <a:rPr lang="hu-HU" sz="2100" b="1" dirty="0"/>
            </a:br>
            <a:r>
              <a:rPr lang="hu-HU" sz="2100" b="1" dirty="0"/>
              <a:t>vagy egy paksi erőmű blokk fele teljesítményével!!!!!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2FBC2EF-D8CC-474A-A8E5-A3BCC7A2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29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575391-A453-4FB3-827A-BF0266F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</p:spTree>
    <p:extLst>
      <p:ext uri="{BB962C8B-B14F-4D97-AF65-F5344CB8AC3E}">
        <p14:creationId xmlns:p14="http://schemas.microsoft.com/office/powerpoint/2010/main" val="299242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Élőláb helye 1">
            <a:extLst>
              <a:ext uri="{FF2B5EF4-FFF2-40B4-BE49-F238E27FC236}">
                <a16:creationId xmlns:a16="http://schemas.microsoft.com/office/drawing/2014/main" id="{9D6686BE-2078-449E-93B2-5C3C8EE1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Hálózattervezés 2021. 11. 17.</a:t>
            </a:r>
          </a:p>
        </p:txBody>
      </p:sp>
      <p:sp>
        <p:nvSpPr>
          <p:cNvPr id="15363" name="Dia számának helye 2">
            <a:extLst>
              <a:ext uri="{FF2B5EF4-FFF2-40B4-BE49-F238E27FC236}">
                <a16:creationId xmlns:a16="http://schemas.microsoft.com/office/drawing/2014/main" id="{7892B55C-9F06-4C6D-A2E9-B461A980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94628C-7874-461A-9005-BB4E7C26CE24}" type="slidenum">
              <a:rPr lang="hu-HU" altLang="hu-HU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400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5B892E4A-9692-49B5-953D-10BE4FB0A99C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765175"/>
          <a:ext cx="8353426" cy="5976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0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35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 err="1">
                          <a:effectLst/>
                        </a:rPr>
                        <a:t>Family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ITU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err="1">
                          <a:effectLst/>
                        </a:rPr>
                        <a:t>Name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err="1">
                          <a:effectLst/>
                        </a:rPr>
                        <a:t>Ratified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Maximum </a:t>
                      </a:r>
                      <a:r>
                        <a:rPr lang="hu-HU" sz="1600" b="1" u="none" strike="noStrike" dirty="0" err="1">
                          <a:effectLst/>
                        </a:rPr>
                        <a:t>speed</a:t>
                      </a:r>
                      <a:r>
                        <a:rPr lang="hu-HU" sz="1600" b="1" u="none" strike="noStrike" dirty="0">
                          <a:effectLst/>
                        </a:rPr>
                        <a:t> </a:t>
                      </a:r>
                      <a:r>
                        <a:rPr lang="hu-HU" sz="1600" b="1" u="none" strike="noStrike" dirty="0" err="1">
                          <a:effectLst/>
                        </a:rPr>
                        <a:t>capabilities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35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ADSL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G992.1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</a:rPr>
                        <a:t>G.dmt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1999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 Mbps down 800 kbps up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35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ADSL2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G992.3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G.dmt.bis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2002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 Mbps down 1 Mbps up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35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ADSL2plus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G992.5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ADSL2plus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2003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 Mbps down 1 Mbps up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35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ADSL2-RE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G992.3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Reach Extended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2003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 Mbps down 1 Mbps up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SHDSL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G991.2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G.SHDSL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2003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5.6 Mbps up/down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35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VDSL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G993.1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Very-high-data-rate-DSL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2004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 Mbps down 15 Mbps up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503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VDSL2-12MHz long reach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G993.2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Very-high-data-rate-DSL 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2005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 Mbps down 30 Mbps up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503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VDSL2-30MHz short reach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G993.2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Very-high-data-rate-DSL 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2005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100 Mbps up/down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503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G.fast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G9700 G9701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</a:rPr>
                        <a:t>G.fast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2014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1000 </a:t>
                      </a:r>
                      <a:r>
                        <a:rPr lang="hu-HU" sz="1600" u="none" strike="noStrike" dirty="0" err="1">
                          <a:effectLst/>
                        </a:rPr>
                        <a:t>Mbps</a:t>
                      </a:r>
                      <a:r>
                        <a:rPr lang="hu-HU" sz="1600" u="none" strike="noStrike" dirty="0">
                          <a:effectLst/>
                        </a:rPr>
                        <a:t> (</a:t>
                      </a:r>
                      <a:r>
                        <a:rPr lang="hu-HU" sz="1600" u="none" strike="noStrike" dirty="0" err="1">
                          <a:effectLst/>
                        </a:rPr>
                        <a:t>Aggregated</a:t>
                      </a:r>
                      <a:r>
                        <a:rPr lang="hu-HU" sz="1600" u="none" strike="noStrike" dirty="0">
                          <a:effectLst/>
                        </a:rPr>
                        <a:t>) &lt;100m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32" name="Szövegdoboz 4">
            <a:extLst>
              <a:ext uri="{FF2B5EF4-FFF2-40B4-BE49-F238E27FC236}">
                <a16:creationId xmlns:a16="http://schemas.microsoft.com/office/drawing/2014/main" id="{CC53C050-F6E3-493D-83B3-2B3EF2EE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700"/>
            <a:ext cx="444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/>
              <a:t>DSL Technology Options</a:t>
            </a:r>
          </a:p>
        </p:txBody>
      </p:sp>
    </p:spTree>
    <p:extLst>
      <p:ext uri="{BB962C8B-B14F-4D97-AF65-F5344CB8AC3E}">
        <p14:creationId xmlns:p14="http://schemas.microsoft.com/office/powerpoint/2010/main" val="3741266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158AC1-1C48-42FD-BCA9-62D02056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2800" b="1" cap="small" dirty="0"/>
              <a:t>Magyar Telekom felajánlott  DLSAM helyszínek az </a:t>
            </a:r>
            <a:r>
              <a:rPr lang="hu-HU" sz="2800" b="1" cap="small" dirty="0" err="1"/>
              <a:t>itk</a:t>
            </a:r>
            <a:r>
              <a:rPr lang="hu-HU" sz="2800" b="1" cap="small" dirty="0"/>
              <a:t> közelében</a:t>
            </a:r>
            <a:endParaRPr lang="hu-HU" sz="2800" dirty="0"/>
          </a:p>
        </p:txBody>
      </p:sp>
      <p:sp>
        <p:nvSpPr>
          <p:cNvPr id="43011" name="Tartalom helye 2">
            <a:extLst>
              <a:ext uri="{FF2B5EF4-FFF2-40B4-BE49-F238E27FC236}">
                <a16:creationId xmlns:a16="http://schemas.microsoft.com/office/drawing/2014/main" id="{F7BC8EE9-75E2-4B68-9804-F18E244517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endParaRPr lang="hu-HU" altLang="hu-HU"/>
          </a:p>
        </p:txBody>
      </p:sp>
      <p:sp>
        <p:nvSpPr>
          <p:cNvPr id="33796" name="Élőláb helye 3">
            <a:extLst>
              <a:ext uri="{FF2B5EF4-FFF2-40B4-BE49-F238E27FC236}">
                <a16:creationId xmlns:a16="http://schemas.microsoft.com/office/drawing/2014/main" id="{F322E6B0-5DDE-4F4D-A754-ABB3F5F1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Hálózattervezés 2021. 11. 17.</a:t>
            </a:r>
            <a:endParaRPr lang="hu-HU"/>
          </a:p>
        </p:txBody>
      </p:sp>
      <p:sp>
        <p:nvSpPr>
          <p:cNvPr id="43013" name="Dia számának helye 4">
            <a:extLst>
              <a:ext uri="{FF2B5EF4-FFF2-40B4-BE49-F238E27FC236}">
                <a16:creationId xmlns:a16="http://schemas.microsoft.com/office/drawing/2014/main" id="{BEB2898A-A10D-4D31-9518-48B94C714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39D855-50AA-40D5-BE97-09CE3C4D7C22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400"/>
          </a:p>
        </p:txBody>
      </p:sp>
      <p:pic>
        <p:nvPicPr>
          <p:cNvPr id="43014" name="Picture 2">
            <a:extLst>
              <a:ext uri="{FF2B5EF4-FFF2-40B4-BE49-F238E27FC236}">
                <a16:creationId xmlns:a16="http://schemas.microsoft.com/office/drawing/2014/main" id="{BC2B030B-7DDF-4B77-96C6-E2862100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732213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>
            <a:extLst>
              <a:ext uri="{FF2B5EF4-FFF2-40B4-BE49-F238E27FC236}">
                <a16:creationId xmlns:a16="http://schemas.microsoft.com/office/drawing/2014/main" id="{4E3FE5F8-4BA6-4CF3-B77A-A003B908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48371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>
            <a:extLst>
              <a:ext uri="{FF2B5EF4-FFF2-40B4-BE49-F238E27FC236}">
                <a16:creationId xmlns:a16="http://schemas.microsoft.com/office/drawing/2014/main" id="{2301CADB-E726-4D50-85D4-6487C24A1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/>
          <a:lstStyle/>
          <a:p>
            <a:r>
              <a:rPr lang="hu-HU" altLang="hu-HU" sz="2800"/>
              <a:t>Miért XDSL? Miért nem fényvezetős előfizetői hálózat?</a:t>
            </a:r>
          </a:p>
        </p:txBody>
      </p:sp>
      <p:sp>
        <p:nvSpPr>
          <p:cNvPr id="11267" name="Tartalom helye 2">
            <a:extLst>
              <a:ext uri="{FF2B5EF4-FFF2-40B4-BE49-F238E27FC236}">
                <a16:creationId xmlns:a16="http://schemas.microsoft.com/office/drawing/2014/main" id="{C88CB0D3-F10E-47F9-8CA1-D309D61029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hu-HU" altLang="hu-HU" sz="2400" dirty="0"/>
              <a:t>Magyarországon a sodrott érpáros kábelekre épülő telefonhálózat döntő része 10-15 éves – tehát jó és még alig térült meg a befektetés.</a:t>
            </a:r>
          </a:p>
          <a:p>
            <a:r>
              <a:rPr lang="hu-HU" altLang="hu-HU" sz="2400" dirty="0"/>
              <a:t>XDSL-nél a CAPEX kisebb, mint fényvezető esetén!</a:t>
            </a:r>
          </a:p>
          <a:p>
            <a:r>
              <a:rPr lang="hu-HU" altLang="hu-HU" sz="2400" dirty="0" err="1"/>
              <a:t>Triple</a:t>
            </a:r>
            <a:r>
              <a:rPr lang="hu-HU" altLang="hu-HU" sz="2400" dirty="0"/>
              <a:t> play (egyszerre IPTV nézés, böngészgetés és </a:t>
            </a:r>
            <a:r>
              <a:rPr lang="hu-HU" altLang="hu-HU" sz="2400" dirty="0" err="1"/>
              <a:t>IPtelefon</a:t>
            </a:r>
            <a:r>
              <a:rPr lang="hu-HU" altLang="hu-HU" sz="2400" dirty="0"/>
              <a:t> egy háztartásban) megoldható egy jó XDSL rendszerrel is.</a:t>
            </a:r>
          </a:p>
        </p:txBody>
      </p:sp>
      <p:sp>
        <p:nvSpPr>
          <p:cNvPr id="7172" name="Élőláb helye 3">
            <a:extLst>
              <a:ext uri="{FF2B5EF4-FFF2-40B4-BE49-F238E27FC236}">
                <a16:creationId xmlns:a16="http://schemas.microsoft.com/office/drawing/2014/main" id="{5CCFDDF7-4F7D-4F41-A666-F088747C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11269" name="Dia számának helye 4">
            <a:extLst>
              <a:ext uri="{FF2B5EF4-FFF2-40B4-BE49-F238E27FC236}">
                <a16:creationId xmlns:a16="http://schemas.microsoft.com/office/drawing/2014/main" id="{012BAFD5-1054-407C-900A-0E7BD2E18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67D731-1C64-441F-B251-8C1485E4C1CB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>
            <a:extLst>
              <a:ext uri="{FF2B5EF4-FFF2-40B4-BE49-F238E27FC236}">
                <a16:creationId xmlns:a16="http://schemas.microsoft.com/office/drawing/2014/main" id="{8FB4A0CE-CB9B-47D4-AA61-9C2C10E9E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/>
              <a:t>XDSL hálózat tervezésének alapkérdései</a:t>
            </a:r>
          </a:p>
        </p:txBody>
      </p:sp>
      <p:sp>
        <p:nvSpPr>
          <p:cNvPr id="13315" name="Tartalom helye 2">
            <a:extLst>
              <a:ext uri="{FF2B5EF4-FFF2-40B4-BE49-F238E27FC236}">
                <a16:creationId xmlns:a16="http://schemas.microsoft.com/office/drawing/2014/main" id="{556FCC79-A882-4DD0-9F09-6BDE9A4E14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/>
              <a:t>Milyen szolgáltatásokat kell támogatnia az XDSL hálózatnak? Milyen a felhasználók földrajzi elhelyezkedése?</a:t>
            </a:r>
          </a:p>
          <a:p>
            <a:r>
              <a:rPr lang="hu-HU" altLang="hu-HU" sz="2800"/>
              <a:t>Végig kell járni sorban a fejlődési lépéseket, (ADSL, ADSL2, ADSL2+, ADSL++, VDSL, VDSL2, ?,?,?)vagy át lehet ugrani a közbensőt?</a:t>
            </a:r>
          </a:p>
          <a:p>
            <a:r>
              <a:rPr lang="hu-HU" altLang="hu-HU" sz="2800"/>
              <a:t>Hogyan lehet a technológiát úgy váltani, hogy, a szolgáltatás ne szakadjon meg?</a:t>
            </a:r>
          </a:p>
          <a:p>
            <a:r>
              <a:rPr lang="hu-HU" altLang="hu-HU" sz="2800"/>
              <a:t>Hová kell elhelyezni a DSLAM egységet és változik-e a helye technológia váltásakor?</a:t>
            </a:r>
          </a:p>
        </p:txBody>
      </p:sp>
      <p:sp>
        <p:nvSpPr>
          <p:cNvPr id="8196" name="Élőláb helye 3">
            <a:extLst>
              <a:ext uri="{FF2B5EF4-FFF2-40B4-BE49-F238E27FC236}">
                <a16:creationId xmlns:a16="http://schemas.microsoft.com/office/drawing/2014/main" id="{016F2F81-273C-4EE8-AC39-858C0CFD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13317" name="Dia számának helye 4">
            <a:extLst>
              <a:ext uri="{FF2B5EF4-FFF2-40B4-BE49-F238E27FC236}">
                <a16:creationId xmlns:a16="http://schemas.microsoft.com/office/drawing/2014/main" id="{A9A7C487-C590-4F11-94A8-23BCBEF22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DA3687-950C-4D78-AB6F-7FA3125C3597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4">
            <a:extLst>
              <a:ext uri="{FF2B5EF4-FFF2-40B4-BE49-F238E27FC236}">
                <a16:creationId xmlns:a16="http://schemas.microsoft.com/office/drawing/2014/main" id="{F934993C-5410-455C-93B6-4560F958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n-NO" altLang="hu-HU" sz="1400"/>
              <a:t>Hálózattervezés 2021. 11. 17.</a:t>
            </a:r>
            <a:endParaRPr lang="hu-HU" altLang="hu-HU" sz="1400"/>
          </a:p>
        </p:txBody>
      </p:sp>
      <p:sp>
        <p:nvSpPr>
          <p:cNvPr id="15363" name="Dia számának helye 5">
            <a:extLst>
              <a:ext uri="{FF2B5EF4-FFF2-40B4-BE49-F238E27FC236}">
                <a16:creationId xmlns:a16="http://schemas.microsoft.com/office/drawing/2014/main" id="{2010DDE5-C940-4062-85A7-3DAB21F7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CF78C9-0376-47D3-B539-DACC1A0EC070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400"/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86E505B3-8CA1-4ABE-A802-7C4223962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z="2800" b="1"/>
              <a:t>ADSL system components</a:t>
            </a:r>
          </a:p>
        </p:txBody>
      </p:sp>
      <p:graphicFrame>
        <p:nvGraphicFramePr>
          <p:cNvPr id="15365" name="Object 6">
            <a:extLst>
              <a:ext uri="{FF2B5EF4-FFF2-40B4-BE49-F238E27FC236}">
                <a16:creationId xmlns:a16="http://schemas.microsoft.com/office/drawing/2014/main" id="{ABB4CD92-F828-471E-906A-1FDA7C22258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1989138"/>
          <a:ext cx="91440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Bitkép" r:id="rId3" imgW="7354327" imgH="3685714" progId="Paint.Picture">
                  <p:embed/>
                </p:oleObj>
              </mc:Choice>
              <mc:Fallback>
                <p:oleObj name="Bitkép" r:id="rId3" imgW="7354327" imgH="368571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9138"/>
                        <a:ext cx="914400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>
            <a:extLst>
              <a:ext uri="{FF2B5EF4-FFF2-40B4-BE49-F238E27FC236}">
                <a16:creationId xmlns:a16="http://schemas.microsoft.com/office/drawing/2014/main" id="{EC020A85-D288-40EB-8B3C-746056B5C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z="2800" b="1"/>
              <a:t>ADSL system components</a:t>
            </a:r>
            <a:endParaRPr lang="hu-HU" altLang="hu-HU" sz="280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0A697E8-D32C-4A4C-8D32-8CBDAA65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16388" name="Dia számának helye 4">
            <a:extLst>
              <a:ext uri="{FF2B5EF4-FFF2-40B4-BE49-F238E27FC236}">
                <a16:creationId xmlns:a16="http://schemas.microsoft.com/office/drawing/2014/main" id="{614BA0DE-25C8-47E7-A022-9EFCE68B4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654DB-9F51-46E7-B164-F1189D035C96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400"/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213C5BF8-88D3-42A1-A5AB-82C29C5630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68463"/>
            <a:ext cx="8229600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Élőláb helye 2">
            <a:extLst>
              <a:ext uri="{FF2B5EF4-FFF2-40B4-BE49-F238E27FC236}">
                <a16:creationId xmlns:a16="http://schemas.microsoft.com/office/drawing/2014/main" id="{2363BAA9-2116-4737-AC00-294F3347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n-NO" altLang="hu-HU" sz="1400"/>
              <a:t>Hálózattervezés 2021. 11. 17.</a:t>
            </a:r>
            <a:endParaRPr lang="hu-HU" altLang="hu-HU" sz="1400"/>
          </a:p>
        </p:txBody>
      </p:sp>
      <p:sp>
        <p:nvSpPr>
          <p:cNvPr id="18435" name="Dia számának helye 3">
            <a:extLst>
              <a:ext uri="{FF2B5EF4-FFF2-40B4-BE49-F238E27FC236}">
                <a16:creationId xmlns:a16="http://schemas.microsoft.com/office/drawing/2014/main" id="{9C546FCB-C2E8-431A-9779-414F85B1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791FBB-F778-4250-A892-1BA45C7F3481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400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55B34C67-A5CC-472F-B1A4-43F3A911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4582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>
            <a:extLst>
              <a:ext uri="{FF2B5EF4-FFF2-40B4-BE49-F238E27FC236}">
                <a16:creationId xmlns:a16="http://schemas.microsoft.com/office/drawing/2014/main" id="{31D4DF1A-6441-49D6-BFB0-43772DC0F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chemeClr val="tx2"/>
                </a:solidFill>
              </a:rPr>
              <a:t>ADSL components at the subscriber</a:t>
            </a:r>
            <a:r>
              <a:rPr lang="hu-HU" altLang="hu-HU" sz="44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Élőláb helye 1">
            <a:extLst>
              <a:ext uri="{FF2B5EF4-FFF2-40B4-BE49-F238E27FC236}">
                <a16:creationId xmlns:a16="http://schemas.microsoft.com/office/drawing/2014/main" id="{F02DC1ED-5DE8-47BC-8593-2707EC08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Hálózattervezés 2021. 11. 17.</a:t>
            </a:r>
          </a:p>
        </p:txBody>
      </p:sp>
      <p:sp>
        <p:nvSpPr>
          <p:cNvPr id="21507" name="Dia számának helye 2">
            <a:extLst>
              <a:ext uri="{FF2B5EF4-FFF2-40B4-BE49-F238E27FC236}">
                <a16:creationId xmlns:a16="http://schemas.microsoft.com/office/drawing/2014/main" id="{646545C9-27BD-4AC6-8296-6263149FC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FBA0D0-ADB5-4FD7-B451-5C9F4936F01F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400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4C480112-0439-48B1-B2C7-9FF3C5D9F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04813"/>
            <a:ext cx="86836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1189</Words>
  <Application>Microsoft Office PowerPoint</Application>
  <PresentationFormat>Diavetítés a képernyőre (4:3 oldalarány)</PresentationFormat>
  <Paragraphs>183</Paragraphs>
  <Slides>30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Calibri</vt:lpstr>
      <vt:lpstr>Alapértelmezett terv</vt:lpstr>
      <vt:lpstr>Bitkép</vt:lpstr>
      <vt:lpstr> XDSL hálózatok tervezése  A réz jövője, új hálózati megoldások Gbit technológiával) szabványok és piaci termékek</vt:lpstr>
      <vt:lpstr>What is ADSL(VDSL, XDSL,G.fast) ?</vt:lpstr>
      <vt:lpstr>PowerPoint-bemutató</vt:lpstr>
      <vt:lpstr>Miért XDSL? Miért nem fényvezetős előfizetői hálózat?</vt:lpstr>
      <vt:lpstr>XDSL hálózat tervezésének alapkérdései</vt:lpstr>
      <vt:lpstr>ADSL system components</vt:lpstr>
      <vt:lpstr>ADSL system components</vt:lpstr>
      <vt:lpstr>PowerPoint-bemutató</vt:lpstr>
      <vt:lpstr>PowerPoint-bemutató</vt:lpstr>
      <vt:lpstr>DMT</vt:lpstr>
      <vt:lpstr>PowerPoint-bemutató</vt:lpstr>
      <vt:lpstr>PowerPoint-bemutató</vt:lpstr>
      <vt:lpstr>The modulation bit-rate depends on signal to noise ratio in the channel </vt:lpstr>
      <vt:lpstr>PowerPoint-bemutató</vt:lpstr>
      <vt:lpstr>What is the future of the ADSL?</vt:lpstr>
      <vt:lpstr>A G.fast kidolgozása során a fő szempontok voltak:</vt:lpstr>
      <vt:lpstr>PowerPoint-bemutató</vt:lpstr>
      <vt:lpstr>A G.fast időosztásos duplex rendszere szemben  a VDSL fix frekvencia-osztásos megoldásával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Asus RT-N12plus Router Egy népszerű típus Magyarországon</vt:lpstr>
      <vt:lpstr>PowerPoint-bemutató</vt:lpstr>
      <vt:lpstr>4 millió 21 ezer háztartás van Magyarországon Tegyük fel, hogy mindben van szélessávú internet</vt:lpstr>
      <vt:lpstr>A minden háztartásban működő gigabites optikai modem + router összes fogyasztása egyenlő a 7. legnagyobb magyar erőmű teljesítményével,  vagy egy paksi erőmű blokk fele teljesítményével!!!!!</vt:lpstr>
      <vt:lpstr>Magyar Telekom felajánlott  DLSAM helyszínek az itk közelében</vt:lpstr>
    </vt:vector>
  </TitlesOfParts>
  <Company>ITK.PPKE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távközlési hálózattervezés  sajátosságai és területei</dc:title>
  <dc:creator>TakacsGy</dc:creator>
  <cp:lastModifiedBy>György Takács</cp:lastModifiedBy>
  <cp:revision>88</cp:revision>
  <dcterms:created xsi:type="dcterms:W3CDTF">2005-02-10T11:50:25Z</dcterms:created>
  <dcterms:modified xsi:type="dcterms:W3CDTF">2021-11-16T21:25:37Z</dcterms:modified>
</cp:coreProperties>
</file>