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72" r:id="rId3"/>
    <p:sldId id="365" r:id="rId4"/>
    <p:sldId id="371" r:id="rId5"/>
    <p:sldId id="352" r:id="rId6"/>
    <p:sldId id="363" r:id="rId7"/>
    <p:sldId id="366" r:id="rId8"/>
    <p:sldId id="368" r:id="rId9"/>
    <p:sldId id="370" r:id="rId10"/>
    <p:sldId id="369" r:id="rId11"/>
    <p:sldId id="355" r:id="rId12"/>
    <p:sldId id="373" r:id="rId13"/>
    <p:sldId id="372" r:id="rId14"/>
    <p:sldId id="367" r:id="rId15"/>
    <p:sldId id="343" r:id="rId16"/>
    <p:sldId id="364" r:id="rId17"/>
    <p:sldId id="361" r:id="rId18"/>
    <p:sldId id="353" r:id="rId19"/>
    <p:sldId id="374" r:id="rId20"/>
    <p:sldId id="362" r:id="rId21"/>
    <p:sldId id="354" r:id="rId22"/>
    <p:sldId id="259" r:id="rId23"/>
    <p:sldId id="302" r:id="rId24"/>
    <p:sldId id="298" r:id="rId25"/>
    <p:sldId id="299" r:id="rId26"/>
    <p:sldId id="300" r:id="rId27"/>
    <p:sldId id="301" r:id="rId28"/>
    <p:sldId id="304" r:id="rId29"/>
    <p:sldId id="315" r:id="rId30"/>
    <p:sldId id="330" r:id="rId31"/>
    <p:sldId id="305" r:id="rId32"/>
    <p:sldId id="335" r:id="rId33"/>
    <p:sldId id="306" r:id="rId34"/>
    <p:sldId id="307" r:id="rId35"/>
    <p:sldId id="318" r:id="rId36"/>
    <p:sldId id="308" r:id="rId37"/>
    <p:sldId id="319" r:id="rId38"/>
    <p:sldId id="359" r:id="rId39"/>
    <p:sldId id="320" r:id="rId40"/>
    <p:sldId id="321" r:id="rId41"/>
    <p:sldId id="332" r:id="rId42"/>
    <p:sldId id="333" r:id="rId43"/>
    <p:sldId id="309" r:id="rId44"/>
    <p:sldId id="334" r:id="rId45"/>
    <p:sldId id="356" r:id="rId46"/>
    <p:sldId id="358" r:id="rId47"/>
    <p:sldId id="322" r:id="rId48"/>
    <p:sldId id="337" r:id="rId49"/>
    <p:sldId id="323" r:id="rId50"/>
    <p:sldId id="310" r:id="rId51"/>
    <p:sldId id="336" r:id="rId52"/>
    <p:sldId id="311" r:id="rId53"/>
    <p:sldId id="338" r:id="rId54"/>
    <p:sldId id="312" r:id="rId55"/>
    <p:sldId id="326" r:id="rId56"/>
    <p:sldId id="325" r:id="rId57"/>
    <p:sldId id="327" r:id="rId58"/>
    <p:sldId id="331" r:id="rId59"/>
    <p:sldId id="313" r:id="rId60"/>
  </p:sldIdLst>
  <p:sldSz cx="9144000" cy="6858000" type="screen4x3"/>
  <p:notesSz cx="6797675" cy="9926638"/>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5" d="100"/>
          <a:sy n="85" d="100"/>
        </p:scale>
        <p:origin x="148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yuri\AppData\Local\Temp\alapkama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[alapkamat.xlsx]Alapkamat!$B$1</c:f>
              <c:strCache>
                <c:ptCount val="1"/>
                <c:pt idx="0">
                  <c:v>Jegybanki alapkamat mértéke</c:v>
                </c:pt>
              </c:strCache>
            </c:strRef>
          </c:tx>
          <c:marker>
            <c:symbol val="none"/>
          </c:marker>
          <c:cat>
            <c:numRef>
              <c:f>[alapkamat.xlsx]Alapkamat!$A$2:$A$124</c:f>
              <c:numCache>
                <c:formatCode>yyyy\.mm\.dd\.</c:formatCode>
                <c:ptCount val="123"/>
                <c:pt idx="0">
                  <c:v>42515</c:v>
                </c:pt>
                <c:pt idx="1">
                  <c:v>42487</c:v>
                </c:pt>
                <c:pt idx="2">
                  <c:v>42452</c:v>
                </c:pt>
                <c:pt idx="3">
                  <c:v>42207</c:v>
                </c:pt>
                <c:pt idx="4">
                  <c:v>42179</c:v>
                </c:pt>
                <c:pt idx="5">
                  <c:v>42151</c:v>
                </c:pt>
                <c:pt idx="6">
                  <c:v>42116</c:v>
                </c:pt>
                <c:pt idx="7">
                  <c:v>42088</c:v>
                </c:pt>
                <c:pt idx="8">
                  <c:v>41843</c:v>
                </c:pt>
                <c:pt idx="9">
                  <c:v>41815</c:v>
                </c:pt>
                <c:pt idx="10">
                  <c:v>41787</c:v>
                </c:pt>
                <c:pt idx="11">
                  <c:v>41759</c:v>
                </c:pt>
                <c:pt idx="12">
                  <c:v>41724</c:v>
                </c:pt>
                <c:pt idx="13">
                  <c:v>41689</c:v>
                </c:pt>
                <c:pt idx="14">
                  <c:v>41661</c:v>
                </c:pt>
                <c:pt idx="15">
                  <c:v>41626</c:v>
                </c:pt>
                <c:pt idx="16">
                  <c:v>41605</c:v>
                </c:pt>
                <c:pt idx="17">
                  <c:v>41577</c:v>
                </c:pt>
                <c:pt idx="18">
                  <c:v>41542</c:v>
                </c:pt>
                <c:pt idx="19">
                  <c:v>41514</c:v>
                </c:pt>
                <c:pt idx="20">
                  <c:v>41479</c:v>
                </c:pt>
                <c:pt idx="21">
                  <c:v>41451</c:v>
                </c:pt>
                <c:pt idx="22">
                  <c:v>41423</c:v>
                </c:pt>
                <c:pt idx="23">
                  <c:v>41388</c:v>
                </c:pt>
                <c:pt idx="24">
                  <c:v>41360</c:v>
                </c:pt>
                <c:pt idx="25">
                  <c:v>41332</c:v>
                </c:pt>
                <c:pt idx="26">
                  <c:v>41304</c:v>
                </c:pt>
                <c:pt idx="27">
                  <c:v>41262</c:v>
                </c:pt>
                <c:pt idx="28">
                  <c:v>41241</c:v>
                </c:pt>
                <c:pt idx="29">
                  <c:v>41213</c:v>
                </c:pt>
                <c:pt idx="30">
                  <c:v>41178</c:v>
                </c:pt>
                <c:pt idx="31">
                  <c:v>41150</c:v>
                </c:pt>
                <c:pt idx="32">
                  <c:v>40898</c:v>
                </c:pt>
                <c:pt idx="33">
                  <c:v>40877</c:v>
                </c:pt>
                <c:pt idx="34">
                  <c:v>40568</c:v>
                </c:pt>
                <c:pt idx="35">
                  <c:v>40533</c:v>
                </c:pt>
                <c:pt idx="36">
                  <c:v>40512</c:v>
                </c:pt>
                <c:pt idx="37">
                  <c:v>40295</c:v>
                </c:pt>
                <c:pt idx="38">
                  <c:v>40267</c:v>
                </c:pt>
                <c:pt idx="39">
                  <c:v>40232</c:v>
                </c:pt>
                <c:pt idx="40">
                  <c:v>40204</c:v>
                </c:pt>
                <c:pt idx="41">
                  <c:v>40169</c:v>
                </c:pt>
                <c:pt idx="42">
                  <c:v>40141</c:v>
                </c:pt>
                <c:pt idx="43">
                  <c:v>40106</c:v>
                </c:pt>
                <c:pt idx="44">
                  <c:v>40085</c:v>
                </c:pt>
                <c:pt idx="45">
                  <c:v>40050</c:v>
                </c:pt>
                <c:pt idx="46">
                  <c:v>40022</c:v>
                </c:pt>
                <c:pt idx="47">
                  <c:v>39833</c:v>
                </c:pt>
                <c:pt idx="48">
                  <c:v>39805</c:v>
                </c:pt>
                <c:pt idx="49">
                  <c:v>39791</c:v>
                </c:pt>
                <c:pt idx="50">
                  <c:v>39777</c:v>
                </c:pt>
                <c:pt idx="51">
                  <c:v>39743</c:v>
                </c:pt>
                <c:pt idx="52">
                  <c:v>39595</c:v>
                </c:pt>
                <c:pt idx="53">
                  <c:v>39567</c:v>
                </c:pt>
                <c:pt idx="54">
                  <c:v>39539</c:v>
                </c:pt>
                <c:pt idx="55">
                  <c:v>39350</c:v>
                </c:pt>
                <c:pt idx="56">
                  <c:v>39259</c:v>
                </c:pt>
                <c:pt idx="57">
                  <c:v>39015</c:v>
                </c:pt>
                <c:pt idx="58">
                  <c:v>38986</c:v>
                </c:pt>
                <c:pt idx="59">
                  <c:v>38958</c:v>
                </c:pt>
                <c:pt idx="60">
                  <c:v>38923</c:v>
                </c:pt>
                <c:pt idx="61">
                  <c:v>38888</c:v>
                </c:pt>
                <c:pt idx="62">
                  <c:v>38615</c:v>
                </c:pt>
                <c:pt idx="63">
                  <c:v>38587</c:v>
                </c:pt>
                <c:pt idx="64">
                  <c:v>38552</c:v>
                </c:pt>
                <c:pt idx="65">
                  <c:v>38524</c:v>
                </c:pt>
                <c:pt idx="66">
                  <c:v>38496</c:v>
                </c:pt>
                <c:pt idx="67">
                  <c:v>38468</c:v>
                </c:pt>
                <c:pt idx="68">
                  <c:v>38441</c:v>
                </c:pt>
                <c:pt idx="69">
                  <c:v>38405</c:v>
                </c:pt>
                <c:pt idx="70">
                  <c:v>38377</c:v>
                </c:pt>
                <c:pt idx="71">
                  <c:v>38342</c:v>
                </c:pt>
                <c:pt idx="72">
                  <c:v>38314</c:v>
                </c:pt>
                <c:pt idx="73">
                  <c:v>38279</c:v>
                </c:pt>
                <c:pt idx="74">
                  <c:v>38216</c:v>
                </c:pt>
                <c:pt idx="75">
                  <c:v>38111</c:v>
                </c:pt>
                <c:pt idx="76">
                  <c:v>38083</c:v>
                </c:pt>
                <c:pt idx="77">
                  <c:v>38069</c:v>
                </c:pt>
                <c:pt idx="78">
                  <c:v>37953</c:v>
                </c:pt>
                <c:pt idx="79">
                  <c:v>37791</c:v>
                </c:pt>
                <c:pt idx="80">
                  <c:v>37783</c:v>
                </c:pt>
                <c:pt idx="81">
                  <c:v>37638</c:v>
                </c:pt>
                <c:pt idx="82">
                  <c:v>37637</c:v>
                </c:pt>
                <c:pt idx="83">
                  <c:v>37607</c:v>
                </c:pt>
                <c:pt idx="84">
                  <c:v>37579</c:v>
                </c:pt>
                <c:pt idx="85">
                  <c:v>37446</c:v>
                </c:pt>
                <c:pt idx="86">
                  <c:v>37398</c:v>
                </c:pt>
                <c:pt idx="87">
                  <c:v>37306</c:v>
                </c:pt>
                <c:pt idx="88">
                  <c:v>37278</c:v>
                </c:pt>
                <c:pt idx="89">
                  <c:v>37264</c:v>
                </c:pt>
                <c:pt idx="90">
                  <c:v>37236</c:v>
                </c:pt>
                <c:pt idx="91">
                  <c:v>37208</c:v>
                </c:pt>
                <c:pt idx="92">
                  <c:v>37189</c:v>
                </c:pt>
                <c:pt idx="93">
                  <c:v>37144</c:v>
                </c:pt>
                <c:pt idx="94">
                  <c:v>37085</c:v>
                </c:pt>
                <c:pt idx="95">
                  <c:v>36619</c:v>
                </c:pt>
                <c:pt idx="96">
                  <c:v>36586</c:v>
                </c:pt>
                <c:pt idx="97">
                  <c:v>36545</c:v>
                </c:pt>
                <c:pt idx="98">
                  <c:v>36516</c:v>
                </c:pt>
                <c:pt idx="99">
                  <c:v>36479</c:v>
                </c:pt>
                <c:pt idx="100">
                  <c:v>36312</c:v>
                </c:pt>
                <c:pt idx="101">
                  <c:v>36192</c:v>
                </c:pt>
                <c:pt idx="102">
                  <c:v>36144</c:v>
                </c:pt>
                <c:pt idx="103">
                  <c:v>36008</c:v>
                </c:pt>
                <c:pt idx="104">
                  <c:v>35947</c:v>
                </c:pt>
                <c:pt idx="105">
                  <c:v>35893</c:v>
                </c:pt>
                <c:pt idx="106">
                  <c:v>35827</c:v>
                </c:pt>
                <c:pt idx="107">
                  <c:v>35688</c:v>
                </c:pt>
                <c:pt idx="108">
                  <c:v>35612</c:v>
                </c:pt>
                <c:pt idx="109">
                  <c:v>35490</c:v>
                </c:pt>
                <c:pt idx="110">
                  <c:v>35446</c:v>
                </c:pt>
                <c:pt idx="111">
                  <c:v>35339</c:v>
                </c:pt>
                <c:pt idx="112">
                  <c:v>35309</c:v>
                </c:pt>
                <c:pt idx="113">
                  <c:v>35262</c:v>
                </c:pt>
                <c:pt idx="114">
                  <c:v>35186</c:v>
                </c:pt>
                <c:pt idx="115">
                  <c:v>35096</c:v>
                </c:pt>
                <c:pt idx="116">
                  <c:v>34731</c:v>
                </c:pt>
                <c:pt idx="117">
                  <c:v>34500</c:v>
                </c:pt>
                <c:pt idx="118">
                  <c:v>34239</c:v>
                </c:pt>
                <c:pt idx="119">
                  <c:v>34092</c:v>
                </c:pt>
                <c:pt idx="120">
                  <c:v>33970</c:v>
                </c:pt>
                <c:pt idx="121">
                  <c:v>33892</c:v>
                </c:pt>
                <c:pt idx="122">
                  <c:v>33161</c:v>
                </c:pt>
              </c:numCache>
            </c:numRef>
          </c:cat>
          <c:val>
            <c:numRef>
              <c:f>[alapkamat.xlsx]Alapkamat!$B$2:$B$124</c:f>
              <c:numCache>
                <c:formatCode>General</c:formatCode>
                <c:ptCount val="123"/>
                <c:pt idx="0">
                  <c:v>0.9</c:v>
                </c:pt>
                <c:pt idx="1">
                  <c:v>1.05</c:v>
                </c:pt>
                <c:pt idx="2">
                  <c:v>1.2</c:v>
                </c:pt>
                <c:pt idx="3">
                  <c:v>1.35</c:v>
                </c:pt>
                <c:pt idx="4">
                  <c:v>1.5</c:v>
                </c:pt>
                <c:pt idx="5">
                  <c:v>1.65</c:v>
                </c:pt>
                <c:pt idx="6">
                  <c:v>1.8</c:v>
                </c:pt>
                <c:pt idx="7">
                  <c:v>1.95</c:v>
                </c:pt>
                <c:pt idx="8">
                  <c:v>2.1</c:v>
                </c:pt>
                <c:pt idx="9">
                  <c:v>2.2999999999999998</c:v>
                </c:pt>
                <c:pt idx="10">
                  <c:v>2.4</c:v>
                </c:pt>
                <c:pt idx="11">
                  <c:v>2.5</c:v>
                </c:pt>
                <c:pt idx="12">
                  <c:v>2.6</c:v>
                </c:pt>
                <c:pt idx="13">
                  <c:v>2.7</c:v>
                </c:pt>
                <c:pt idx="14">
                  <c:v>2.85</c:v>
                </c:pt>
                <c:pt idx="15">
                  <c:v>3</c:v>
                </c:pt>
                <c:pt idx="16">
                  <c:v>3.2</c:v>
                </c:pt>
                <c:pt idx="17">
                  <c:v>3.4</c:v>
                </c:pt>
                <c:pt idx="18">
                  <c:v>3.6</c:v>
                </c:pt>
                <c:pt idx="19">
                  <c:v>3.8</c:v>
                </c:pt>
                <c:pt idx="20">
                  <c:v>4</c:v>
                </c:pt>
                <c:pt idx="21">
                  <c:v>4.25</c:v>
                </c:pt>
                <c:pt idx="22">
                  <c:v>4.5</c:v>
                </c:pt>
                <c:pt idx="23">
                  <c:v>4.75</c:v>
                </c:pt>
                <c:pt idx="24">
                  <c:v>5</c:v>
                </c:pt>
                <c:pt idx="25">
                  <c:v>5.25</c:v>
                </c:pt>
                <c:pt idx="26">
                  <c:v>5.5</c:v>
                </c:pt>
                <c:pt idx="27">
                  <c:v>5.75</c:v>
                </c:pt>
                <c:pt idx="28">
                  <c:v>6</c:v>
                </c:pt>
                <c:pt idx="29">
                  <c:v>6.25</c:v>
                </c:pt>
                <c:pt idx="30">
                  <c:v>6.5</c:v>
                </c:pt>
                <c:pt idx="31">
                  <c:v>6.75</c:v>
                </c:pt>
                <c:pt idx="32">
                  <c:v>7</c:v>
                </c:pt>
                <c:pt idx="33">
                  <c:v>6.5</c:v>
                </c:pt>
                <c:pt idx="34">
                  <c:v>6</c:v>
                </c:pt>
                <c:pt idx="35">
                  <c:v>5.75</c:v>
                </c:pt>
                <c:pt idx="36">
                  <c:v>5.5</c:v>
                </c:pt>
                <c:pt idx="37">
                  <c:v>5.25</c:v>
                </c:pt>
                <c:pt idx="38">
                  <c:v>5.5</c:v>
                </c:pt>
                <c:pt idx="39">
                  <c:v>5.75</c:v>
                </c:pt>
                <c:pt idx="40">
                  <c:v>6</c:v>
                </c:pt>
                <c:pt idx="41">
                  <c:v>6.25</c:v>
                </c:pt>
                <c:pt idx="42">
                  <c:v>6.5</c:v>
                </c:pt>
                <c:pt idx="43">
                  <c:v>7</c:v>
                </c:pt>
                <c:pt idx="44">
                  <c:v>7.5</c:v>
                </c:pt>
                <c:pt idx="45">
                  <c:v>8</c:v>
                </c:pt>
                <c:pt idx="46">
                  <c:v>8.5</c:v>
                </c:pt>
                <c:pt idx="47">
                  <c:v>9.5</c:v>
                </c:pt>
                <c:pt idx="48">
                  <c:v>10</c:v>
                </c:pt>
                <c:pt idx="49">
                  <c:v>10.5</c:v>
                </c:pt>
                <c:pt idx="50">
                  <c:v>11</c:v>
                </c:pt>
                <c:pt idx="51">
                  <c:v>11.5</c:v>
                </c:pt>
                <c:pt idx="52">
                  <c:v>8.5</c:v>
                </c:pt>
                <c:pt idx="53">
                  <c:v>8.25</c:v>
                </c:pt>
                <c:pt idx="54">
                  <c:v>8</c:v>
                </c:pt>
                <c:pt idx="55">
                  <c:v>7.5</c:v>
                </c:pt>
                <c:pt idx="56">
                  <c:v>7.75</c:v>
                </c:pt>
                <c:pt idx="57">
                  <c:v>8</c:v>
                </c:pt>
                <c:pt idx="58">
                  <c:v>7.75</c:v>
                </c:pt>
                <c:pt idx="59">
                  <c:v>7.25</c:v>
                </c:pt>
                <c:pt idx="60">
                  <c:v>6.75</c:v>
                </c:pt>
                <c:pt idx="61">
                  <c:v>6.25</c:v>
                </c:pt>
                <c:pt idx="62">
                  <c:v>6</c:v>
                </c:pt>
                <c:pt idx="63">
                  <c:v>6.25</c:v>
                </c:pt>
                <c:pt idx="64">
                  <c:v>6.75</c:v>
                </c:pt>
                <c:pt idx="65">
                  <c:v>7</c:v>
                </c:pt>
                <c:pt idx="66">
                  <c:v>7.25</c:v>
                </c:pt>
                <c:pt idx="67">
                  <c:v>7.5</c:v>
                </c:pt>
                <c:pt idx="68">
                  <c:v>7.75</c:v>
                </c:pt>
                <c:pt idx="69">
                  <c:v>8.25</c:v>
                </c:pt>
                <c:pt idx="70">
                  <c:v>9</c:v>
                </c:pt>
                <c:pt idx="71">
                  <c:v>9.5</c:v>
                </c:pt>
                <c:pt idx="72">
                  <c:v>10</c:v>
                </c:pt>
                <c:pt idx="73">
                  <c:v>10.5</c:v>
                </c:pt>
                <c:pt idx="74">
                  <c:v>11</c:v>
                </c:pt>
                <c:pt idx="75">
                  <c:v>11.5</c:v>
                </c:pt>
                <c:pt idx="76">
                  <c:v>12</c:v>
                </c:pt>
                <c:pt idx="77">
                  <c:v>12.25</c:v>
                </c:pt>
                <c:pt idx="78">
                  <c:v>12.5</c:v>
                </c:pt>
                <c:pt idx="79">
                  <c:v>9.5</c:v>
                </c:pt>
                <c:pt idx="80">
                  <c:v>7.5</c:v>
                </c:pt>
                <c:pt idx="81">
                  <c:v>6.5</c:v>
                </c:pt>
                <c:pt idx="82">
                  <c:v>7.5</c:v>
                </c:pt>
                <c:pt idx="83">
                  <c:v>8.5</c:v>
                </c:pt>
                <c:pt idx="84">
                  <c:v>9</c:v>
                </c:pt>
                <c:pt idx="85">
                  <c:v>9.5</c:v>
                </c:pt>
                <c:pt idx="86">
                  <c:v>9</c:v>
                </c:pt>
                <c:pt idx="87">
                  <c:v>8.5</c:v>
                </c:pt>
                <c:pt idx="88">
                  <c:v>9</c:v>
                </c:pt>
                <c:pt idx="89">
                  <c:v>9.5</c:v>
                </c:pt>
                <c:pt idx="90">
                  <c:v>9.75</c:v>
                </c:pt>
                <c:pt idx="91">
                  <c:v>10.25</c:v>
                </c:pt>
                <c:pt idx="92">
                  <c:v>10.75</c:v>
                </c:pt>
                <c:pt idx="93">
                  <c:v>11</c:v>
                </c:pt>
                <c:pt idx="94">
                  <c:v>11.25</c:v>
                </c:pt>
                <c:pt idx="95">
                  <c:v>11</c:v>
                </c:pt>
                <c:pt idx="96">
                  <c:v>12</c:v>
                </c:pt>
                <c:pt idx="97">
                  <c:v>13</c:v>
                </c:pt>
                <c:pt idx="98">
                  <c:v>14.5</c:v>
                </c:pt>
                <c:pt idx="99">
                  <c:v>15</c:v>
                </c:pt>
                <c:pt idx="100">
                  <c:v>15.5</c:v>
                </c:pt>
                <c:pt idx="101">
                  <c:v>16</c:v>
                </c:pt>
                <c:pt idx="102">
                  <c:v>17</c:v>
                </c:pt>
                <c:pt idx="103">
                  <c:v>18</c:v>
                </c:pt>
                <c:pt idx="104">
                  <c:v>19</c:v>
                </c:pt>
                <c:pt idx="105">
                  <c:v>19.5</c:v>
                </c:pt>
                <c:pt idx="106">
                  <c:v>20</c:v>
                </c:pt>
                <c:pt idx="107">
                  <c:v>20.5</c:v>
                </c:pt>
                <c:pt idx="108">
                  <c:v>21</c:v>
                </c:pt>
                <c:pt idx="109">
                  <c:v>21.5</c:v>
                </c:pt>
                <c:pt idx="110">
                  <c:v>22.5</c:v>
                </c:pt>
                <c:pt idx="111">
                  <c:v>23</c:v>
                </c:pt>
                <c:pt idx="112">
                  <c:v>24.5</c:v>
                </c:pt>
                <c:pt idx="113">
                  <c:v>25.5</c:v>
                </c:pt>
                <c:pt idx="114">
                  <c:v>26</c:v>
                </c:pt>
                <c:pt idx="115">
                  <c:v>27</c:v>
                </c:pt>
                <c:pt idx="116">
                  <c:v>28</c:v>
                </c:pt>
                <c:pt idx="117">
                  <c:v>25</c:v>
                </c:pt>
                <c:pt idx="118">
                  <c:v>22</c:v>
                </c:pt>
                <c:pt idx="119">
                  <c:v>19</c:v>
                </c:pt>
                <c:pt idx="120">
                  <c:v>20</c:v>
                </c:pt>
                <c:pt idx="121">
                  <c:v>21</c:v>
                </c:pt>
                <c:pt idx="122">
                  <c:v>22</c:v>
                </c:pt>
              </c:numCache>
            </c:numRef>
          </c:val>
          <c:smooth val="0"/>
          <c:extLst>
            <c:ext xmlns:c16="http://schemas.microsoft.com/office/drawing/2014/chart" uri="{C3380CC4-5D6E-409C-BE32-E72D297353CC}">
              <c16:uniqueId val="{00000000-553E-4231-8339-63523678851B}"/>
            </c:ext>
          </c:extLst>
        </c:ser>
        <c:dLbls>
          <c:showLegendKey val="0"/>
          <c:showVal val="0"/>
          <c:showCatName val="0"/>
          <c:showSerName val="0"/>
          <c:showPercent val="0"/>
          <c:showBubbleSize val="0"/>
        </c:dLbls>
        <c:smooth val="0"/>
        <c:axId val="97047296"/>
        <c:axId val="97048832"/>
      </c:lineChart>
      <c:dateAx>
        <c:axId val="97047296"/>
        <c:scaling>
          <c:orientation val="minMax"/>
        </c:scaling>
        <c:delete val="0"/>
        <c:axPos val="b"/>
        <c:numFmt formatCode="yyyy\.mm\.dd\." sourceLinked="1"/>
        <c:majorTickMark val="out"/>
        <c:minorTickMark val="none"/>
        <c:tickLblPos val="nextTo"/>
        <c:crossAx val="97048832"/>
        <c:crosses val="autoZero"/>
        <c:auto val="1"/>
        <c:lblOffset val="100"/>
        <c:baseTimeUnit val="days"/>
      </c:dateAx>
      <c:valAx>
        <c:axId val="97048832"/>
        <c:scaling>
          <c:orientation val="minMax"/>
        </c:scaling>
        <c:delete val="0"/>
        <c:axPos val="l"/>
        <c:majorGridlines/>
        <c:numFmt formatCode="General" sourceLinked="1"/>
        <c:majorTickMark val="out"/>
        <c:minorTickMark val="none"/>
        <c:tickLblPos val="nextTo"/>
        <c:crossAx val="9704729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C8D4E07-967A-4CA1-A81B-E64E289D283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50179" name="Rectangle 3">
            <a:extLst>
              <a:ext uri="{FF2B5EF4-FFF2-40B4-BE49-F238E27FC236}">
                <a16:creationId xmlns:a16="http://schemas.microsoft.com/office/drawing/2014/main" id="{B15F3477-38FA-4222-964C-836DEB130271}"/>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50180" name="Rectangle 4">
            <a:extLst>
              <a:ext uri="{FF2B5EF4-FFF2-40B4-BE49-F238E27FC236}">
                <a16:creationId xmlns:a16="http://schemas.microsoft.com/office/drawing/2014/main" id="{F6D70F98-4E8E-4D1C-A0A7-542D0A6C63B5}"/>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50181" name="Rectangle 5">
            <a:extLst>
              <a:ext uri="{FF2B5EF4-FFF2-40B4-BE49-F238E27FC236}">
                <a16:creationId xmlns:a16="http://schemas.microsoft.com/office/drawing/2014/main" id="{211E75CE-4A9C-48A5-828E-59EFD36607D1}"/>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4064FB-E7B3-4080-B0AF-67696AED497E}" type="slidenum">
              <a:rPr lang="hu-HU" altLang="hu-HU"/>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5CA9F0-1157-42EB-A3F8-E1E05C75FC7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3075" name="Rectangle 3">
            <a:extLst>
              <a:ext uri="{FF2B5EF4-FFF2-40B4-BE49-F238E27FC236}">
                <a16:creationId xmlns:a16="http://schemas.microsoft.com/office/drawing/2014/main" id="{B9C99221-DA38-4CFA-942A-AB484EA7D4C2}"/>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2052" name="Rectangle 4">
            <a:extLst>
              <a:ext uri="{FF2B5EF4-FFF2-40B4-BE49-F238E27FC236}">
                <a16:creationId xmlns:a16="http://schemas.microsoft.com/office/drawing/2014/main" id="{2609FF02-8521-4C77-89BD-65FA453B2F43}"/>
              </a:ext>
            </a:extLst>
          </p:cNvPr>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D397D82-A318-4DB0-86DE-A9D5D10CB72D}"/>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3078" name="Rectangle 6">
            <a:extLst>
              <a:ext uri="{FF2B5EF4-FFF2-40B4-BE49-F238E27FC236}">
                <a16:creationId xmlns:a16="http://schemas.microsoft.com/office/drawing/2014/main" id="{011DEF52-596B-446F-B017-BF9E4BACCA80}"/>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3079" name="Rectangle 7">
            <a:extLst>
              <a:ext uri="{FF2B5EF4-FFF2-40B4-BE49-F238E27FC236}">
                <a16:creationId xmlns:a16="http://schemas.microsoft.com/office/drawing/2014/main" id="{95F64AC2-DAC4-4B44-A9F1-BB41E33D8787}"/>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C683D49-6BC3-4B3D-91B3-83B76A6C488B}"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D7C7FD84-8F81-4533-93F1-74F565BB43A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29EAE4A-D37A-4F0B-84AE-D3F887B45B5C}"/>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6" name="Rectangle 6">
            <a:extLst>
              <a:ext uri="{FF2B5EF4-FFF2-40B4-BE49-F238E27FC236}">
                <a16:creationId xmlns:a16="http://schemas.microsoft.com/office/drawing/2014/main" id="{3DC74D9B-2E8E-462B-9AE8-13D464391EAE}"/>
              </a:ext>
            </a:extLst>
          </p:cNvPr>
          <p:cNvSpPr>
            <a:spLocks noGrp="1" noChangeArrowheads="1"/>
          </p:cNvSpPr>
          <p:nvPr>
            <p:ph type="sldNum" sz="quarter" idx="12"/>
          </p:nvPr>
        </p:nvSpPr>
        <p:spPr>
          <a:ln/>
        </p:spPr>
        <p:txBody>
          <a:bodyPr/>
          <a:lstStyle>
            <a:lvl1pPr>
              <a:defRPr/>
            </a:lvl1pPr>
          </a:lstStyle>
          <a:p>
            <a:fld id="{6ADE4A95-1E5E-4E5C-852C-263D267904EE}" type="slidenum">
              <a:rPr lang="hu-HU" altLang="hu-HU"/>
              <a:pPr/>
              <a:t>‹#›</a:t>
            </a:fld>
            <a:endParaRPr lang="hu-HU" altLang="hu-HU"/>
          </a:p>
        </p:txBody>
      </p:sp>
    </p:spTree>
    <p:extLst>
      <p:ext uri="{BB962C8B-B14F-4D97-AF65-F5344CB8AC3E}">
        <p14:creationId xmlns:p14="http://schemas.microsoft.com/office/powerpoint/2010/main" val="246253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87035AF8-B42C-4849-98AB-76A90A34A01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7DDCADC-65E0-467F-8EF9-8CA073A917ED}"/>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6" name="Rectangle 6">
            <a:extLst>
              <a:ext uri="{FF2B5EF4-FFF2-40B4-BE49-F238E27FC236}">
                <a16:creationId xmlns:a16="http://schemas.microsoft.com/office/drawing/2014/main" id="{7B2C587A-8682-4998-B97D-42B36967CAD6}"/>
              </a:ext>
            </a:extLst>
          </p:cNvPr>
          <p:cNvSpPr>
            <a:spLocks noGrp="1" noChangeArrowheads="1"/>
          </p:cNvSpPr>
          <p:nvPr>
            <p:ph type="sldNum" sz="quarter" idx="12"/>
          </p:nvPr>
        </p:nvSpPr>
        <p:spPr>
          <a:ln/>
        </p:spPr>
        <p:txBody>
          <a:bodyPr/>
          <a:lstStyle>
            <a:lvl1pPr>
              <a:defRPr/>
            </a:lvl1pPr>
          </a:lstStyle>
          <a:p>
            <a:fld id="{E9CA0F6B-C5D9-4D89-AC3E-F1DEB303CC4B}" type="slidenum">
              <a:rPr lang="hu-HU" altLang="hu-HU"/>
              <a:pPr/>
              <a:t>‹#›</a:t>
            </a:fld>
            <a:endParaRPr lang="hu-HU" altLang="hu-HU"/>
          </a:p>
        </p:txBody>
      </p:sp>
    </p:spTree>
    <p:extLst>
      <p:ext uri="{BB962C8B-B14F-4D97-AF65-F5344CB8AC3E}">
        <p14:creationId xmlns:p14="http://schemas.microsoft.com/office/powerpoint/2010/main" val="121254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410A4DC6-BE47-49D1-A384-25CCD6879B6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B82E079-F196-4872-8008-3C5606A0134E}"/>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6" name="Rectangle 6">
            <a:extLst>
              <a:ext uri="{FF2B5EF4-FFF2-40B4-BE49-F238E27FC236}">
                <a16:creationId xmlns:a16="http://schemas.microsoft.com/office/drawing/2014/main" id="{AD4CBAA0-565A-43B0-8C8A-D529044441FB}"/>
              </a:ext>
            </a:extLst>
          </p:cNvPr>
          <p:cNvSpPr>
            <a:spLocks noGrp="1" noChangeArrowheads="1"/>
          </p:cNvSpPr>
          <p:nvPr>
            <p:ph type="sldNum" sz="quarter" idx="12"/>
          </p:nvPr>
        </p:nvSpPr>
        <p:spPr>
          <a:ln/>
        </p:spPr>
        <p:txBody>
          <a:bodyPr/>
          <a:lstStyle>
            <a:lvl1pPr>
              <a:defRPr/>
            </a:lvl1pPr>
          </a:lstStyle>
          <a:p>
            <a:fld id="{ECF932F6-6846-483E-99A1-CCA8C58BE127}" type="slidenum">
              <a:rPr lang="hu-HU" altLang="hu-HU"/>
              <a:pPr/>
              <a:t>‹#›</a:t>
            </a:fld>
            <a:endParaRPr lang="hu-HU" altLang="hu-HU"/>
          </a:p>
        </p:txBody>
      </p:sp>
    </p:spTree>
    <p:extLst>
      <p:ext uri="{BB962C8B-B14F-4D97-AF65-F5344CB8AC3E}">
        <p14:creationId xmlns:p14="http://schemas.microsoft.com/office/powerpoint/2010/main" val="943146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972A83FC-E12E-4544-8668-CC6A1A99B9E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923D7C3-F593-485C-96C2-98BED9D74159}"/>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7" name="Rectangle 6">
            <a:extLst>
              <a:ext uri="{FF2B5EF4-FFF2-40B4-BE49-F238E27FC236}">
                <a16:creationId xmlns:a16="http://schemas.microsoft.com/office/drawing/2014/main" id="{E39A2D2A-332D-49F5-AB15-5710BBCC45D5}"/>
              </a:ext>
            </a:extLst>
          </p:cNvPr>
          <p:cNvSpPr>
            <a:spLocks noGrp="1" noChangeArrowheads="1"/>
          </p:cNvSpPr>
          <p:nvPr>
            <p:ph type="sldNum" sz="quarter" idx="12"/>
          </p:nvPr>
        </p:nvSpPr>
        <p:spPr>
          <a:ln/>
        </p:spPr>
        <p:txBody>
          <a:bodyPr/>
          <a:lstStyle>
            <a:lvl1pPr>
              <a:defRPr/>
            </a:lvl1pPr>
          </a:lstStyle>
          <a:p>
            <a:fld id="{E30BBDF2-B369-4503-AE26-071B47405D90}" type="slidenum">
              <a:rPr lang="hu-HU" altLang="hu-HU"/>
              <a:pPr/>
              <a:t>‹#›</a:t>
            </a:fld>
            <a:endParaRPr lang="hu-HU" altLang="hu-HU"/>
          </a:p>
        </p:txBody>
      </p:sp>
    </p:spTree>
    <p:extLst>
      <p:ext uri="{BB962C8B-B14F-4D97-AF65-F5344CB8AC3E}">
        <p14:creationId xmlns:p14="http://schemas.microsoft.com/office/powerpoint/2010/main" val="90045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06E82D97-71E5-45C5-B57D-992114CEFAC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91BE5106-3F08-4FDE-8BF5-CBB1DE1BAC70}"/>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6" name="Rectangle 6">
            <a:extLst>
              <a:ext uri="{FF2B5EF4-FFF2-40B4-BE49-F238E27FC236}">
                <a16:creationId xmlns:a16="http://schemas.microsoft.com/office/drawing/2014/main" id="{3005325C-F34F-4C13-A1C7-206E312F4FA5}"/>
              </a:ext>
            </a:extLst>
          </p:cNvPr>
          <p:cNvSpPr>
            <a:spLocks noGrp="1" noChangeArrowheads="1"/>
          </p:cNvSpPr>
          <p:nvPr>
            <p:ph type="sldNum" sz="quarter" idx="12"/>
          </p:nvPr>
        </p:nvSpPr>
        <p:spPr>
          <a:ln/>
        </p:spPr>
        <p:txBody>
          <a:bodyPr/>
          <a:lstStyle>
            <a:lvl1pPr>
              <a:defRPr/>
            </a:lvl1pPr>
          </a:lstStyle>
          <a:p>
            <a:fld id="{65521427-4DDB-4E1C-9F65-D32776A0E155}" type="slidenum">
              <a:rPr lang="hu-HU" altLang="hu-HU"/>
              <a:pPr/>
              <a:t>‹#›</a:t>
            </a:fld>
            <a:endParaRPr lang="hu-HU" altLang="hu-HU"/>
          </a:p>
        </p:txBody>
      </p:sp>
    </p:spTree>
    <p:extLst>
      <p:ext uri="{BB962C8B-B14F-4D97-AF65-F5344CB8AC3E}">
        <p14:creationId xmlns:p14="http://schemas.microsoft.com/office/powerpoint/2010/main" val="144992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5A524428-9FC4-4246-A629-34A115A00A9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409EFC03-F5D3-4E3F-83CC-569C1436E5A8}"/>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6" name="Rectangle 6">
            <a:extLst>
              <a:ext uri="{FF2B5EF4-FFF2-40B4-BE49-F238E27FC236}">
                <a16:creationId xmlns:a16="http://schemas.microsoft.com/office/drawing/2014/main" id="{213B39B9-D1A7-46CC-9968-687FAC352A60}"/>
              </a:ext>
            </a:extLst>
          </p:cNvPr>
          <p:cNvSpPr>
            <a:spLocks noGrp="1" noChangeArrowheads="1"/>
          </p:cNvSpPr>
          <p:nvPr>
            <p:ph type="sldNum" sz="quarter" idx="12"/>
          </p:nvPr>
        </p:nvSpPr>
        <p:spPr>
          <a:ln/>
        </p:spPr>
        <p:txBody>
          <a:bodyPr/>
          <a:lstStyle>
            <a:lvl1pPr>
              <a:defRPr/>
            </a:lvl1pPr>
          </a:lstStyle>
          <a:p>
            <a:fld id="{3371C0A0-8BB0-4451-85C4-985A11DDEE76}" type="slidenum">
              <a:rPr lang="hu-HU" altLang="hu-HU"/>
              <a:pPr/>
              <a:t>‹#›</a:t>
            </a:fld>
            <a:endParaRPr lang="hu-HU" altLang="hu-HU"/>
          </a:p>
        </p:txBody>
      </p:sp>
    </p:spTree>
    <p:extLst>
      <p:ext uri="{BB962C8B-B14F-4D97-AF65-F5344CB8AC3E}">
        <p14:creationId xmlns:p14="http://schemas.microsoft.com/office/powerpoint/2010/main" val="177228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96DDC80B-3EA3-488E-85B1-8F4E89C1ABC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0CC8149B-48B1-4FDC-A16E-E8BF6AECD4ED}"/>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7" name="Rectangle 6">
            <a:extLst>
              <a:ext uri="{FF2B5EF4-FFF2-40B4-BE49-F238E27FC236}">
                <a16:creationId xmlns:a16="http://schemas.microsoft.com/office/drawing/2014/main" id="{220E6E05-F0E8-491B-937D-90E695D3F352}"/>
              </a:ext>
            </a:extLst>
          </p:cNvPr>
          <p:cNvSpPr>
            <a:spLocks noGrp="1" noChangeArrowheads="1"/>
          </p:cNvSpPr>
          <p:nvPr>
            <p:ph type="sldNum" sz="quarter" idx="12"/>
          </p:nvPr>
        </p:nvSpPr>
        <p:spPr>
          <a:ln/>
        </p:spPr>
        <p:txBody>
          <a:bodyPr/>
          <a:lstStyle>
            <a:lvl1pPr>
              <a:defRPr/>
            </a:lvl1pPr>
          </a:lstStyle>
          <a:p>
            <a:fld id="{C2C42B1C-2CFD-45AB-8BDF-BD0A32D7ADB3}" type="slidenum">
              <a:rPr lang="hu-HU" altLang="hu-HU"/>
              <a:pPr/>
              <a:t>‹#›</a:t>
            </a:fld>
            <a:endParaRPr lang="hu-HU" altLang="hu-HU"/>
          </a:p>
        </p:txBody>
      </p:sp>
    </p:spTree>
    <p:extLst>
      <p:ext uri="{BB962C8B-B14F-4D97-AF65-F5344CB8AC3E}">
        <p14:creationId xmlns:p14="http://schemas.microsoft.com/office/powerpoint/2010/main" val="115432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AE372300-B87A-4E8F-8F5E-626EB3B93440}"/>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51A3BB3A-208D-4B43-834B-C4678449210D}"/>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9" name="Rectangle 6">
            <a:extLst>
              <a:ext uri="{FF2B5EF4-FFF2-40B4-BE49-F238E27FC236}">
                <a16:creationId xmlns:a16="http://schemas.microsoft.com/office/drawing/2014/main" id="{EE108059-2A1D-474D-AE61-FA2CFE346725}"/>
              </a:ext>
            </a:extLst>
          </p:cNvPr>
          <p:cNvSpPr>
            <a:spLocks noGrp="1" noChangeArrowheads="1"/>
          </p:cNvSpPr>
          <p:nvPr>
            <p:ph type="sldNum" sz="quarter" idx="12"/>
          </p:nvPr>
        </p:nvSpPr>
        <p:spPr>
          <a:ln/>
        </p:spPr>
        <p:txBody>
          <a:bodyPr/>
          <a:lstStyle>
            <a:lvl1pPr>
              <a:defRPr/>
            </a:lvl1pPr>
          </a:lstStyle>
          <a:p>
            <a:fld id="{C0B3A2C4-93EB-4EE1-90F1-44BA3E0867F6}" type="slidenum">
              <a:rPr lang="hu-HU" altLang="hu-HU"/>
              <a:pPr/>
              <a:t>‹#›</a:t>
            </a:fld>
            <a:endParaRPr lang="hu-HU" altLang="hu-HU"/>
          </a:p>
        </p:txBody>
      </p:sp>
    </p:spTree>
    <p:extLst>
      <p:ext uri="{BB962C8B-B14F-4D97-AF65-F5344CB8AC3E}">
        <p14:creationId xmlns:p14="http://schemas.microsoft.com/office/powerpoint/2010/main" val="267475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7EBC17EF-B9D8-4C83-AEC9-B30C887A3F0C}"/>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08CC5790-1EC5-47AF-827A-6F16D2398249}"/>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5" name="Rectangle 6">
            <a:extLst>
              <a:ext uri="{FF2B5EF4-FFF2-40B4-BE49-F238E27FC236}">
                <a16:creationId xmlns:a16="http://schemas.microsoft.com/office/drawing/2014/main" id="{58166B1F-4C38-437C-B0E1-7E5F7E8BEA81}"/>
              </a:ext>
            </a:extLst>
          </p:cNvPr>
          <p:cNvSpPr>
            <a:spLocks noGrp="1" noChangeArrowheads="1"/>
          </p:cNvSpPr>
          <p:nvPr>
            <p:ph type="sldNum" sz="quarter" idx="12"/>
          </p:nvPr>
        </p:nvSpPr>
        <p:spPr>
          <a:ln/>
        </p:spPr>
        <p:txBody>
          <a:bodyPr/>
          <a:lstStyle>
            <a:lvl1pPr>
              <a:defRPr/>
            </a:lvl1pPr>
          </a:lstStyle>
          <a:p>
            <a:fld id="{415E8D2C-DD7A-4F39-8A97-E123EDC8D21F}" type="slidenum">
              <a:rPr lang="hu-HU" altLang="hu-HU"/>
              <a:pPr/>
              <a:t>‹#›</a:t>
            </a:fld>
            <a:endParaRPr lang="hu-HU" altLang="hu-HU"/>
          </a:p>
        </p:txBody>
      </p:sp>
    </p:spTree>
    <p:extLst>
      <p:ext uri="{BB962C8B-B14F-4D97-AF65-F5344CB8AC3E}">
        <p14:creationId xmlns:p14="http://schemas.microsoft.com/office/powerpoint/2010/main" val="35255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36BFC6-1E38-4BC0-841C-8765A5B6403C}"/>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E44992C3-5D37-405E-BCC4-5670C7A501DD}"/>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4" name="Rectangle 6">
            <a:extLst>
              <a:ext uri="{FF2B5EF4-FFF2-40B4-BE49-F238E27FC236}">
                <a16:creationId xmlns:a16="http://schemas.microsoft.com/office/drawing/2014/main" id="{AE56E26D-7C40-4069-8341-E4D6A234781B}"/>
              </a:ext>
            </a:extLst>
          </p:cNvPr>
          <p:cNvSpPr>
            <a:spLocks noGrp="1" noChangeArrowheads="1"/>
          </p:cNvSpPr>
          <p:nvPr>
            <p:ph type="sldNum" sz="quarter" idx="12"/>
          </p:nvPr>
        </p:nvSpPr>
        <p:spPr>
          <a:ln/>
        </p:spPr>
        <p:txBody>
          <a:bodyPr/>
          <a:lstStyle>
            <a:lvl1pPr>
              <a:defRPr/>
            </a:lvl1pPr>
          </a:lstStyle>
          <a:p>
            <a:fld id="{00386826-4604-489F-9286-1F6002A72B5E}" type="slidenum">
              <a:rPr lang="hu-HU" altLang="hu-HU"/>
              <a:pPr/>
              <a:t>‹#›</a:t>
            </a:fld>
            <a:endParaRPr lang="hu-HU" altLang="hu-HU"/>
          </a:p>
        </p:txBody>
      </p:sp>
    </p:spTree>
    <p:extLst>
      <p:ext uri="{BB962C8B-B14F-4D97-AF65-F5344CB8AC3E}">
        <p14:creationId xmlns:p14="http://schemas.microsoft.com/office/powerpoint/2010/main" val="145316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836CB0E4-22F6-4555-9217-74C758C519D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8EDE40D1-5DB2-4D9C-9366-FACBB6D27C47}"/>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7" name="Rectangle 6">
            <a:extLst>
              <a:ext uri="{FF2B5EF4-FFF2-40B4-BE49-F238E27FC236}">
                <a16:creationId xmlns:a16="http://schemas.microsoft.com/office/drawing/2014/main" id="{0AD6141D-F117-42C7-92E2-24953898F047}"/>
              </a:ext>
            </a:extLst>
          </p:cNvPr>
          <p:cNvSpPr>
            <a:spLocks noGrp="1" noChangeArrowheads="1"/>
          </p:cNvSpPr>
          <p:nvPr>
            <p:ph type="sldNum" sz="quarter" idx="12"/>
          </p:nvPr>
        </p:nvSpPr>
        <p:spPr>
          <a:ln/>
        </p:spPr>
        <p:txBody>
          <a:bodyPr/>
          <a:lstStyle>
            <a:lvl1pPr>
              <a:defRPr/>
            </a:lvl1pPr>
          </a:lstStyle>
          <a:p>
            <a:fld id="{ADC01651-7900-4FBE-8F16-5D8D463C44F3}" type="slidenum">
              <a:rPr lang="hu-HU" altLang="hu-HU"/>
              <a:pPr/>
              <a:t>‹#›</a:t>
            </a:fld>
            <a:endParaRPr lang="hu-HU" altLang="hu-HU"/>
          </a:p>
        </p:txBody>
      </p:sp>
    </p:spTree>
    <p:extLst>
      <p:ext uri="{BB962C8B-B14F-4D97-AF65-F5344CB8AC3E}">
        <p14:creationId xmlns:p14="http://schemas.microsoft.com/office/powerpoint/2010/main" val="110983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73B3EBFF-79A3-4E16-B01D-C128C0705A3F}"/>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DBB1238-7EDE-4785-AF7B-097CE7CE8362}"/>
              </a:ext>
            </a:extLst>
          </p:cNvPr>
          <p:cNvSpPr>
            <a:spLocks noGrp="1" noChangeArrowheads="1"/>
          </p:cNvSpPr>
          <p:nvPr>
            <p:ph type="ftr" sz="quarter" idx="11"/>
          </p:nvPr>
        </p:nvSpPr>
        <p:spPr>
          <a:ln/>
        </p:spPr>
        <p:txBody>
          <a:bodyPr/>
          <a:lstStyle>
            <a:lvl1pPr>
              <a:defRPr/>
            </a:lvl1pPr>
          </a:lstStyle>
          <a:p>
            <a:pPr>
              <a:defRPr/>
            </a:pPr>
            <a:r>
              <a:rPr lang="de-DE"/>
              <a:t>halterv 2. -- 2021. 09. 15.</a:t>
            </a:r>
            <a:endParaRPr lang="hu-HU"/>
          </a:p>
        </p:txBody>
      </p:sp>
      <p:sp>
        <p:nvSpPr>
          <p:cNvPr id="7" name="Rectangle 6">
            <a:extLst>
              <a:ext uri="{FF2B5EF4-FFF2-40B4-BE49-F238E27FC236}">
                <a16:creationId xmlns:a16="http://schemas.microsoft.com/office/drawing/2014/main" id="{77300793-1314-4719-8D1D-C414A3BF388E}"/>
              </a:ext>
            </a:extLst>
          </p:cNvPr>
          <p:cNvSpPr>
            <a:spLocks noGrp="1" noChangeArrowheads="1"/>
          </p:cNvSpPr>
          <p:nvPr>
            <p:ph type="sldNum" sz="quarter" idx="12"/>
          </p:nvPr>
        </p:nvSpPr>
        <p:spPr>
          <a:ln/>
        </p:spPr>
        <p:txBody>
          <a:bodyPr/>
          <a:lstStyle>
            <a:lvl1pPr>
              <a:defRPr/>
            </a:lvl1pPr>
          </a:lstStyle>
          <a:p>
            <a:fld id="{C5B69B55-3D5E-44A8-8737-60DAEBCE4347}" type="slidenum">
              <a:rPr lang="hu-HU" altLang="hu-HU"/>
              <a:pPr/>
              <a:t>‹#›</a:t>
            </a:fld>
            <a:endParaRPr lang="hu-HU" altLang="hu-HU"/>
          </a:p>
        </p:txBody>
      </p:sp>
    </p:spTree>
    <p:extLst>
      <p:ext uri="{BB962C8B-B14F-4D97-AF65-F5344CB8AC3E}">
        <p14:creationId xmlns:p14="http://schemas.microsoft.com/office/powerpoint/2010/main" val="41530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26542B-D9FD-4DA5-BDE3-6988FE8816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6D169AD3-F03A-44D5-94C4-39ABCB31AE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86171084-D750-45A8-9BC9-60673786388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1BFAC141-536E-4E3E-BBB5-34DFBC6671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de-DE"/>
              <a:t>halterv 2. -- 2021. 09. 15.</a:t>
            </a:r>
            <a:endParaRPr lang="hu-HU"/>
          </a:p>
        </p:txBody>
      </p:sp>
      <p:sp>
        <p:nvSpPr>
          <p:cNvPr id="1030" name="Rectangle 6">
            <a:extLst>
              <a:ext uri="{FF2B5EF4-FFF2-40B4-BE49-F238E27FC236}">
                <a16:creationId xmlns:a16="http://schemas.microsoft.com/office/drawing/2014/main" id="{B9DBB43F-BBAA-4DC4-9587-B5230453E5B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798BE30-4C9E-433E-A581-BBB71119516A}"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Élőláb helye 4">
            <a:extLst>
              <a:ext uri="{FF2B5EF4-FFF2-40B4-BE49-F238E27FC236}">
                <a16:creationId xmlns:a16="http://schemas.microsoft.com/office/drawing/2014/main" id="{60B68CF2-E2F4-4545-97A2-622EFB7C465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099" name="Dia számának helye 5">
            <a:extLst>
              <a:ext uri="{FF2B5EF4-FFF2-40B4-BE49-F238E27FC236}">
                <a16:creationId xmlns:a16="http://schemas.microsoft.com/office/drawing/2014/main" id="{909C134B-C90A-472E-A296-E80C0771F1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B49DA7-F949-4FAE-8F3F-E7D8DDB00A0A}" type="slidenum">
              <a:rPr lang="hu-HU" altLang="hu-HU" sz="1400"/>
              <a:pPr>
                <a:spcBef>
                  <a:spcPct val="0"/>
                </a:spcBef>
                <a:buFontTx/>
                <a:buNone/>
              </a:pPr>
              <a:t>1</a:t>
            </a:fld>
            <a:endParaRPr lang="hu-HU" altLang="hu-HU" sz="1400"/>
          </a:p>
        </p:txBody>
      </p:sp>
      <p:sp>
        <p:nvSpPr>
          <p:cNvPr id="4100" name="Rectangle 2">
            <a:extLst>
              <a:ext uri="{FF2B5EF4-FFF2-40B4-BE49-F238E27FC236}">
                <a16:creationId xmlns:a16="http://schemas.microsoft.com/office/drawing/2014/main" id="{DBBE6630-1B9F-476A-9ED9-238D5E56A230}"/>
              </a:ext>
            </a:extLst>
          </p:cNvPr>
          <p:cNvSpPr>
            <a:spLocks noGrp="1" noChangeArrowheads="1"/>
          </p:cNvSpPr>
          <p:nvPr>
            <p:ph type="ctrTitle"/>
          </p:nvPr>
        </p:nvSpPr>
        <p:spPr>
          <a:xfrm>
            <a:off x="684213" y="836613"/>
            <a:ext cx="7772400" cy="1470025"/>
          </a:xfrm>
        </p:spPr>
        <p:txBody>
          <a:bodyPr/>
          <a:lstStyle/>
          <a:p>
            <a:pPr eaLnBrk="1" hangingPunct="1"/>
            <a:r>
              <a:rPr lang="hu-HU" altLang="hu-HU" sz="3600"/>
              <a:t>Gazdasági alapok a hálózattervezésben</a:t>
            </a:r>
            <a:br>
              <a:rPr lang="en-GB" altLang="hu-HU" sz="3600"/>
            </a:br>
            <a:endParaRPr lang="en-GB" altLang="hu-HU" sz="3600"/>
          </a:p>
        </p:txBody>
      </p:sp>
      <p:sp>
        <p:nvSpPr>
          <p:cNvPr id="4101" name="Rectangle 3">
            <a:extLst>
              <a:ext uri="{FF2B5EF4-FFF2-40B4-BE49-F238E27FC236}">
                <a16:creationId xmlns:a16="http://schemas.microsoft.com/office/drawing/2014/main" id="{DAB35BBA-DCB5-4662-BCB7-17111EEBE990}"/>
              </a:ext>
            </a:extLst>
          </p:cNvPr>
          <p:cNvSpPr>
            <a:spLocks noGrp="1" noChangeArrowheads="1"/>
          </p:cNvSpPr>
          <p:nvPr>
            <p:ph type="subTitle" idx="1"/>
          </p:nvPr>
        </p:nvSpPr>
        <p:spPr>
          <a:xfrm>
            <a:off x="1403350" y="2924175"/>
            <a:ext cx="6400800" cy="1368425"/>
          </a:xfrm>
        </p:spPr>
        <p:txBody>
          <a:bodyPr/>
          <a:lstStyle/>
          <a:p>
            <a:pPr marL="609600" indent="-609600" eaLnBrk="1" hangingPunct="1"/>
            <a:r>
              <a:rPr lang="hu-HU" altLang="hu-HU"/>
              <a:t>Takács György</a:t>
            </a:r>
          </a:p>
          <a:p>
            <a:pPr marL="609600" indent="-609600" eaLnBrk="1" hangingPunct="1"/>
            <a:r>
              <a:rPr lang="hu-HU" altLang="hu-HU"/>
              <a:t>2. Előadás</a:t>
            </a:r>
          </a:p>
        </p:txBody>
      </p:sp>
      <p:pic>
        <p:nvPicPr>
          <p:cNvPr id="4102" name="Picture 4" descr="GYURIKEP">
            <a:extLst>
              <a:ext uri="{FF2B5EF4-FFF2-40B4-BE49-F238E27FC236}">
                <a16:creationId xmlns:a16="http://schemas.microsoft.com/office/drawing/2014/main" id="{7E9BC1FA-1E3B-4FB5-9868-23B73B2BB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365625"/>
            <a:ext cx="10414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a:extLst>
              <a:ext uri="{FF2B5EF4-FFF2-40B4-BE49-F238E27FC236}">
                <a16:creationId xmlns:a16="http://schemas.microsoft.com/office/drawing/2014/main" id="{0E641F9D-5FFE-42D6-901B-26087C36BCC2}"/>
              </a:ext>
            </a:extLst>
          </p:cNvPr>
          <p:cNvSpPr>
            <a:spLocks noGrp="1" noChangeArrowheads="1"/>
          </p:cNvSpPr>
          <p:nvPr>
            <p:ph type="title"/>
          </p:nvPr>
        </p:nvSpPr>
        <p:spPr/>
        <p:txBody>
          <a:bodyPr/>
          <a:lstStyle/>
          <a:p>
            <a:r>
              <a:rPr lang="en-US" altLang="hu-HU"/>
              <a:t>Huawei</a:t>
            </a:r>
            <a:r>
              <a:rPr lang="hu-HU" altLang="hu-HU"/>
              <a:t> profit</a:t>
            </a:r>
          </a:p>
        </p:txBody>
      </p:sp>
      <p:sp>
        <p:nvSpPr>
          <p:cNvPr id="13315" name="Tartalom helye 2">
            <a:extLst>
              <a:ext uri="{FF2B5EF4-FFF2-40B4-BE49-F238E27FC236}">
                <a16:creationId xmlns:a16="http://schemas.microsoft.com/office/drawing/2014/main" id="{3712225C-DC6E-4608-A3C6-BC4405D45EB4}"/>
              </a:ext>
            </a:extLst>
          </p:cNvPr>
          <p:cNvSpPr>
            <a:spLocks noGrp="1" noChangeArrowheads="1"/>
          </p:cNvSpPr>
          <p:nvPr>
            <p:ph idx="1"/>
          </p:nvPr>
        </p:nvSpPr>
        <p:spPr/>
        <p:txBody>
          <a:bodyPr/>
          <a:lstStyle/>
          <a:p>
            <a:r>
              <a:rPr lang="en-US" altLang="hu-HU" sz="2400"/>
              <a:t>Chinese tech powerhouse Huawei reported a 33 percent rise in net profit for 2015 from the previous year, on the back of its growing consumer device business and rising demand for information and communications technologies (ICT) globally. </a:t>
            </a:r>
          </a:p>
          <a:p>
            <a:r>
              <a:rPr lang="en-US" altLang="hu-HU" sz="2400"/>
              <a:t>Net profit rose to 36.9 billion yuan ($5.7 billion), it said in a statement. Huawei, which saw growth in all three of its business units, saw a 37 percent year-on-year increase in global revenues to 395 billion yuan despite economic headwinds. </a:t>
            </a:r>
          </a:p>
          <a:p>
            <a:endParaRPr lang="hu-HU" altLang="hu-HU"/>
          </a:p>
        </p:txBody>
      </p:sp>
      <p:sp>
        <p:nvSpPr>
          <p:cNvPr id="13316" name="Élőláb helye 3">
            <a:extLst>
              <a:ext uri="{FF2B5EF4-FFF2-40B4-BE49-F238E27FC236}">
                <a16:creationId xmlns:a16="http://schemas.microsoft.com/office/drawing/2014/main" id="{B8FC0013-61F2-40EC-9AB7-C7DC6559CC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3317" name="Dia számának helye 4">
            <a:extLst>
              <a:ext uri="{FF2B5EF4-FFF2-40B4-BE49-F238E27FC236}">
                <a16:creationId xmlns:a16="http://schemas.microsoft.com/office/drawing/2014/main" id="{AA99A11B-7815-4EEC-912E-941989F865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CD687B-190D-4640-B601-25529A56069D}" type="slidenum">
              <a:rPr lang="hu-HU" altLang="hu-HU" sz="1400"/>
              <a:pPr>
                <a:spcBef>
                  <a:spcPct val="0"/>
                </a:spcBef>
                <a:buFontTx/>
                <a:buNone/>
              </a:pPr>
              <a:t>10</a:t>
            </a:fld>
            <a:endParaRPr lang="hu-HU" altLang="hu-HU"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4">
            <a:extLst>
              <a:ext uri="{FF2B5EF4-FFF2-40B4-BE49-F238E27FC236}">
                <a16:creationId xmlns:a16="http://schemas.microsoft.com/office/drawing/2014/main" id="{1F3CDCC5-D22B-4D89-9C68-50B08476C624}"/>
              </a:ext>
            </a:extLst>
          </p:cNvPr>
          <p:cNvSpPr>
            <a:spLocks noGrp="1" noChangeArrowheads="1"/>
          </p:cNvSpPr>
          <p:nvPr>
            <p:ph type="title"/>
          </p:nvPr>
        </p:nvSpPr>
        <p:spPr>
          <a:xfrm>
            <a:off x="457200" y="274638"/>
            <a:ext cx="8229600" cy="561975"/>
          </a:xfrm>
        </p:spPr>
        <p:txBody>
          <a:bodyPr/>
          <a:lstStyle/>
          <a:p>
            <a:r>
              <a:rPr lang="hu-HU" altLang="hu-HU" sz="2800"/>
              <a:t>Router piac</a:t>
            </a:r>
          </a:p>
        </p:txBody>
      </p:sp>
      <p:sp>
        <p:nvSpPr>
          <p:cNvPr id="14339" name="Tartalom helye 5">
            <a:extLst>
              <a:ext uri="{FF2B5EF4-FFF2-40B4-BE49-F238E27FC236}">
                <a16:creationId xmlns:a16="http://schemas.microsoft.com/office/drawing/2014/main" id="{88E2524B-1105-4A9B-96F2-8D454FA00572}"/>
              </a:ext>
            </a:extLst>
          </p:cNvPr>
          <p:cNvSpPr>
            <a:spLocks noGrp="1" noChangeArrowheads="1"/>
          </p:cNvSpPr>
          <p:nvPr>
            <p:ph idx="1"/>
          </p:nvPr>
        </p:nvSpPr>
        <p:spPr>
          <a:xfrm>
            <a:off x="468313" y="836613"/>
            <a:ext cx="8229600" cy="4525962"/>
          </a:xfrm>
        </p:spPr>
        <p:txBody>
          <a:bodyPr/>
          <a:lstStyle/>
          <a:p>
            <a:r>
              <a:rPr lang="en-US" altLang="hu-HU" sz="1600"/>
              <a:t>The worldwide enterprise and service provider Router market lost some of its momentum after growing 7.8% year over year in 3Q13 and grew a more modest but still solid 2.2% year over year in 4Q13. Regionally, the growth was quite uneven and ranged from 7.9% increase in Asia/Pacific to a decline of -17.6% year over year in Latin America (due to a tough comparison against a very strong 4Q12). North America increased 3.8% year over year and EMEA also recorded a minor positive growth of 0.3% year over year in 4Q13.</a:t>
            </a:r>
          </a:p>
          <a:p>
            <a:r>
              <a:rPr lang="en-US" altLang="hu-HU" sz="1600"/>
              <a:t>From a vendor perspective, Cisco's Ethernet switch (Layer 2/3) market share in 4Q13 held steady from last year at 61.3%. Cisco's market share in the fast-growing 10GbE market segment was 64.0% in 4Q13. For the full year 2013, Cisco’s Ethernet switch revenue increased 2.1% year over year.</a:t>
            </a:r>
          </a:p>
          <a:p>
            <a:r>
              <a:rPr lang="en-US" altLang="hu-HU" sz="1600"/>
              <a:t>HP's Ethernet Switch revenue increased 3.8% quarter over quarter and 3.6% year over year in 4Q13, just slightly below the overall market levels. HP's market share now stands at 9.3% in 4Q13. HP's full year 2013 growth reached 4.4% year over year.</a:t>
            </a:r>
          </a:p>
          <a:p>
            <a:r>
              <a:rPr lang="en-US" altLang="hu-HU" sz="1600"/>
              <a:t>Juniper had an impressive quarter having outperformed in both Ethernet switching and routing in 4Q13. Its router revenue was up 15.1% year over year and 3.7% quarter over quarter in 4Q13. Juniper's Ethernet switch revenues increased by 39.7% year over year and 33.7% sequentially this quarter.</a:t>
            </a:r>
          </a:p>
        </p:txBody>
      </p:sp>
      <p:sp>
        <p:nvSpPr>
          <p:cNvPr id="14340" name="Élőláb helye 2">
            <a:extLst>
              <a:ext uri="{FF2B5EF4-FFF2-40B4-BE49-F238E27FC236}">
                <a16:creationId xmlns:a16="http://schemas.microsoft.com/office/drawing/2014/main" id="{910BCC60-F72D-42CF-86F6-D64FF136F71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4341" name="Dia számának helye 3">
            <a:extLst>
              <a:ext uri="{FF2B5EF4-FFF2-40B4-BE49-F238E27FC236}">
                <a16:creationId xmlns:a16="http://schemas.microsoft.com/office/drawing/2014/main" id="{07EE520C-F8D3-43DE-BF12-8C5CDA3A31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C56F5C-4681-4D45-82F5-734824B92BD6}" type="slidenum">
              <a:rPr lang="hu-HU" altLang="hu-HU" sz="1400"/>
              <a:pPr>
                <a:spcBef>
                  <a:spcPct val="0"/>
                </a:spcBef>
                <a:buFontTx/>
                <a:buNone/>
              </a:pPr>
              <a:t>11</a:t>
            </a:fld>
            <a:endParaRPr lang="hu-HU" altLang="hu-HU"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43BE51-3250-4495-97F4-2D0A2D096E8F}"/>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10E29824-0E55-4452-AF87-5C3CD8D2B4CE}"/>
              </a:ext>
            </a:extLst>
          </p:cNvPr>
          <p:cNvSpPr>
            <a:spLocks noGrp="1"/>
          </p:cNvSpPr>
          <p:nvPr>
            <p:ph idx="1"/>
          </p:nvPr>
        </p:nvSpPr>
        <p:spPr/>
        <p:txBody>
          <a:bodyPr/>
          <a:lstStyle/>
          <a:p>
            <a:endParaRPr lang="hu-HU"/>
          </a:p>
        </p:txBody>
      </p:sp>
      <p:sp>
        <p:nvSpPr>
          <p:cNvPr id="4" name="Élőláb helye 3">
            <a:extLst>
              <a:ext uri="{FF2B5EF4-FFF2-40B4-BE49-F238E27FC236}">
                <a16:creationId xmlns:a16="http://schemas.microsoft.com/office/drawing/2014/main" id="{2B858F66-18E3-4318-84DD-6402242ECF76}"/>
              </a:ext>
            </a:extLst>
          </p:cNvPr>
          <p:cNvSpPr>
            <a:spLocks noGrp="1"/>
          </p:cNvSpPr>
          <p:nvPr>
            <p:ph type="ftr" sz="quarter" idx="11"/>
          </p:nvPr>
        </p:nvSpPr>
        <p:spPr/>
        <p:txBody>
          <a:bodyPr/>
          <a:lstStyle/>
          <a:p>
            <a:pPr>
              <a:defRPr/>
            </a:pPr>
            <a:r>
              <a:rPr lang="de-DE"/>
              <a:t>halterv 2. -- 2021. 09. 15.</a:t>
            </a:r>
            <a:endParaRPr lang="hu-HU"/>
          </a:p>
        </p:txBody>
      </p:sp>
      <p:sp>
        <p:nvSpPr>
          <p:cNvPr id="5" name="Dia számának helye 4">
            <a:extLst>
              <a:ext uri="{FF2B5EF4-FFF2-40B4-BE49-F238E27FC236}">
                <a16:creationId xmlns:a16="http://schemas.microsoft.com/office/drawing/2014/main" id="{DA2682A0-C481-49D7-A3FE-78B50D653B6C}"/>
              </a:ext>
            </a:extLst>
          </p:cNvPr>
          <p:cNvSpPr>
            <a:spLocks noGrp="1"/>
          </p:cNvSpPr>
          <p:nvPr>
            <p:ph type="sldNum" sz="quarter" idx="12"/>
          </p:nvPr>
        </p:nvSpPr>
        <p:spPr/>
        <p:txBody>
          <a:bodyPr/>
          <a:lstStyle/>
          <a:p>
            <a:fld id="{65521427-4DDB-4E1C-9F65-D32776A0E155}" type="slidenum">
              <a:rPr lang="hu-HU" altLang="hu-HU" smtClean="0"/>
              <a:pPr/>
              <a:t>12</a:t>
            </a:fld>
            <a:endParaRPr lang="hu-HU" altLang="hu-HU"/>
          </a:p>
        </p:txBody>
      </p:sp>
      <p:pic>
        <p:nvPicPr>
          <p:cNvPr id="7" name="Kép 6">
            <a:extLst>
              <a:ext uri="{FF2B5EF4-FFF2-40B4-BE49-F238E27FC236}">
                <a16:creationId xmlns:a16="http://schemas.microsoft.com/office/drawing/2014/main" id="{5BCA28EE-CCBF-4A52-AF04-A2690D0CCCFF}"/>
              </a:ext>
            </a:extLst>
          </p:cNvPr>
          <p:cNvPicPr>
            <a:picLocks noChangeAspect="1"/>
          </p:cNvPicPr>
          <p:nvPr/>
        </p:nvPicPr>
        <p:blipFill>
          <a:blip r:embed="rId2"/>
          <a:stretch>
            <a:fillRect/>
          </a:stretch>
        </p:blipFill>
        <p:spPr>
          <a:xfrm>
            <a:off x="0" y="292977"/>
            <a:ext cx="8971358" cy="5202720"/>
          </a:xfrm>
          <a:prstGeom prst="rect">
            <a:avLst/>
          </a:prstGeom>
        </p:spPr>
      </p:pic>
    </p:spTree>
    <p:extLst>
      <p:ext uri="{BB962C8B-B14F-4D97-AF65-F5344CB8AC3E}">
        <p14:creationId xmlns:p14="http://schemas.microsoft.com/office/powerpoint/2010/main" val="298804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38411D-05C8-4BD9-9736-DE1CCECDA637}"/>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29BD7815-882D-4AA6-9AB3-DF115A0838D2}"/>
              </a:ext>
            </a:extLst>
          </p:cNvPr>
          <p:cNvSpPr>
            <a:spLocks noGrp="1"/>
          </p:cNvSpPr>
          <p:nvPr>
            <p:ph idx="1"/>
          </p:nvPr>
        </p:nvSpPr>
        <p:spPr/>
        <p:txBody>
          <a:bodyPr/>
          <a:lstStyle/>
          <a:p>
            <a:endParaRPr lang="hu-HU"/>
          </a:p>
        </p:txBody>
      </p:sp>
      <p:sp>
        <p:nvSpPr>
          <p:cNvPr id="4" name="Élőláb helye 3">
            <a:extLst>
              <a:ext uri="{FF2B5EF4-FFF2-40B4-BE49-F238E27FC236}">
                <a16:creationId xmlns:a16="http://schemas.microsoft.com/office/drawing/2014/main" id="{CADD2069-7B7C-4E55-90F1-08AB3EAEA261}"/>
              </a:ext>
            </a:extLst>
          </p:cNvPr>
          <p:cNvSpPr>
            <a:spLocks noGrp="1"/>
          </p:cNvSpPr>
          <p:nvPr>
            <p:ph type="ftr" sz="quarter" idx="11"/>
          </p:nvPr>
        </p:nvSpPr>
        <p:spPr/>
        <p:txBody>
          <a:bodyPr/>
          <a:lstStyle/>
          <a:p>
            <a:pPr>
              <a:defRPr/>
            </a:pPr>
            <a:r>
              <a:rPr lang="de-DE"/>
              <a:t>halterv 2. -- 2021. 09. 15.</a:t>
            </a:r>
            <a:endParaRPr lang="hu-HU"/>
          </a:p>
        </p:txBody>
      </p:sp>
      <p:sp>
        <p:nvSpPr>
          <p:cNvPr id="5" name="Dia számának helye 4">
            <a:extLst>
              <a:ext uri="{FF2B5EF4-FFF2-40B4-BE49-F238E27FC236}">
                <a16:creationId xmlns:a16="http://schemas.microsoft.com/office/drawing/2014/main" id="{F46DF48E-A78E-40EA-AE21-BA88387D4ADF}"/>
              </a:ext>
            </a:extLst>
          </p:cNvPr>
          <p:cNvSpPr>
            <a:spLocks noGrp="1"/>
          </p:cNvSpPr>
          <p:nvPr>
            <p:ph type="sldNum" sz="quarter" idx="12"/>
          </p:nvPr>
        </p:nvSpPr>
        <p:spPr/>
        <p:txBody>
          <a:bodyPr/>
          <a:lstStyle/>
          <a:p>
            <a:fld id="{65521427-4DDB-4E1C-9F65-D32776A0E155}" type="slidenum">
              <a:rPr lang="hu-HU" altLang="hu-HU" smtClean="0"/>
              <a:pPr/>
              <a:t>13</a:t>
            </a:fld>
            <a:endParaRPr lang="hu-HU" altLang="hu-HU"/>
          </a:p>
        </p:txBody>
      </p:sp>
      <p:pic>
        <p:nvPicPr>
          <p:cNvPr id="7" name="Kép 6">
            <a:extLst>
              <a:ext uri="{FF2B5EF4-FFF2-40B4-BE49-F238E27FC236}">
                <a16:creationId xmlns:a16="http://schemas.microsoft.com/office/drawing/2014/main" id="{9D18FAC2-016E-4490-A80F-6320191358D4}"/>
              </a:ext>
            </a:extLst>
          </p:cNvPr>
          <p:cNvPicPr>
            <a:picLocks noChangeAspect="1"/>
          </p:cNvPicPr>
          <p:nvPr/>
        </p:nvPicPr>
        <p:blipFill>
          <a:blip r:embed="rId2"/>
          <a:stretch>
            <a:fillRect/>
          </a:stretch>
        </p:blipFill>
        <p:spPr>
          <a:xfrm>
            <a:off x="79027" y="567554"/>
            <a:ext cx="8985945" cy="5577483"/>
          </a:xfrm>
          <a:prstGeom prst="rect">
            <a:avLst/>
          </a:prstGeom>
        </p:spPr>
      </p:pic>
    </p:spTree>
    <p:extLst>
      <p:ext uri="{BB962C8B-B14F-4D97-AF65-F5344CB8AC3E}">
        <p14:creationId xmlns:p14="http://schemas.microsoft.com/office/powerpoint/2010/main" val="248710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a:extLst>
              <a:ext uri="{FF2B5EF4-FFF2-40B4-BE49-F238E27FC236}">
                <a16:creationId xmlns:a16="http://schemas.microsoft.com/office/drawing/2014/main" id="{01FBF0F0-2ADE-4AB4-8289-6EF2385CFB56}"/>
              </a:ext>
            </a:extLst>
          </p:cNvPr>
          <p:cNvSpPr>
            <a:spLocks noGrp="1" noChangeArrowheads="1"/>
          </p:cNvSpPr>
          <p:nvPr>
            <p:ph type="title"/>
          </p:nvPr>
        </p:nvSpPr>
        <p:spPr/>
        <p:txBody>
          <a:bodyPr/>
          <a:lstStyle/>
          <a:p>
            <a:endParaRPr lang="hu-HU" altLang="hu-HU"/>
          </a:p>
        </p:txBody>
      </p:sp>
      <p:sp>
        <p:nvSpPr>
          <p:cNvPr id="15363" name="Élőláb helye 3">
            <a:extLst>
              <a:ext uri="{FF2B5EF4-FFF2-40B4-BE49-F238E27FC236}">
                <a16:creationId xmlns:a16="http://schemas.microsoft.com/office/drawing/2014/main" id="{3976B712-68AB-4697-AE74-BE9FECE484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5364" name="Dia számának helye 4">
            <a:extLst>
              <a:ext uri="{FF2B5EF4-FFF2-40B4-BE49-F238E27FC236}">
                <a16:creationId xmlns:a16="http://schemas.microsoft.com/office/drawing/2014/main" id="{1E9D266A-B411-49D5-8012-3F80193F6A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A51599-91D1-4B40-BAA0-0C8F75E6916D}" type="slidenum">
              <a:rPr lang="hu-HU" altLang="hu-HU" sz="1400"/>
              <a:pPr>
                <a:spcBef>
                  <a:spcPct val="0"/>
                </a:spcBef>
                <a:buFontTx/>
                <a:buNone/>
              </a:pPr>
              <a:t>14</a:t>
            </a:fld>
            <a:endParaRPr lang="hu-HU" altLang="hu-HU" sz="1400"/>
          </a:p>
        </p:txBody>
      </p:sp>
      <p:sp>
        <p:nvSpPr>
          <p:cNvPr id="15365" name="Tartalom helye 2">
            <a:extLst>
              <a:ext uri="{FF2B5EF4-FFF2-40B4-BE49-F238E27FC236}">
                <a16:creationId xmlns:a16="http://schemas.microsoft.com/office/drawing/2014/main" id="{4A0AE02A-BECB-4B15-A7A3-FF8BB3B962CC}"/>
              </a:ext>
            </a:extLst>
          </p:cNvPr>
          <p:cNvSpPr>
            <a:spLocks noGrp="1" noChangeArrowheads="1"/>
          </p:cNvSpPr>
          <p:nvPr>
            <p:ph idx="1"/>
          </p:nvPr>
        </p:nvSpPr>
        <p:spPr/>
        <p:txBody>
          <a:bodyPr/>
          <a:lstStyle/>
          <a:p>
            <a:endParaRPr lang="hu-HU" altLang="hu-HU"/>
          </a:p>
        </p:txBody>
      </p:sp>
      <p:pic>
        <p:nvPicPr>
          <p:cNvPr id="3" name="Kép 2">
            <a:extLst>
              <a:ext uri="{FF2B5EF4-FFF2-40B4-BE49-F238E27FC236}">
                <a16:creationId xmlns:a16="http://schemas.microsoft.com/office/drawing/2014/main" id="{C4C736BF-4D1E-4B0A-904D-A4AC47AE6881}"/>
              </a:ext>
            </a:extLst>
          </p:cNvPr>
          <p:cNvPicPr>
            <a:picLocks noChangeAspect="1"/>
          </p:cNvPicPr>
          <p:nvPr/>
        </p:nvPicPr>
        <p:blipFill>
          <a:blip r:embed="rId2"/>
          <a:stretch>
            <a:fillRect/>
          </a:stretch>
        </p:blipFill>
        <p:spPr>
          <a:xfrm>
            <a:off x="755575" y="-22137"/>
            <a:ext cx="7457391" cy="67436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5">
            <a:extLst>
              <a:ext uri="{FF2B5EF4-FFF2-40B4-BE49-F238E27FC236}">
                <a16:creationId xmlns:a16="http://schemas.microsoft.com/office/drawing/2014/main" id="{C3173766-31F4-469D-B384-EBCA71F7A77E}"/>
              </a:ext>
            </a:extLst>
          </p:cNvPr>
          <p:cNvSpPr>
            <a:spLocks noGrp="1" noChangeArrowheads="1"/>
          </p:cNvSpPr>
          <p:nvPr>
            <p:ph type="title"/>
          </p:nvPr>
        </p:nvSpPr>
        <p:spPr>
          <a:xfrm>
            <a:off x="684213" y="0"/>
            <a:ext cx="8229600" cy="1143000"/>
          </a:xfrm>
        </p:spPr>
        <p:txBody>
          <a:bodyPr/>
          <a:lstStyle/>
          <a:p>
            <a:r>
              <a:rPr lang="hu-HU" altLang="hu-HU" sz="2400"/>
              <a:t>Magyar Telekom részvényárfolyamok</a:t>
            </a:r>
          </a:p>
        </p:txBody>
      </p:sp>
      <p:sp>
        <p:nvSpPr>
          <p:cNvPr id="16387" name="Tartalom helye 6">
            <a:extLst>
              <a:ext uri="{FF2B5EF4-FFF2-40B4-BE49-F238E27FC236}">
                <a16:creationId xmlns:a16="http://schemas.microsoft.com/office/drawing/2014/main" id="{20BC9EE4-C5B9-4F97-85BE-65E86687658A}"/>
              </a:ext>
            </a:extLst>
          </p:cNvPr>
          <p:cNvSpPr>
            <a:spLocks noGrp="1" noChangeArrowheads="1"/>
          </p:cNvSpPr>
          <p:nvPr>
            <p:ph idx="1"/>
          </p:nvPr>
        </p:nvSpPr>
        <p:spPr/>
        <p:txBody>
          <a:bodyPr/>
          <a:lstStyle/>
          <a:p>
            <a:endParaRPr lang="hu-HU" altLang="hu-HU"/>
          </a:p>
        </p:txBody>
      </p:sp>
      <p:sp>
        <p:nvSpPr>
          <p:cNvPr id="16388" name="Élőláb helye 2">
            <a:extLst>
              <a:ext uri="{FF2B5EF4-FFF2-40B4-BE49-F238E27FC236}">
                <a16:creationId xmlns:a16="http://schemas.microsoft.com/office/drawing/2014/main" id="{1CB692EA-39C9-4396-9E55-96A12766CDE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6389" name="Dia számának helye 3">
            <a:extLst>
              <a:ext uri="{FF2B5EF4-FFF2-40B4-BE49-F238E27FC236}">
                <a16:creationId xmlns:a16="http://schemas.microsoft.com/office/drawing/2014/main" id="{CB3C0B73-C531-4837-A9E2-0359CC0C4F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00C99B-6CE2-4DBB-8599-6D927C8FDBA2}" type="slidenum">
              <a:rPr lang="hu-HU" altLang="hu-HU" sz="1400"/>
              <a:pPr>
                <a:spcBef>
                  <a:spcPct val="0"/>
                </a:spcBef>
                <a:buFontTx/>
                <a:buNone/>
              </a:pPr>
              <a:t>15</a:t>
            </a:fld>
            <a:endParaRPr lang="hu-HU" altLang="hu-HU" sz="1400"/>
          </a:p>
        </p:txBody>
      </p:sp>
      <p:pic>
        <p:nvPicPr>
          <p:cNvPr id="3" name="Kép 2">
            <a:extLst>
              <a:ext uri="{FF2B5EF4-FFF2-40B4-BE49-F238E27FC236}">
                <a16:creationId xmlns:a16="http://schemas.microsoft.com/office/drawing/2014/main" id="{EA54162B-214F-49A4-AF5F-50E02933993C}"/>
              </a:ext>
            </a:extLst>
          </p:cNvPr>
          <p:cNvPicPr>
            <a:picLocks noChangeAspect="1"/>
          </p:cNvPicPr>
          <p:nvPr/>
        </p:nvPicPr>
        <p:blipFill>
          <a:blip r:embed="rId2"/>
          <a:stretch>
            <a:fillRect/>
          </a:stretch>
        </p:blipFill>
        <p:spPr>
          <a:xfrm>
            <a:off x="1276350" y="381000"/>
            <a:ext cx="6591300" cy="609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C0EF1E03-0280-44AF-B4AE-C0ADC0EB86A1}"/>
              </a:ext>
            </a:extLst>
          </p:cNvPr>
          <p:cNvSpPr>
            <a:spLocks noGrp="1" noChangeArrowheads="1"/>
          </p:cNvSpPr>
          <p:nvPr>
            <p:ph type="title"/>
          </p:nvPr>
        </p:nvSpPr>
        <p:spPr/>
        <p:txBody>
          <a:bodyPr/>
          <a:lstStyle/>
          <a:p>
            <a:endParaRPr lang="hu-HU" altLang="hu-HU"/>
          </a:p>
        </p:txBody>
      </p:sp>
      <p:sp>
        <p:nvSpPr>
          <p:cNvPr id="17411" name="Élőláb helye 3">
            <a:extLst>
              <a:ext uri="{FF2B5EF4-FFF2-40B4-BE49-F238E27FC236}">
                <a16:creationId xmlns:a16="http://schemas.microsoft.com/office/drawing/2014/main" id="{9B1F206F-FC80-454C-A7C8-B4D31A4BFD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7412" name="Dia számának helye 4">
            <a:extLst>
              <a:ext uri="{FF2B5EF4-FFF2-40B4-BE49-F238E27FC236}">
                <a16:creationId xmlns:a16="http://schemas.microsoft.com/office/drawing/2014/main" id="{196B2679-95A2-45A8-ACAA-8BB50B4759F4}"/>
              </a:ext>
            </a:extLst>
          </p:cNvPr>
          <p:cNvSpPr>
            <a:spLocks noGrp="1"/>
          </p:cNvSpPr>
          <p:nvPr>
            <p:ph type="sldNum" sz="quarter" idx="12"/>
          </p:nvPr>
        </p:nvSpPr>
        <p:spPr>
          <a:xfrm>
            <a:off x="6553200" y="63087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C61CAD-E73F-44ED-8B9A-9BDB1FE609D9}" type="slidenum">
              <a:rPr lang="hu-HU" altLang="hu-HU" sz="1400"/>
              <a:pPr>
                <a:spcBef>
                  <a:spcPct val="0"/>
                </a:spcBef>
                <a:buFontTx/>
                <a:buNone/>
              </a:pPr>
              <a:t>16</a:t>
            </a:fld>
            <a:endParaRPr lang="hu-HU" altLang="hu-HU" sz="1400"/>
          </a:p>
        </p:txBody>
      </p:sp>
      <p:sp>
        <p:nvSpPr>
          <p:cNvPr id="17413" name="Tartalom helye 2">
            <a:extLst>
              <a:ext uri="{FF2B5EF4-FFF2-40B4-BE49-F238E27FC236}">
                <a16:creationId xmlns:a16="http://schemas.microsoft.com/office/drawing/2014/main" id="{37B1DECE-299E-4AC7-B054-2AFB6B15FE8E}"/>
              </a:ext>
            </a:extLst>
          </p:cNvPr>
          <p:cNvSpPr>
            <a:spLocks noGrp="1" noChangeArrowheads="1"/>
          </p:cNvSpPr>
          <p:nvPr>
            <p:ph idx="1"/>
          </p:nvPr>
        </p:nvSpPr>
        <p:spPr/>
        <p:txBody>
          <a:bodyPr/>
          <a:lstStyle/>
          <a:p>
            <a:endParaRPr lang="hu-HU" altLang="hu-HU"/>
          </a:p>
        </p:txBody>
      </p:sp>
      <p:pic>
        <p:nvPicPr>
          <p:cNvPr id="7" name="Kép 6">
            <a:extLst>
              <a:ext uri="{FF2B5EF4-FFF2-40B4-BE49-F238E27FC236}">
                <a16:creationId xmlns:a16="http://schemas.microsoft.com/office/drawing/2014/main" id="{72C2EE88-C8CF-400A-8AB7-B7633AAD0D44}"/>
              </a:ext>
            </a:extLst>
          </p:cNvPr>
          <p:cNvPicPr>
            <a:picLocks noChangeAspect="1"/>
          </p:cNvPicPr>
          <p:nvPr/>
        </p:nvPicPr>
        <p:blipFill>
          <a:blip r:embed="rId2"/>
          <a:stretch>
            <a:fillRect/>
          </a:stretch>
        </p:blipFill>
        <p:spPr>
          <a:xfrm>
            <a:off x="-62788" y="136525"/>
            <a:ext cx="9269576" cy="64593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7151E8B7-D9DB-4E3C-99A5-F37F5F4A5672}"/>
              </a:ext>
            </a:extLst>
          </p:cNvPr>
          <p:cNvSpPr>
            <a:spLocks noGrp="1" noChangeArrowheads="1"/>
          </p:cNvSpPr>
          <p:nvPr>
            <p:ph type="title"/>
          </p:nvPr>
        </p:nvSpPr>
        <p:spPr/>
        <p:txBody>
          <a:bodyPr/>
          <a:lstStyle/>
          <a:p>
            <a:endParaRPr lang="hu-HU" altLang="hu-HU"/>
          </a:p>
        </p:txBody>
      </p:sp>
      <p:sp>
        <p:nvSpPr>
          <p:cNvPr id="18435" name="Élőláb helye 3">
            <a:extLst>
              <a:ext uri="{FF2B5EF4-FFF2-40B4-BE49-F238E27FC236}">
                <a16:creationId xmlns:a16="http://schemas.microsoft.com/office/drawing/2014/main" id="{7B6721E0-0F70-4479-8B0B-7D2BAFC2152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8436" name="Dia számának helye 4">
            <a:extLst>
              <a:ext uri="{FF2B5EF4-FFF2-40B4-BE49-F238E27FC236}">
                <a16:creationId xmlns:a16="http://schemas.microsoft.com/office/drawing/2014/main" id="{E913D439-6A97-4A33-9349-7571CCA4A9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73E491-1C5D-4841-97E4-EB5BCDF8C962}" type="slidenum">
              <a:rPr lang="hu-HU" altLang="hu-HU" sz="1400"/>
              <a:pPr>
                <a:spcBef>
                  <a:spcPct val="0"/>
                </a:spcBef>
                <a:buFontTx/>
                <a:buNone/>
              </a:pPr>
              <a:t>17</a:t>
            </a:fld>
            <a:endParaRPr lang="hu-HU" altLang="hu-HU" sz="1400"/>
          </a:p>
        </p:txBody>
      </p:sp>
      <p:sp>
        <p:nvSpPr>
          <p:cNvPr id="18437" name="Tartalom helye 1">
            <a:extLst>
              <a:ext uri="{FF2B5EF4-FFF2-40B4-BE49-F238E27FC236}">
                <a16:creationId xmlns:a16="http://schemas.microsoft.com/office/drawing/2014/main" id="{2BD225E6-3771-4065-B0E0-75D05B236C36}"/>
              </a:ext>
            </a:extLst>
          </p:cNvPr>
          <p:cNvSpPr>
            <a:spLocks noGrp="1" noChangeArrowheads="1"/>
          </p:cNvSpPr>
          <p:nvPr>
            <p:ph idx="1"/>
          </p:nvPr>
        </p:nvSpPr>
        <p:spPr/>
        <p:txBody>
          <a:bodyPr/>
          <a:lstStyle/>
          <a:p>
            <a:endParaRPr lang="hu-HU" altLang="hu-HU"/>
          </a:p>
        </p:txBody>
      </p:sp>
      <p:pic>
        <p:nvPicPr>
          <p:cNvPr id="5" name="Kép 4">
            <a:extLst>
              <a:ext uri="{FF2B5EF4-FFF2-40B4-BE49-F238E27FC236}">
                <a16:creationId xmlns:a16="http://schemas.microsoft.com/office/drawing/2014/main" id="{ABFBA08E-5DF1-4EE1-B2D8-07BE53F8E743}"/>
              </a:ext>
            </a:extLst>
          </p:cNvPr>
          <p:cNvPicPr>
            <a:picLocks noChangeAspect="1"/>
          </p:cNvPicPr>
          <p:nvPr/>
        </p:nvPicPr>
        <p:blipFill>
          <a:blip r:embed="rId2"/>
          <a:stretch>
            <a:fillRect/>
          </a:stretch>
        </p:blipFill>
        <p:spPr>
          <a:xfrm>
            <a:off x="88558" y="731837"/>
            <a:ext cx="8803922" cy="52962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84FA3676-E948-4100-8C1A-60A8A46E3FC0}"/>
              </a:ext>
            </a:extLst>
          </p:cNvPr>
          <p:cNvSpPr>
            <a:spLocks noGrp="1" noChangeArrowheads="1"/>
          </p:cNvSpPr>
          <p:nvPr>
            <p:ph type="title"/>
          </p:nvPr>
        </p:nvSpPr>
        <p:spPr/>
        <p:txBody>
          <a:bodyPr/>
          <a:lstStyle/>
          <a:p>
            <a:endParaRPr lang="hu-HU" altLang="hu-HU" sz="2400" dirty="0"/>
          </a:p>
        </p:txBody>
      </p:sp>
      <p:sp>
        <p:nvSpPr>
          <p:cNvPr id="19459" name="Élőláb helye 3">
            <a:extLst>
              <a:ext uri="{FF2B5EF4-FFF2-40B4-BE49-F238E27FC236}">
                <a16:creationId xmlns:a16="http://schemas.microsoft.com/office/drawing/2014/main" id="{10650DF2-34D6-4382-9CDE-60C2E4D2CA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9460" name="Dia számának helye 4">
            <a:extLst>
              <a:ext uri="{FF2B5EF4-FFF2-40B4-BE49-F238E27FC236}">
                <a16:creationId xmlns:a16="http://schemas.microsoft.com/office/drawing/2014/main" id="{0EF73437-A421-46D1-915A-DF9F1A18F3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D858DC-AD35-4AB8-8F37-D39F1414DCD0}" type="slidenum">
              <a:rPr lang="hu-HU" altLang="hu-HU" sz="1400"/>
              <a:pPr>
                <a:spcBef>
                  <a:spcPct val="0"/>
                </a:spcBef>
                <a:buFontTx/>
                <a:buNone/>
              </a:pPr>
              <a:t>18</a:t>
            </a:fld>
            <a:endParaRPr lang="hu-HU" altLang="hu-HU" sz="1400"/>
          </a:p>
        </p:txBody>
      </p:sp>
      <p:sp>
        <p:nvSpPr>
          <p:cNvPr id="7" name="Téglalap 6">
            <a:extLst>
              <a:ext uri="{FF2B5EF4-FFF2-40B4-BE49-F238E27FC236}">
                <a16:creationId xmlns:a16="http://schemas.microsoft.com/office/drawing/2014/main" id="{606E3F1F-BDA0-471F-B4CB-84299E9B9621}"/>
              </a:ext>
            </a:extLst>
          </p:cNvPr>
          <p:cNvSpPr/>
          <p:nvPr/>
        </p:nvSpPr>
        <p:spPr>
          <a:xfrm>
            <a:off x="2339975" y="1557338"/>
            <a:ext cx="4319588"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19462" name="Tartalom helye 7">
            <a:extLst>
              <a:ext uri="{FF2B5EF4-FFF2-40B4-BE49-F238E27FC236}">
                <a16:creationId xmlns:a16="http://schemas.microsoft.com/office/drawing/2014/main" id="{3102FF7A-2404-402C-A134-5C877C6BB3CB}"/>
              </a:ext>
            </a:extLst>
          </p:cNvPr>
          <p:cNvSpPr>
            <a:spLocks noGrp="1" noChangeArrowheads="1"/>
          </p:cNvSpPr>
          <p:nvPr>
            <p:ph idx="1"/>
          </p:nvPr>
        </p:nvSpPr>
        <p:spPr/>
        <p:txBody>
          <a:bodyPr/>
          <a:lstStyle/>
          <a:p>
            <a:endParaRPr lang="hu-HU" altLang="hu-HU"/>
          </a:p>
        </p:txBody>
      </p:sp>
      <p:pic>
        <p:nvPicPr>
          <p:cNvPr id="3" name="Kép 2">
            <a:extLst>
              <a:ext uri="{FF2B5EF4-FFF2-40B4-BE49-F238E27FC236}">
                <a16:creationId xmlns:a16="http://schemas.microsoft.com/office/drawing/2014/main" id="{CE4F7DC5-2F49-4CF6-98AF-B07F3A9BBE76}"/>
              </a:ext>
            </a:extLst>
          </p:cNvPr>
          <p:cNvPicPr>
            <a:picLocks noChangeAspect="1"/>
          </p:cNvPicPr>
          <p:nvPr/>
        </p:nvPicPr>
        <p:blipFill>
          <a:blip r:embed="rId2"/>
          <a:stretch>
            <a:fillRect/>
          </a:stretch>
        </p:blipFill>
        <p:spPr>
          <a:xfrm>
            <a:off x="86007" y="418936"/>
            <a:ext cx="8971985" cy="50336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C670D5-961A-44A8-9E65-7C7432E78CD6}"/>
              </a:ext>
            </a:extLst>
          </p:cNvPr>
          <p:cNvSpPr>
            <a:spLocks noGrp="1"/>
          </p:cNvSpPr>
          <p:nvPr>
            <p:ph type="title"/>
          </p:nvPr>
        </p:nvSpPr>
        <p:spPr/>
        <p:txBody>
          <a:bodyPr/>
          <a:lstStyle/>
          <a:p>
            <a:r>
              <a:rPr lang="hu-HU" sz="2000" dirty="0"/>
              <a:t>Látszik, hogy az elvándorlás a </a:t>
            </a:r>
            <a:r>
              <a:rPr lang="hu-HU" sz="2000" dirty="0" err="1"/>
              <a:t>Digi</a:t>
            </a:r>
            <a:r>
              <a:rPr lang="hu-HU" sz="2000" dirty="0"/>
              <a:t> belépésével nem a </a:t>
            </a:r>
            <a:r>
              <a:rPr lang="hu-HU" sz="2000" dirty="0" err="1"/>
              <a:t>Vodafon</a:t>
            </a:r>
            <a:r>
              <a:rPr lang="hu-HU" sz="2000" dirty="0"/>
              <a:t> és nem a Telenor előfizetőinek számát csökkenti!</a:t>
            </a:r>
          </a:p>
        </p:txBody>
      </p:sp>
      <p:sp>
        <p:nvSpPr>
          <p:cNvPr id="3" name="Tartalom helye 2">
            <a:extLst>
              <a:ext uri="{FF2B5EF4-FFF2-40B4-BE49-F238E27FC236}">
                <a16:creationId xmlns:a16="http://schemas.microsoft.com/office/drawing/2014/main" id="{2F49C574-0AE2-4A68-A1AF-75848007C5FA}"/>
              </a:ext>
            </a:extLst>
          </p:cNvPr>
          <p:cNvSpPr>
            <a:spLocks noGrp="1"/>
          </p:cNvSpPr>
          <p:nvPr>
            <p:ph idx="1"/>
          </p:nvPr>
        </p:nvSpPr>
        <p:spPr/>
        <p:txBody>
          <a:bodyPr/>
          <a:lstStyle/>
          <a:p>
            <a:endParaRPr lang="hu-HU"/>
          </a:p>
        </p:txBody>
      </p:sp>
      <p:sp>
        <p:nvSpPr>
          <p:cNvPr id="4" name="Élőláb helye 3">
            <a:extLst>
              <a:ext uri="{FF2B5EF4-FFF2-40B4-BE49-F238E27FC236}">
                <a16:creationId xmlns:a16="http://schemas.microsoft.com/office/drawing/2014/main" id="{2B8DF78C-380E-4E7A-BBA7-72B27197494E}"/>
              </a:ext>
            </a:extLst>
          </p:cNvPr>
          <p:cNvSpPr>
            <a:spLocks noGrp="1"/>
          </p:cNvSpPr>
          <p:nvPr>
            <p:ph type="ftr" sz="quarter" idx="11"/>
          </p:nvPr>
        </p:nvSpPr>
        <p:spPr/>
        <p:txBody>
          <a:bodyPr/>
          <a:lstStyle/>
          <a:p>
            <a:pPr>
              <a:defRPr/>
            </a:pPr>
            <a:r>
              <a:rPr lang="de-DE"/>
              <a:t>halterv 2. -- 2021. 09. 15.</a:t>
            </a:r>
            <a:endParaRPr lang="hu-HU"/>
          </a:p>
        </p:txBody>
      </p:sp>
      <p:sp>
        <p:nvSpPr>
          <p:cNvPr id="5" name="Dia számának helye 4">
            <a:extLst>
              <a:ext uri="{FF2B5EF4-FFF2-40B4-BE49-F238E27FC236}">
                <a16:creationId xmlns:a16="http://schemas.microsoft.com/office/drawing/2014/main" id="{CE81E64A-5001-4F43-8B60-B06E5BB8684C}"/>
              </a:ext>
            </a:extLst>
          </p:cNvPr>
          <p:cNvSpPr>
            <a:spLocks noGrp="1"/>
          </p:cNvSpPr>
          <p:nvPr>
            <p:ph type="sldNum" sz="quarter" idx="12"/>
          </p:nvPr>
        </p:nvSpPr>
        <p:spPr/>
        <p:txBody>
          <a:bodyPr/>
          <a:lstStyle/>
          <a:p>
            <a:fld id="{65521427-4DDB-4E1C-9F65-D32776A0E155}" type="slidenum">
              <a:rPr lang="hu-HU" altLang="hu-HU" smtClean="0"/>
              <a:pPr/>
              <a:t>19</a:t>
            </a:fld>
            <a:endParaRPr lang="hu-HU" altLang="hu-HU"/>
          </a:p>
        </p:txBody>
      </p:sp>
      <p:pic>
        <p:nvPicPr>
          <p:cNvPr id="7" name="Kép 6">
            <a:extLst>
              <a:ext uri="{FF2B5EF4-FFF2-40B4-BE49-F238E27FC236}">
                <a16:creationId xmlns:a16="http://schemas.microsoft.com/office/drawing/2014/main" id="{C1A9F953-D56F-423F-A090-E1A5E2E03F34}"/>
              </a:ext>
            </a:extLst>
          </p:cNvPr>
          <p:cNvPicPr>
            <a:picLocks noChangeAspect="1"/>
          </p:cNvPicPr>
          <p:nvPr/>
        </p:nvPicPr>
        <p:blipFill>
          <a:blip r:embed="rId2"/>
          <a:stretch>
            <a:fillRect/>
          </a:stretch>
        </p:blipFill>
        <p:spPr>
          <a:xfrm>
            <a:off x="11620" y="1648417"/>
            <a:ext cx="8834940" cy="5073188"/>
          </a:xfrm>
          <a:prstGeom prst="rect">
            <a:avLst/>
          </a:prstGeom>
        </p:spPr>
      </p:pic>
    </p:spTree>
    <p:extLst>
      <p:ext uri="{BB962C8B-B14F-4D97-AF65-F5344CB8AC3E}">
        <p14:creationId xmlns:p14="http://schemas.microsoft.com/office/powerpoint/2010/main" val="101768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Élőláb helye 4">
            <a:extLst>
              <a:ext uri="{FF2B5EF4-FFF2-40B4-BE49-F238E27FC236}">
                <a16:creationId xmlns:a16="http://schemas.microsoft.com/office/drawing/2014/main" id="{B39D076B-1F09-40A4-BF59-1588D4DD0FC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123" name="Dia számának helye 5">
            <a:extLst>
              <a:ext uri="{FF2B5EF4-FFF2-40B4-BE49-F238E27FC236}">
                <a16:creationId xmlns:a16="http://schemas.microsoft.com/office/drawing/2014/main" id="{398248FF-5132-4714-B1C8-77787A0017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FF077D-D092-4D95-971D-B4AFEAF3E822}" type="slidenum">
              <a:rPr lang="hu-HU" altLang="hu-HU" sz="1400"/>
              <a:pPr>
                <a:spcBef>
                  <a:spcPct val="0"/>
                </a:spcBef>
                <a:buFontTx/>
                <a:buNone/>
              </a:pPr>
              <a:t>2</a:t>
            </a:fld>
            <a:endParaRPr lang="hu-HU" altLang="hu-HU" sz="1400"/>
          </a:p>
        </p:txBody>
      </p:sp>
      <p:sp>
        <p:nvSpPr>
          <p:cNvPr id="5124" name="Rectangle 2">
            <a:extLst>
              <a:ext uri="{FF2B5EF4-FFF2-40B4-BE49-F238E27FC236}">
                <a16:creationId xmlns:a16="http://schemas.microsoft.com/office/drawing/2014/main" id="{A4446896-1F09-4369-89DB-F3338D76F888}"/>
              </a:ext>
            </a:extLst>
          </p:cNvPr>
          <p:cNvSpPr>
            <a:spLocks noGrp="1" noChangeArrowheads="1"/>
          </p:cNvSpPr>
          <p:nvPr>
            <p:ph type="title"/>
          </p:nvPr>
        </p:nvSpPr>
        <p:spPr/>
        <p:txBody>
          <a:bodyPr/>
          <a:lstStyle/>
          <a:p>
            <a:pPr eaLnBrk="1" hangingPunct="1"/>
            <a:r>
              <a:rPr lang="hu-HU" altLang="hu-HU" sz="2800"/>
              <a:t>Mai elektronikus kommunikáció folyamata</a:t>
            </a:r>
          </a:p>
        </p:txBody>
      </p:sp>
      <p:sp>
        <p:nvSpPr>
          <p:cNvPr id="5125" name="Rectangle 5">
            <a:extLst>
              <a:ext uri="{FF2B5EF4-FFF2-40B4-BE49-F238E27FC236}">
                <a16:creationId xmlns:a16="http://schemas.microsoft.com/office/drawing/2014/main" id="{00C37137-5893-4BC8-8FFA-1AEED9683307}"/>
              </a:ext>
            </a:extLst>
          </p:cNvPr>
          <p:cNvSpPr>
            <a:spLocks noChangeArrowheads="1"/>
          </p:cNvSpPr>
          <p:nvPr/>
        </p:nvSpPr>
        <p:spPr bwMode="auto">
          <a:xfrm>
            <a:off x="468313" y="2924175"/>
            <a:ext cx="523875" cy="44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6" name="Rectangle 6">
            <a:extLst>
              <a:ext uri="{FF2B5EF4-FFF2-40B4-BE49-F238E27FC236}">
                <a16:creationId xmlns:a16="http://schemas.microsoft.com/office/drawing/2014/main" id="{DB19939D-A221-411A-9B97-62652F750B84}"/>
              </a:ext>
            </a:extLst>
          </p:cNvPr>
          <p:cNvSpPr>
            <a:spLocks noChangeArrowheads="1"/>
          </p:cNvSpPr>
          <p:nvPr/>
        </p:nvSpPr>
        <p:spPr bwMode="auto">
          <a:xfrm>
            <a:off x="1254125" y="2924175"/>
            <a:ext cx="523875" cy="44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7" name="Rectangle 7">
            <a:extLst>
              <a:ext uri="{FF2B5EF4-FFF2-40B4-BE49-F238E27FC236}">
                <a16:creationId xmlns:a16="http://schemas.microsoft.com/office/drawing/2014/main" id="{161094EA-7593-45B5-98F7-6F5FA6A300A6}"/>
              </a:ext>
            </a:extLst>
          </p:cNvPr>
          <p:cNvSpPr>
            <a:spLocks noChangeArrowheads="1"/>
          </p:cNvSpPr>
          <p:nvPr/>
        </p:nvSpPr>
        <p:spPr bwMode="auto">
          <a:xfrm>
            <a:off x="2039938" y="2924175"/>
            <a:ext cx="523875" cy="44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8" name="Rectangle 8">
            <a:extLst>
              <a:ext uri="{FF2B5EF4-FFF2-40B4-BE49-F238E27FC236}">
                <a16:creationId xmlns:a16="http://schemas.microsoft.com/office/drawing/2014/main" id="{A704FC1A-BFEC-436E-A0B7-4ADA50D175AE}"/>
              </a:ext>
            </a:extLst>
          </p:cNvPr>
          <p:cNvSpPr>
            <a:spLocks noChangeArrowheads="1"/>
          </p:cNvSpPr>
          <p:nvPr/>
        </p:nvSpPr>
        <p:spPr bwMode="auto">
          <a:xfrm>
            <a:off x="2825750" y="2924175"/>
            <a:ext cx="523875" cy="449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9" name="Line 9">
            <a:extLst>
              <a:ext uri="{FF2B5EF4-FFF2-40B4-BE49-F238E27FC236}">
                <a16:creationId xmlns:a16="http://schemas.microsoft.com/office/drawing/2014/main" id="{19C25728-5ADF-4DC5-A4DC-198D2CC2663A}"/>
              </a:ext>
            </a:extLst>
          </p:cNvPr>
          <p:cNvSpPr>
            <a:spLocks noChangeShapeType="1"/>
          </p:cNvSpPr>
          <p:nvPr/>
        </p:nvSpPr>
        <p:spPr bwMode="auto">
          <a:xfrm>
            <a:off x="992188" y="3133725"/>
            <a:ext cx="2619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30" name="Line 10">
            <a:extLst>
              <a:ext uri="{FF2B5EF4-FFF2-40B4-BE49-F238E27FC236}">
                <a16:creationId xmlns:a16="http://schemas.microsoft.com/office/drawing/2014/main" id="{3D63706C-5FCF-4F4B-8CFE-89B20BFB4C99}"/>
              </a:ext>
            </a:extLst>
          </p:cNvPr>
          <p:cNvSpPr>
            <a:spLocks noChangeShapeType="1"/>
          </p:cNvSpPr>
          <p:nvPr/>
        </p:nvSpPr>
        <p:spPr bwMode="auto">
          <a:xfrm>
            <a:off x="1778000" y="3133725"/>
            <a:ext cx="2619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31" name="Line 11">
            <a:extLst>
              <a:ext uri="{FF2B5EF4-FFF2-40B4-BE49-F238E27FC236}">
                <a16:creationId xmlns:a16="http://schemas.microsoft.com/office/drawing/2014/main" id="{3BCCE456-6914-44C3-8350-AB2BC1EFC37A}"/>
              </a:ext>
            </a:extLst>
          </p:cNvPr>
          <p:cNvSpPr>
            <a:spLocks noChangeShapeType="1"/>
          </p:cNvSpPr>
          <p:nvPr/>
        </p:nvSpPr>
        <p:spPr bwMode="auto">
          <a:xfrm>
            <a:off x="2563813" y="3133725"/>
            <a:ext cx="2619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32" name="Text Box 12">
            <a:extLst>
              <a:ext uri="{FF2B5EF4-FFF2-40B4-BE49-F238E27FC236}">
                <a16:creationId xmlns:a16="http://schemas.microsoft.com/office/drawing/2014/main" id="{2AFAC533-20DF-4AED-9553-77E1746F783B}"/>
              </a:ext>
            </a:extLst>
          </p:cNvPr>
          <p:cNvSpPr txBox="1">
            <a:spLocks noChangeArrowheads="1"/>
          </p:cNvSpPr>
          <p:nvPr/>
        </p:nvSpPr>
        <p:spPr bwMode="auto">
          <a:xfrm>
            <a:off x="395288" y="2924175"/>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t>Forgalom</a:t>
            </a:r>
          </a:p>
          <a:p>
            <a:pPr eaLnBrk="1" hangingPunct="1">
              <a:spcBef>
                <a:spcPct val="0"/>
              </a:spcBef>
              <a:buFontTx/>
              <a:buNone/>
            </a:pPr>
            <a:r>
              <a:rPr lang="hu-HU" altLang="hu-HU" sz="1000"/>
              <a:t>igény</a:t>
            </a:r>
          </a:p>
        </p:txBody>
      </p:sp>
      <p:sp>
        <p:nvSpPr>
          <p:cNvPr id="5133" name="Text Box 13">
            <a:extLst>
              <a:ext uri="{FF2B5EF4-FFF2-40B4-BE49-F238E27FC236}">
                <a16:creationId xmlns:a16="http://schemas.microsoft.com/office/drawing/2014/main" id="{9C170710-45F5-4B2F-B276-FA6DBCDC976D}"/>
              </a:ext>
            </a:extLst>
          </p:cNvPr>
          <p:cNvSpPr txBox="1">
            <a:spLocks noChangeArrowheads="1"/>
          </p:cNvSpPr>
          <p:nvPr/>
        </p:nvSpPr>
        <p:spPr bwMode="auto">
          <a:xfrm>
            <a:off x="1187450" y="2924175"/>
            <a:ext cx="64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t>Műszaki</a:t>
            </a:r>
          </a:p>
          <a:p>
            <a:pPr eaLnBrk="1" hangingPunct="1">
              <a:spcBef>
                <a:spcPct val="0"/>
              </a:spcBef>
              <a:buFontTx/>
              <a:buNone/>
            </a:pPr>
            <a:r>
              <a:rPr lang="hu-HU" altLang="hu-HU" sz="1000"/>
              <a:t>tervek</a:t>
            </a:r>
          </a:p>
        </p:txBody>
      </p:sp>
      <p:sp>
        <p:nvSpPr>
          <p:cNvPr id="5134" name="Text Box 14">
            <a:extLst>
              <a:ext uri="{FF2B5EF4-FFF2-40B4-BE49-F238E27FC236}">
                <a16:creationId xmlns:a16="http://schemas.microsoft.com/office/drawing/2014/main" id="{CFC15A64-BA52-492B-AE51-7D87A025B164}"/>
              </a:ext>
            </a:extLst>
          </p:cNvPr>
          <p:cNvSpPr txBox="1">
            <a:spLocks noChangeArrowheads="1"/>
          </p:cNvSpPr>
          <p:nvPr/>
        </p:nvSpPr>
        <p:spPr bwMode="auto">
          <a:xfrm>
            <a:off x="2051050" y="2924175"/>
            <a:ext cx="57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t>Projekt</a:t>
            </a:r>
          </a:p>
          <a:p>
            <a:pPr eaLnBrk="1" hangingPunct="1">
              <a:spcBef>
                <a:spcPct val="0"/>
              </a:spcBef>
              <a:buFontTx/>
              <a:buNone/>
            </a:pPr>
            <a:r>
              <a:rPr lang="hu-HU" altLang="hu-HU" sz="1000"/>
              <a:t>döntés</a:t>
            </a:r>
          </a:p>
        </p:txBody>
      </p:sp>
      <p:sp>
        <p:nvSpPr>
          <p:cNvPr id="5135" name="Text Box 15">
            <a:extLst>
              <a:ext uri="{FF2B5EF4-FFF2-40B4-BE49-F238E27FC236}">
                <a16:creationId xmlns:a16="http://schemas.microsoft.com/office/drawing/2014/main" id="{C4526C3B-A356-4DB4-9CDA-36558906D345}"/>
              </a:ext>
            </a:extLst>
          </p:cNvPr>
          <p:cNvSpPr txBox="1">
            <a:spLocks noChangeArrowheads="1"/>
          </p:cNvSpPr>
          <p:nvPr/>
        </p:nvSpPr>
        <p:spPr bwMode="auto">
          <a:xfrm>
            <a:off x="2771775" y="2924175"/>
            <a:ext cx="7254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t>Megvaló-</a:t>
            </a:r>
          </a:p>
          <a:p>
            <a:pPr eaLnBrk="1" hangingPunct="1">
              <a:spcBef>
                <a:spcPct val="0"/>
              </a:spcBef>
              <a:buFontTx/>
              <a:buNone/>
            </a:pPr>
            <a:r>
              <a:rPr lang="hu-HU" altLang="hu-HU" sz="1000"/>
              <a:t>sulás és </a:t>
            </a:r>
          </a:p>
          <a:p>
            <a:pPr eaLnBrk="1" hangingPunct="1">
              <a:spcBef>
                <a:spcPct val="0"/>
              </a:spcBef>
              <a:buFontTx/>
              <a:buNone/>
            </a:pPr>
            <a:r>
              <a:rPr lang="hu-HU" altLang="hu-HU" sz="1000"/>
              <a:t>üzemelés</a:t>
            </a:r>
          </a:p>
        </p:txBody>
      </p:sp>
      <p:sp>
        <p:nvSpPr>
          <p:cNvPr id="5136" name="Rectangle 17">
            <a:extLst>
              <a:ext uri="{FF2B5EF4-FFF2-40B4-BE49-F238E27FC236}">
                <a16:creationId xmlns:a16="http://schemas.microsoft.com/office/drawing/2014/main" id="{AA03E77A-8440-4F99-B419-BF62CA0D34D7}"/>
              </a:ext>
            </a:extLst>
          </p:cNvPr>
          <p:cNvSpPr>
            <a:spLocks noChangeArrowheads="1"/>
          </p:cNvSpPr>
          <p:nvPr/>
        </p:nvSpPr>
        <p:spPr bwMode="auto">
          <a:xfrm>
            <a:off x="1646238" y="3821113"/>
            <a:ext cx="523875" cy="449262"/>
          </a:xfrm>
          <a:prstGeom prst="rect">
            <a:avLst/>
          </a:prstGeom>
          <a:noFill/>
          <a:ln w="28575">
            <a:solidFill>
              <a:srgbClr val="FF33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37" name="Line 18">
            <a:extLst>
              <a:ext uri="{FF2B5EF4-FFF2-40B4-BE49-F238E27FC236}">
                <a16:creationId xmlns:a16="http://schemas.microsoft.com/office/drawing/2014/main" id="{A3C9FAAB-73A0-4A10-BBA0-3B6C8C81E6AB}"/>
              </a:ext>
            </a:extLst>
          </p:cNvPr>
          <p:cNvSpPr>
            <a:spLocks noChangeShapeType="1"/>
          </p:cNvSpPr>
          <p:nvPr/>
        </p:nvSpPr>
        <p:spPr bwMode="auto">
          <a:xfrm>
            <a:off x="2301875" y="3371850"/>
            <a:ext cx="0" cy="658813"/>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38" name="Line 19">
            <a:extLst>
              <a:ext uri="{FF2B5EF4-FFF2-40B4-BE49-F238E27FC236}">
                <a16:creationId xmlns:a16="http://schemas.microsoft.com/office/drawing/2014/main" id="{E0EE8057-3517-40C6-B9D4-84A016D36E54}"/>
              </a:ext>
            </a:extLst>
          </p:cNvPr>
          <p:cNvSpPr>
            <a:spLocks noChangeShapeType="1"/>
          </p:cNvSpPr>
          <p:nvPr/>
        </p:nvSpPr>
        <p:spPr bwMode="auto">
          <a:xfrm flipH="1">
            <a:off x="2171700" y="4030663"/>
            <a:ext cx="130175" cy="0"/>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39" name="Line 20">
            <a:extLst>
              <a:ext uri="{FF2B5EF4-FFF2-40B4-BE49-F238E27FC236}">
                <a16:creationId xmlns:a16="http://schemas.microsoft.com/office/drawing/2014/main" id="{0C9FEAEC-C51F-454C-923D-9D945BF42459}"/>
              </a:ext>
            </a:extLst>
          </p:cNvPr>
          <p:cNvSpPr>
            <a:spLocks noChangeShapeType="1"/>
          </p:cNvSpPr>
          <p:nvPr/>
        </p:nvSpPr>
        <p:spPr bwMode="auto">
          <a:xfrm flipH="1">
            <a:off x="1516063" y="4030663"/>
            <a:ext cx="130175" cy="0"/>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0" name="Line 21">
            <a:extLst>
              <a:ext uri="{FF2B5EF4-FFF2-40B4-BE49-F238E27FC236}">
                <a16:creationId xmlns:a16="http://schemas.microsoft.com/office/drawing/2014/main" id="{18E13B42-529B-471C-AB04-717BF62253B1}"/>
              </a:ext>
            </a:extLst>
          </p:cNvPr>
          <p:cNvSpPr>
            <a:spLocks noChangeShapeType="1"/>
          </p:cNvSpPr>
          <p:nvPr/>
        </p:nvSpPr>
        <p:spPr bwMode="auto">
          <a:xfrm flipV="1">
            <a:off x="1516063" y="3371850"/>
            <a:ext cx="0" cy="658813"/>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1" name="Text Box 22">
            <a:extLst>
              <a:ext uri="{FF2B5EF4-FFF2-40B4-BE49-F238E27FC236}">
                <a16:creationId xmlns:a16="http://schemas.microsoft.com/office/drawing/2014/main" id="{4A445A3C-349D-44B6-94D3-37DDC6F850C4}"/>
              </a:ext>
            </a:extLst>
          </p:cNvPr>
          <p:cNvSpPr txBox="1">
            <a:spLocks noChangeArrowheads="1"/>
          </p:cNvSpPr>
          <p:nvPr/>
        </p:nvSpPr>
        <p:spPr bwMode="auto">
          <a:xfrm>
            <a:off x="1547813" y="3789363"/>
            <a:ext cx="77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solidFill>
                  <a:srgbClr val="FF3300"/>
                </a:solidFill>
              </a:rPr>
              <a:t>Koncepció</a:t>
            </a:r>
          </a:p>
          <a:p>
            <a:pPr eaLnBrk="1" hangingPunct="1">
              <a:spcBef>
                <a:spcPct val="0"/>
              </a:spcBef>
              <a:buFontTx/>
              <a:buNone/>
            </a:pPr>
            <a:r>
              <a:rPr lang="hu-HU" altLang="hu-HU" sz="1000">
                <a:solidFill>
                  <a:srgbClr val="FF3300"/>
                </a:solidFill>
              </a:rPr>
              <a:t>váltás</a:t>
            </a:r>
          </a:p>
        </p:txBody>
      </p:sp>
      <p:sp>
        <p:nvSpPr>
          <p:cNvPr id="5142" name="Rectangle 24">
            <a:extLst>
              <a:ext uri="{FF2B5EF4-FFF2-40B4-BE49-F238E27FC236}">
                <a16:creationId xmlns:a16="http://schemas.microsoft.com/office/drawing/2014/main" id="{BC05E68F-3F60-40A4-B4CC-1590DE003A0D}"/>
              </a:ext>
            </a:extLst>
          </p:cNvPr>
          <p:cNvSpPr>
            <a:spLocks noChangeArrowheads="1"/>
          </p:cNvSpPr>
          <p:nvPr/>
        </p:nvSpPr>
        <p:spPr bwMode="auto">
          <a:xfrm>
            <a:off x="1673225" y="4419600"/>
            <a:ext cx="523875" cy="449263"/>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43" name="Line 25">
            <a:extLst>
              <a:ext uri="{FF2B5EF4-FFF2-40B4-BE49-F238E27FC236}">
                <a16:creationId xmlns:a16="http://schemas.microsoft.com/office/drawing/2014/main" id="{569D5D93-7316-4AE6-B321-52E7E47A1476}"/>
              </a:ext>
            </a:extLst>
          </p:cNvPr>
          <p:cNvSpPr>
            <a:spLocks noChangeShapeType="1"/>
          </p:cNvSpPr>
          <p:nvPr/>
        </p:nvSpPr>
        <p:spPr bwMode="auto">
          <a:xfrm>
            <a:off x="3087688" y="3371850"/>
            <a:ext cx="0" cy="1257300"/>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4" name="Line 26">
            <a:extLst>
              <a:ext uri="{FF2B5EF4-FFF2-40B4-BE49-F238E27FC236}">
                <a16:creationId xmlns:a16="http://schemas.microsoft.com/office/drawing/2014/main" id="{1487C9DF-F5F1-4365-BDED-79E6D385DD1E}"/>
              </a:ext>
            </a:extLst>
          </p:cNvPr>
          <p:cNvSpPr>
            <a:spLocks noChangeShapeType="1"/>
          </p:cNvSpPr>
          <p:nvPr/>
        </p:nvSpPr>
        <p:spPr bwMode="auto">
          <a:xfrm flipH="1">
            <a:off x="2197100" y="4629150"/>
            <a:ext cx="890588" cy="0"/>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5" name="Line 27">
            <a:extLst>
              <a:ext uri="{FF2B5EF4-FFF2-40B4-BE49-F238E27FC236}">
                <a16:creationId xmlns:a16="http://schemas.microsoft.com/office/drawing/2014/main" id="{0408DD52-9496-477D-8424-33FECB5F04F2}"/>
              </a:ext>
            </a:extLst>
          </p:cNvPr>
          <p:cNvSpPr>
            <a:spLocks noChangeShapeType="1"/>
          </p:cNvSpPr>
          <p:nvPr/>
        </p:nvSpPr>
        <p:spPr bwMode="auto">
          <a:xfrm flipH="1" flipV="1">
            <a:off x="730250" y="4629150"/>
            <a:ext cx="942975" cy="0"/>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6" name="Line 28">
            <a:extLst>
              <a:ext uri="{FF2B5EF4-FFF2-40B4-BE49-F238E27FC236}">
                <a16:creationId xmlns:a16="http://schemas.microsoft.com/office/drawing/2014/main" id="{371801EF-8262-40E5-9ABF-05B53918B18E}"/>
              </a:ext>
            </a:extLst>
          </p:cNvPr>
          <p:cNvSpPr>
            <a:spLocks noChangeShapeType="1"/>
          </p:cNvSpPr>
          <p:nvPr/>
        </p:nvSpPr>
        <p:spPr bwMode="auto">
          <a:xfrm flipV="1">
            <a:off x="730250" y="3371850"/>
            <a:ext cx="0" cy="1257300"/>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47" name="Text Box 29">
            <a:extLst>
              <a:ext uri="{FF2B5EF4-FFF2-40B4-BE49-F238E27FC236}">
                <a16:creationId xmlns:a16="http://schemas.microsoft.com/office/drawing/2014/main" id="{1F332B80-C811-4494-BAA8-BCC1FCAFEBB0}"/>
              </a:ext>
            </a:extLst>
          </p:cNvPr>
          <p:cNvSpPr txBox="1">
            <a:spLocks noChangeArrowheads="1"/>
          </p:cNvSpPr>
          <p:nvPr/>
        </p:nvSpPr>
        <p:spPr bwMode="auto">
          <a:xfrm>
            <a:off x="1692275" y="4437063"/>
            <a:ext cx="48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a:solidFill>
                  <a:schemeClr val="accent2"/>
                </a:solidFill>
              </a:rPr>
              <a:t>Új</a:t>
            </a:r>
          </a:p>
          <a:p>
            <a:pPr eaLnBrk="1" hangingPunct="1">
              <a:spcBef>
                <a:spcPct val="0"/>
              </a:spcBef>
              <a:buFontTx/>
              <a:buNone/>
            </a:pPr>
            <a:r>
              <a:rPr lang="hu-HU" altLang="hu-HU" sz="1000">
                <a:solidFill>
                  <a:schemeClr val="accent2"/>
                </a:solidFill>
              </a:rPr>
              <a:t>igény</a:t>
            </a:r>
          </a:p>
        </p:txBody>
      </p:sp>
      <p:sp>
        <p:nvSpPr>
          <p:cNvPr id="5148" name="Line 31">
            <a:extLst>
              <a:ext uri="{FF2B5EF4-FFF2-40B4-BE49-F238E27FC236}">
                <a16:creationId xmlns:a16="http://schemas.microsoft.com/office/drawing/2014/main" id="{E4CFD47B-C17E-465F-B956-79154032FF4C}"/>
              </a:ext>
            </a:extLst>
          </p:cNvPr>
          <p:cNvSpPr>
            <a:spLocks noChangeShapeType="1"/>
          </p:cNvSpPr>
          <p:nvPr/>
        </p:nvSpPr>
        <p:spPr bwMode="auto">
          <a:xfrm flipH="1">
            <a:off x="611188" y="2276475"/>
            <a:ext cx="2952750" cy="3024188"/>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149" name="Line 32">
            <a:extLst>
              <a:ext uri="{FF2B5EF4-FFF2-40B4-BE49-F238E27FC236}">
                <a16:creationId xmlns:a16="http://schemas.microsoft.com/office/drawing/2014/main" id="{0643A1EA-F840-4300-ABA3-978918207B80}"/>
              </a:ext>
            </a:extLst>
          </p:cNvPr>
          <p:cNvSpPr>
            <a:spLocks noChangeShapeType="1"/>
          </p:cNvSpPr>
          <p:nvPr/>
        </p:nvSpPr>
        <p:spPr bwMode="auto">
          <a:xfrm flipH="1" flipV="1">
            <a:off x="468313" y="2205038"/>
            <a:ext cx="2808287" cy="3095625"/>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150" name="Rectangle 33">
            <a:extLst>
              <a:ext uri="{FF2B5EF4-FFF2-40B4-BE49-F238E27FC236}">
                <a16:creationId xmlns:a16="http://schemas.microsoft.com/office/drawing/2014/main" id="{0E3119AF-F2E3-412D-B870-A7A06FA17695}"/>
              </a:ext>
            </a:extLst>
          </p:cNvPr>
          <p:cNvSpPr>
            <a:spLocks noChangeArrowheads="1"/>
          </p:cNvSpPr>
          <p:nvPr/>
        </p:nvSpPr>
        <p:spPr bwMode="auto">
          <a:xfrm>
            <a:off x="5292725" y="2636838"/>
            <a:ext cx="2447925" cy="187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51" name="Line 34">
            <a:extLst>
              <a:ext uri="{FF2B5EF4-FFF2-40B4-BE49-F238E27FC236}">
                <a16:creationId xmlns:a16="http://schemas.microsoft.com/office/drawing/2014/main" id="{DEB7757B-498A-4298-9C0A-7C36617AD212}"/>
              </a:ext>
            </a:extLst>
          </p:cNvPr>
          <p:cNvSpPr>
            <a:spLocks noChangeShapeType="1"/>
          </p:cNvSpPr>
          <p:nvPr/>
        </p:nvSpPr>
        <p:spPr bwMode="auto">
          <a:xfrm flipH="1">
            <a:off x="6516688" y="177323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52" name="Line 35">
            <a:extLst>
              <a:ext uri="{FF2B5EF4-FFF2-40B4-BE49-F238E27FC236}">
                <a16:creationId xmlns:a16="http://schemas.microsoft.com/office/drawing/2014/main" id="{26094421-C6A4-4810-951A-DC24DBB66CB8}"/>
              </a:ext>
            </a:extLst>
          </p:cNvPr>
          <p:cNvSpPr>
            <a:spLocks noChangeShapeType="1"/>
          </p:cNvSpPr>
          <p:nvPr/>
        </p:nvSpPr>
        <p:spPr bwMode="auto">
          <a:xfrm>
            <a:off x="6516688" y="4508500"/>
            <a:ext cx="0"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153" name="Text Box 36">
            <a:extLst>
              <a:ext uri="{FF2B5EF4-FFF2-40B4-BE49-F238E27FC236}">
                <a16:creationId xmlns:a16="http://schemas.microsoft.com/office/drawing/2014/main" id="{82F2F811-999A-424A-BEC7-50B241FDA0F9}"/>
              </a:ext>
            </a:extLst>
          </p:cNvPr>
          <p:cNvSpPr txBox="1">
            <a:spLocks noChangeArrowheads="1"/>
          </p:cNvSpPr>
          <p:nvPr/>
        </p:nvSpPr>
        <p:spPr bwMode="auto">
          <a:xfrm>
            <a:off x="5651500" y="1412875"/>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Pénzbefektetés</a:t>
            </a:r>
          </a:p>
        </p:txBody>
      </p:sp>
      <p:sp>
        <p:nvSpPr>
          <p:cNvPr id="5154" name="Text Box 37">
            <a:extLst>
              <a:ext uri="{FF2B5EF4-FFF2-40B4-BE49-F238E27FC236}">
                <a16:creationId xmlns:a16="http://schemas.microsoft.com/office/drawing/2014/main" id="{05EBF83A-8032-44EB-B18B-E60EEF23A272}"/>
              </a:ext>
            </a:extLst>
          </p:cNvPr>
          <p:cNvSpPr txBox="1">
            <a:spLocks noChangeArrowheads="1"/>
          </p:cNvSpPr>
          <p:nvPr/>
        </p:nvSpPr>
        <p:spPr bwMode="auto">
          <a:xfrm>
            <a:off x="5940425" y="5445125"/>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Nyereség</a:t>
            </a:r>
          </a:p>
        </p:txBody>
      </p:sp>
      <p:sp>
        <p:nvSpPr>
          <p:cNvPr id="5155" name="Text Box 38">
            <a:extLst>
              <a:ext uri="{FF2B5EF4-FFF2-40B4-BE49-F238E27FC236}">
                <a16:creationId xmlns:a16="http://schemas.microsoft.com/office/drawing/2014/main" id="{43D01DA5-04CF-41AC-ADF5-EE36140475A2}"/>
              </a:ext>
            </a:extLst>
          </p:cNvPr>
          <p:cNvSpPr txBox="1">
            <a:spLocks noChangeArrowheads="1"/>
          </p:cNvSpPr>
          <p:nvPr/>
        </p:nvSpPr>
        <p:spPr bwMode="auto">
          <a:xfrm>
            <a:off x="5651500" y="3213100"/>
            <a:ext cx="1758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Elektronikus</a:t>
            </a:r>
          </a:p>
          <a:p>
            <a:pPr eaLnBrk="1" hangingPunct="1">
              <a:spcBef>
                <a:spcPct val="0"/>
              </a:spcBef>
              <a:buFontTx/>
              <a:buNone/>
            </a:pPr>
            <a:r>
              <a:rPr lang="hu-HU" altLang="hu-HU" sz="1800"/>
              <a:t>kommunikációs</a:t>
            </a:r>
          </a:p>
          <a:p>
            <a:pPr eaLnBrk="1" hangingPunct="1">
              <a:spcBef>
                <a:spcPct val="0"/>
              </a:spcBef>
              <a:buFontTx/>
              <a:buNone/>
            </a:pPr>
            <a:r>
              <a:rPr lang="hu-HU" altLang="hu-HU" sz="1800"/>
              <a:t>szolgáltatás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3E86A0A2-45FC-416D-9A58-914A04CECC12}"/>
              </a:ext>
            </a:extLst>
          </p:cNvPr>
          <p:cNvSpPr>
            <a:spLocks noGrp="1" noChangeArrowheads="1"/>
          </p:cNvSpPr>
          <p:nvPr>
            <p:ph type="title"/>
          </p:nvPr>
        </p:nvSpPr>
        <p:spPr/>
        <p:txBody>
          <a:bodyPr/>
          <a:lstStyle/>
          <a:p>
            <a:r>
              <a:rPr lang="hu-HU" dirty="0">
                <a:effectLst/>
                <a:latin typeface="Arial" panose="020B0604020202020204" pitchFamily="34" charset="0"/>
              </a:rPr>
              <a:t>Televízió gyorsjelentés, 2021. június</a:t>
            </a:r>
            <a:endParaRPr lang="hu-HU" altLang="hu-HU" dirty="0"/>
          </a:p>
        </p:txBody>
      </p:sp>
      <p:sp>
        <p:nvSpPr>
          <p:cNvPr id="20483" name="Élőláb helye 3">
            <a:extLst>
              <a:ext uri="{FF2B5EF4-FFF2-40B4-BE49-F238E27FC236}">
                <a16:creationId xmlns:a16="http://schemas.microsoft.com/office/drawing/2014/main" id="{F143E6A4-027F-4857-A1E9-D3EF442F75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0484" name="Dia számának helye 4">
            <a:extLst>
              <a:ext uri="{FF2B5EF4-FFF2-40B4-BE49-F238E27FC236}">
                <a16:creationId xmlns:a16="http://schemas.microsoft.com/office/drawing/2014/main" id="{4E528F5A-E507-4FCE-A30C-FF67B8BEC7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65EE81-FAA6-4FBD-935B-D5CD797B74EA}" type="slidenum">
              <a:rPr lang="hu-HU" altLang="hu-HU" sz="1400"/>
              <a:pPr>
                <a:spcBef>
                  <a:spcPct val="0"/>
                </a:spcBef>
                <a:buFontTx/>
                <a:buNone/>
              </a:pPr>
              <a:t>20</a:t>
            </a:fld>
            <a:endParaRPr lang="hu-HU" altLang="hu-HU" sz="1400"/>
          </a:p>
        </p:txBody>
      </p:sp>
      <p:sp>
        <p:nvSpPr>
          <p:cNvPr id="2" name="Tartalom helye 1">
            <a:extLst>
              <a:ext uri="{FF2B5EF4-FFF2-40B4-BE49-F238E27FC236}">
                <a16:creationId xmlns:a16="http://schemas.microsoft.com/office/drawing/2014/main" id="{6C66A4A9-D5BE-4EC3-B576-5871084BD7DD}"/>
              </a:ext>
            </a:extLst>
          </p:cNvPr>
          <p:cNvSpPr>
            <a:spLocks noGrp="1"/>
          </p:cNvSpPr>
          <p:nvPr>
            <p:ph idx="1"/>
          </p:nvPr>
        </p:nvSpPr>
        <p:spPr/>
        <p:txBody>
          <a:bodyPr/>
          <a:lstStyle/>
          <a:p>
            <a:endParaRPr lang="hu-HU"/>
          </a:p>
        </p:txBody>
      </p:sp>
      <p:pic>
        <p:nvPicPr>
          <p:cNvPr id="4" name="Kép 3">
            <a:extLst>
              <a:ext uri="{FF2B5EF4-FFF2-40B4-BE49-F238E27FC236}">
                <a16:creationId xmlns:a16="http://schemas.microsoft.com/office/drawing/2014/main" id="{A204AE52-BE5B-4D5A-A462-53A4123A617B}"/>
              </a:ext>
            </a:extLst>
          </p:cNvPr>
          <p:cNvPicPr>
            <a:picLocks noChangeAspect="1"/>
          </p:cNvPicPr>
          <p:nvPr/>
        </p:nvPicPr>
        <p:blipFill>
          <a:blip r:embed="rId2"/>
          <a:stretch>
            <a:fillRect/>
          </a:stretch>
        </p:blipFill>
        <p:spPr>
          <a:xfrm>
            <a:off x="3346" y="836712"/>
            <a:ext cx="9140653" cy="51125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C119BB41-3F39-465E-B654-AC0652732040}"/>
              </a:ext>
            </a:extLst>
          </p:cNvPr>
          <p:cNvSpPr>
            <a:spLocks noGrp="1" noChangeArrowheads="1"/>
          </p:cNvSpPr>
          <p:nvPr>
            <p:ph type="title"/>
          </p:nvPr>
        </p:nvSpPr>
        <p:spPr>
          <a:xfrm>
            <a:off x="323528" y="163177"/>
            <a:ext cx="8229600" cy="1143000"/>
          </a:xfrm>
        </p:spPr>
        <p:txBody>
          <a:bodyPr/>
          <a:lstStyle/>
          <a:p>
            <a:r>
              <a:rPr lang="hu-HU" altLang="hu-HU" sz="2400" dirty="0"/>
              <a:t>TV előfizetők piaca</a:t>
            </a:r>
            <a:br>
              <a:rPr lang="hu-HU" altLang="hu-HU" sz="2400" dirty="0"/>
            </a:br>
            <a:endParaRPr lang="hu-HU" altLang="hu-HU" sz="2400" dirty="0"/>
          </a:p>
        </p:txBody>
      </p:sp>
      <p:sp>
        <p:nvSpPr>
          <p:cNvPr id="21507" name="Élőláb helye 3">
            <a:extLst>
              <a:ext uri="{FF2B5EF4-FFF2-40B4-BE49-F238E27FC236}">
                <a16:creationId xmlns:a16="http://schemas.microsoft.com/office/drawing/2014/main" id="{5FB95301-521C-4B13-BEB1-A45F05033B9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1508" name="Dia számának helye 4">
            <a:extLst>
              <a:ext uri="{FF2B5EF4-FFF2-40B4-BE49-F238E27FC236}">
                <a16:creationId xmlns:a16="http://schemas.microsoft.com/office/drawing/2014/main" id="{11EA4E71-8D32-46C7-A228-EA37716EF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F0151E-312A-4A46-8C9B-C0FCEE1ECAAA}" type="slidenum">
              <a:rPr lang="hu-HU" altLang="hu-HU" sz="1400"/>
              <a:pPr>
                <a:spcBef>
                  <a:spcPct val="0"/>
                </a:spcBef>
                <a:buFontTx/>
                <a:buNone/>
              </a:pPr>
              <a:t>21</a:t>
            </a:fld>
            <a:endParaRPr lang="hu-HU" altLang="hu-HU" sz="1400"/>
          </a:p>
        </p:txBody>
      </p:sp>
      <p:sp>
        <p:nvSpPr>
          <p:cNvPr id="2" name="Tartalom helye 1">
            <a:extLst>
              <a:ext uri="{FF2B5EF4-FFF2-40B4-BE49-F238E27FC236}">
                <a16:creationId xmlns:a16="http://schemas.microsoft.com/office/drawing/2014/main" id="{93AE1C81-9175-45EA-AFB9-0C7BF7216858}"/>
              </a:ext>
            </a:extLst>
          </p:cNvPr>
          <p:cNvSpPr>
            <a:spLocks noGrp="1"/>
          </p:cNvSpPr>
          <p:nvPr>
            <p:ph idx="1"/>
          </p:nvPr>
        </p:nvSpPr>
        <p:spPr/>
        <p:txBody>
          <a:bodyPr/>
          <a:lstStyle/>
          <a:p>
            <a:endParaRPr lang="hu-HU"/>
          </a:p>
        </p:txBody>
      </p:sp>
      <p:pic>
        <p:nvPicPr>
          <p:cNvPr id="4" name="Kép 3">
            <a:extLst>
              <a:ext uri="{FF2B5EF4-FFF2-40B4-BE49-F238E27FC236}">
                <a16:creationId xmlns:a16="http://schemas.microsoft.com/office/drawing/2014/main" id="{18FA7014-B984-45D3-B787-1A462666D427}"/>
              </a:ext>
            </a:extLst>
          </p:cNvPr>
          <p:cNvPicPr>
            <a:picLocks noChangeAspect="1"/>
          </p:cNvPicPr>
          <p:nvPr/>
        </p:nvPicPr>
        <p:blipFill>
          <a:blip r:embed="rId2"/>
          <a:stretch>
            <a:fillRect/>
          </a:stretch>
        </p:blipFill>
        <p:spPr>
          <a:xfrm>
            <a:off x="0" y="1685924"/>
            <a:ext cx="9267669" cy="41214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Élőláb helye 5">
            <a:extLst>
              <a:ext uri="{FF2B5EF4-FFF2-40B4-BE49-F238E27FC236}">
                <a16:creationId xmlns:a16="http://schemas.microsoft.com/office/drawing/2014/main" id="{97CA2944-E2D7-465D-9AF2-18FFE65F12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2531" name="Dia számának helye 6">
            <a:extLst>
              <a:ext uri="{FF2B5EF4-FFF2-40B4-BE49-F238E27FC236}">
                <a16:creationId xmlns:a16="http://schemas.microsoft.com/office/drawing/2014/main" id="{0EB909B0-6D10-4516-B560-E0EA170CF5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10FDB4-A656-4A75-801F-FCBF42A31714}" type="slidenum">
              <a:rPr lang="hu-HU" altLang="hu-HU" sz="1400"/>
              <a:pPr>
                <a:spcBef>
                  <a:spcPct val="0"/>
                </a:spcBef>
                <a:buFontTx/>
                <a:buNone/>
              </a:pPr>
              <a:t>22</a:t>
            </a:fld>
            <a:endParaRPr lang="hu-HU" altLang="hu-HU" sz="1400"/>
          </a:p>
        </p:txBody>
      </p:sp>
      <p:sp>
        <p:nvSpPr>
          <p:cNvPr id="22532" name="Rectangle 2">
            <a:extLst>
              <a:ext uri="{FF2B5EF4-FFF2-40B4-BE49-F238E27FC236}">
                <a16:creationId xmlns:a16="http://schemas.microsoft.com/office/drawing/2014/main" id="{C184C383-E629-421A-9E71-A234AF9B1568}"/>
              </a:ext>
            </a:extLst>
          </p:cNvPr>
          <p:cNvSpPr>
            <a:spLocks noGrp="1" noChangeArrowheads="1"/>
          </p:cNvSpPr>
          <p:nvPr>
            <p:ph type="title"/>
          </p:nvPr>
        </p:nvSpPr>
        <p:spPr>
          <a:xfrm>
            <a:off x="468313" y="0"/>
            <a:ext cx="8229600" cy="1143000"/>
          </a:xfrm>
        </p:spPr>
        <p:txBody>
          <a:bodyPr/>
          <a:lstStyle/>
          <a:p>
            <a:pPr eaLnBrk="1" hangingPunct="1"/>
            <a:r>
              <a:rPr lang="hu-HU" altLang="hu-HU" sz="2800" b="1" i="1"/>
              <a:t>Forrás</a:t>
            </a:r>
          </a:p>
        </p:txBody>
      </p:sp>
      <p:pic>
        <p:nvPicPr>
          <p:cNvPr id="22533" name="Picture 4">
            <a:extLst>
              <a:ext uri="{FF2B5EF4-FFF2-40B4-BE49-F238E27FC236}">
                <a16:creationId xmlns:a16="http://schemas.microsoft.com/office/drawing/2014/main" id="{F09B955F-74AD-4D0C-8E2F-6A86C1D8F07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35150" y="908050"/>
            <a:ext cx="5903913" cy="4794250"/>
          </a:xfrm>
          <a:noFill/>
        </p:spPr>
      </p:pic>
      <p:sp>
        <p:nvSpPr>
          <p:cNvPr id="22534" name="Text Box 7">
            <a:extLst>
              <a:ext uri="{FF2B5EF4-FFF2-40B4-BE49-F238E27FC236}">
                <a16:creationId xmlns:a16="http://schemas.microsoft.com/office/drawing/2014/main" id="{6F3220CA-5C09-4429-B586-E0EBED87D8B0}"/>
              </a:ext>
            </a:extLst>
          </p:cNvPr>
          <p:cNvSpPr txBox="1">
            <a:spLocks noChangeArrowheads="1"/>
          </p:cNvSpPr>
          <p:nvPr/>
        </p:nvSpPr>
        <p:spPr bwMode="auto">
          <a:xfrm>
            <a:off x="1403350" y="5876925"/>
            <a:ext cx="665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dirty="0"/>
              <a:t>http://users.itk.ppke.hu/~takacsgy/Manual_Draft_Version02l.pdf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Élőláb helye 4">
            <a:extLst>
              <a:ext uri="{FF2B5EF4-FFF2-40B4-BE49-F238E27FC236}">
                <a16:creationId xmlns:a16="http://schemas.microsoft.com/office/drawing/2014/main" id="{6B4110B0-FB58-4D7F-B419-BCDCF23BA23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3555" name="Dia számának helye 5">
            <a:extLst>
              <a:ext uri="{FF2B5EF4-FFF2-40B4-BE49-F238E27FC236}">
                <a16:creationId xmlns:a16="http://schemas.microsoft.com/office/drawing/2014/main" id="{C08303EC-EA73-4028-9502-C71A0A23A7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353854-D27B-4460-A062-1C1795850B94}" type="slidenum">
              <a:rPr lang="hu-HU" altLang="hu-HU" sz="1400"/>
              <a:pPr>
                <a:spcBef>
                  <a:spcPct val="0"/>
                </a:spcBef>
                <a:buFontTx/>
                <a:buNone/>
              </a:pPr>
              <a:t>23</a:t>
            </a:fld>
            <a:endParaRPr lang="hu-HU" altLang="hu-HU" sz="1400"/>
          </a:p>
        </p:txBody>
      </p:sp>
      <p:sp>
        <p:nvSpPr>
          <p:cNvPr id="23556" name="Rectangle 2">
            <a:extLst>
              <a:ext uri="{FF2B5EF4-FFF2-40B4-BE49-F238E27FC236}">
                <a16:creationId xmlns:a16="http://schemas.microsoft.com/office/drawing/2014/main" id="{439778C4-44D5-4D1D-8005-15D00AEA2123}"/>
              </a:ext>
            </a:extLst>
          </p:cNvPr>
          <p:cNvSpPr>
            <a:spLocks noGrp="1" noChangeArrowheads="1"/>
          </p:cNvSpPr>
          <p:nvPr>
            <p:ph type="title"/>
          </p:nvPr>
        </p:nvSpPr>
        <p:spPr/>
        <p:txBody>
          <a:bodyPr/>
          <a:lstStyle/>
          <a:p>
            <a:pPr eaLnBrk="1" hangingPunct="1"/>
            <a:r>
              <a:rPr lang="hu-HU" altLang="hu-HU" sz="2800" b="1" i="1"/>
              <a:t>Business planning</a:t>
            </a:r>
          </a:p>
        </p:txBody>
      </p:sp>
      <p:sp>
        <p:nvSpPr>
          <p:cNvPr id="23557" name="Rectangle 3">
            <a:extLst>
              <a:ext uri="{FF2B5EF4-FFF2-40B4-BE49-F238E27FC236}">
                <a16:creationId xmlns:a16="http://schemas.microsoft.com/office/drawing/2014/main" id="{1654530A-6321-430F-9E72-924AF3A5D31F}"/>
              </a:ext>
            </a:extLst>
          </p:cNvPr>
          <p:cNvSpPr>
            <a:spLocks noGrp="1" noChangeArrowheads="1"/>
          </p:cNvSpPr>
          <p:nvPr>
            <p:ph type="body" idx="1"/>
          </p:nvPr>
        </p:nvSpPr>
        <p:spPr/>
        <p:txBody>
          <a:bodyPr/>
          <a:lstStyle/>
          <a:p>
            <a:pPr eaLnBrk="1" hangingPunct="1">
              <a:lnSpc>
                <a:spcPct val="80000"/>
              </a:lnSpc>
            </a:pPr>
            <a:endParaRPr lang="hu-HU" altLang="hu-HU" sz="2400" b="1" i="1"/>
          </a:p>
          <a:p>
            <a:pPr eaLnBrk="1" hangingPunct="1">
              <a:lnSpc>
                <a:spcPct val="80000"/>
              </a:lnSpc>
              <a:buFontTx/>
              <a:buNone/>
            </a:pPr>
            <a:r>
              <a:rPr lang="hu-HU" altLang="hu-HU" sz="2400"/>
              <a:t>A Business Plan presents the calculation of the financial indicators that enable the managers to evaluate the financial performances of an enterprise in order to take best decisions for the overall operation. Due to the high number of alternatives today and the need to find economical feasibility in competition, the business evaluations are being used not only for the business plan itself but as an iterative evaluation of those techno-economical alternatives to select the ones that perform better in the competitive market.</a:t>
            </a:r>
          </a:p>
          <a:p>
            <a:pPr eaLnBrk="1" hangingPunct="1">
              <a:lnSpc>
                <a:spcPct val="80000"/>
              </a:lnSpc>
            </a:pPr>
            <a:endParaRPr lang="hu-HU" altLang="hu-HU" sz="2000"/>
          </a:p>
          <a:p>
            <a:pPr eaLnBrk="1" hangingPunct="1">
              <a:lnSpc>
                <a:spcPct val="80000"/>
              </a:lnSpc>
            </a:pPr>
            <a:endParaRPr lang="hu-HU" altLang="hu-HU"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Élőláb helye 4">
            <a:extLst>
              <a:ext uri="{FF2B5EF4-FFF2-40B4-BE49-F238E27FC236}">
                <a16:creationId xmlns:a16="http://schemas.microsoft.com/office/drawing/2014/main" id="{2C8687BE-1656-4AA5-82E9-1517EE86D0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4579" name="Dia számának helye 5">
            <a:extLst>
              <a:ext uri="{FF2B5EF4-FFF2-40B4-BE49-F238E27FC236}">
                <a16:creationId xmlns:a16="http://schemas.microsoft.com/office/drawing/2014/main" id="{A8FF0E0C-C0F5-4064-B23D-0B7E5577CE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3271DB-4CDC-4DEC-8C0C-4C431EA8C762}" type="slidenum">
              <a:rPr lang="hu-HU" altLang="hu-HU" sz="1400"/>
              <a:pPr>
                <a:spcBef>
                  <a:spcPct val="0"/>
                </a:spcBef>
                <a:buFontTx/>
                <a:buNone/>
              </a:pPr>
              <a:t>24</a:t>
            </a:fld>
            <a:endParaRPr lang="hu-HU" altLang="hu-HU" sz="1400"/>
          </a:p>
        </p:txBody>
      </p:sp>
      <p:sp>
        <p:nvSpPr>
          <p:cNvPr id="24580" name="Rectangle 2">
            <a:extLst>
              <a:ext uri="{FF2B5EF4-FFF2-40B4-BE49-F238E27FC236}">
                <a16:creationId xmlns:a16="http://schemas.microsoft.com/office/drawing/2014/main" id="{07EECB02-3939-4D98-B50F-BEC824759B56}"/>
              </a:ext>
            </a:extLst>
          </p:cNvPr>
          <p:cNvSpPr>
            <a:spLocks noGrp="1" noChangeArrowheads="1"/>
          </p:cNvSpPr>
          <p:nvPr>
            <p:ph type="title"/>
          </p:nvPr>
        </p:nvSpPr>
        <p:spPr/>
        <p:txBody>
          <a:bodyPr/>
          <a:lstStyle/>
          <a:p>
            <a:pPr eaLnBrk="1" hangingPunct="1"/>
            <a:r>
              <a:rPr lang="hu-HU" altLang="hu-HU" sz="2800" b="1"/>
              <a:t>A Business Plan summarises the results of the planning process:</a:t>
            </a:r>
            <a:br>
              <a:rPr lang="hu-HU" altLang="hu-HU" sz="4000" b="1"/>
            </a:br>
            <a:endParaRPr lang="hu-HU" altLang="hu-HU" sz="4000" b="1"/>
          </a:p>
        </p:txBody>
      </p:sp>
      <p:sp>
        <p:nvSpPr>
          <p:cNvPr id="24581" name="Rectangle 3">
            <a:extLst>
              <a:ext uri="{FF2B5EF4-FFF2-40B4-BE49-F238E27FC236}">
                <a16:creationId xmlns:a16="http://schemas.microsoft.com/office/drawing/2014/main" id="{50A33446-D112-41BA-8BA7-3E1644BC4A62}"/>
              </a:ext>
            </a:extLst>
          </p:cNvPr>
          <p:cNvSpPr>
            <a:spLocks noGrp="1" noChangeArrowheads="1"/>
          </p:cNvSpPr>
          <p:nvPr>
            <p:ph type="body" idx="1"/>
          </p:nvPr>
        </p:nvSpPr>
        <p:spPr/>
        <p:txBody>
          <a:bodyPr/>
          <a:lstStyle/>
          <a:p>
            <a:pPr eaLnBrk="1" hangingPunct="1"/>
            <a:r>
              <a:rPr lang="hu-HU" altLang="hu-HU" sz="2800"/>
              <a:t>- the objectives to reach ( subscribers demand, sales)</a:t>
            </a:r>
          </a:p>
          <a:p>
            <a:pPr eaLnBrk="1" hangingPunct="1"/>
            <a:r>
              <a:rPr lang="hu-HU" altLang="hu-HU" sz="2800"/>
              <a:t>- the future revenues expected from the plan and per service class;</a:t>
            </a:r>
          </a:p>
          <a:p>
            <a:pPr eaLnBrk="1" hangingPunct="1"/>
            <a:r>
              <a:rPr lang="hu-HU" altLang="hu-HU" sz="2800"/>
              <a:t>- the planned expenses (investment and operations) as overall and per service class;</a:t>
            </a:r>
          </a:p>
          <a:p>
            <a:pPr eaLnBrk="1" hangingPunct="1"/>
            <a:r>
              <a:rPr lang="hu-HU" altLang="hu-HU" sz="2800"/>
              <a:t>- the accounting statements and the financial indicators characterising the profitability of the project.</a:t>
            </a:r>
          </a:p>
          <a:p>
            <a:pPr eaLnBrk="1" hangingPunct="1"/>
            <a:endParaRPr lang="hu-HU" altLang="hu-HU"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Élőláb helye 4">
            <a:extLst>
              <a:ext uri="{FF2B5EF4-FFF2-40B4-BE49-F238E27FC236}">
                <a16:creationId xmlns:a16="http://schemas.microsoft.com/office/drawing/2014/main" id="{6CE0210E-AF80-4ED7-82BB-B5FB179E55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5603" name="Dia számának helye 5">
            <a:extLst>
              <a:ext uri="{FF2B5EF4-FFF2-40B4-BE49-F238E27FC236}">
                <a16:creationId xmlns:a16="http://schemas.microsoft.com/office/drawing/2014/main" id="{C2D9C386-B7D5-425F-AA6A-2C1958E771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D350AF-70F8-460C-99B6-1CA5D8AD3B38}" type="slidenum">
              <a:rPr lang="hu-HU" altLang="hu-HU" sz="1400"/>
              <a:pPr>
                <a:spcBef>
                  <a:spcPct val="0"/>
                </a:spcBef>
                <a:buFontTx/>
                <a:buNone/>
              </a:pPr>
              <a:t>25</a:t>
            </a:fld>
            <a:endParaRPr lang="hu-HU" altLang="hu-HU" sz="1400"/>
          </a:p>
        </p:txBody>
      </p:sp>
      <p:sp>
        <p:nvSpPr>
          <p:cNvPr id="25604" name="Rectangle 2">
            <a:extLst>
              <a:ext uri="{FF2B5EF4-FFF2-40B4-BE49-F238E27FC236}">
                <a16:creationId xmlns:a16="http://schemas.microsoft.com/office/drawing/2014/main" id="{1C151784-A575-446B-BABE-8928B0A17B18}"/>
              </a:ext>
            </a:extLst>
          </p:cNvPr>
          <p:cNvSpPr>
            <a:spLocks noGrp="1" noChangeArrowheads="1"/>
          </p:cNvSpPr>
          <p:nvPr>
            <p:ph type="title"/>
          </p:nvPr>
        </p:nvSpPr>
        <p:spPr/>
        <p:txBody>
          <a:bodyPr/>
          <a:lstStyle/>
          <a:p>
            <a:pPr eaLnBrk="1" hangingPunct="1"/>
            <a:r>
              <a:rPr lang="hu-HU" altLang="hu-HU" sz="2800" b="1"/>
              <a:t>Business model structure for planning</a:t>
            </a:r>
            <a:br>
              <a:rPr lang="hu-HU" altLang="hu-HU" sz="2800"/>
            </a:br>
            <a:endParaRPr lang="hu-HU" altLang="hu-HU" sz="2800"/>
          </a:p>
        </p:txBody>
      </p:sp>
      <p:pic>
        <p:nvPicPr>
          <p:cNvPr id="25605" name="Picture 4">
            <a:extLst>
              <a:ext uri="{FF2B5EF4-FFF2-40B4-BE49-F238E27FC236}">
                <a16:creationId xmlns:a16="http://schemas.microsoft.com/office/drawing/2014/main" id="{AA4A1FB5-6D56-460D-BB62-D01F85B842F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52513"/>
            <a:ext cx="9144000" cy="4640262"/>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Élőláb helye 4">
            <a:extLst>
              <a:ext uri="{FF2B5EF4-FFF2-40B4-BE49-F238E27FC236}">
                <a16:creationId xmlns:a16="http://schemas.microsoft.com/office/drawing/2014/main" id="{33E97170-B315-452D-8FC1-96EA261B9D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6627" name="Dia számának helye 5">
            <a:extLst>
              <a:ext uri="{FF2B5EF4-FFF2-40B4-BE49-F238E27FC236}">
                <a16:creationId xmlns:a16="http://schemas.microsoft.com/office/drawing/2014/main" id="{1F785782-0E71-4BC6-9399-94A9BED972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D7917E-19F5-498C-98CE-70DFBB9755F0}" type="slidenum">
              <a:rPr lang="hu-HU" altLang="hu-HU" sz="1400"/>
              <a:pPr>
                <a:spcBef>
                  <a:spcPct val="0"/>
                </a:spcBef>
                <a:buFontTx/>
                <a:buNone/>
              </a:pPr>
              <a:t>26</a:t>
            </a:fld>
            <a:endParaRPr lang="hu-HU" altLang="hu-HU" sz="1400"/>
          </a:p>
        </p:txBody>
      </p:sp>
      <p:sp>
        <p:nvSpPr>
          <p:cNvPr id="26628" name="Rectangle 2">
            <a:extLst>
              <a:ext uri="{FF2B5EF4-FFF2-40B4-BE49-F238E27FC236}">
                <a16:creationId xmlns:a16="http://schemas.microsoft.com/office/drawing/2014/main" id="{AF8BC980-26FA-44D9-B2B7-1179D679CD0D}"/>
              </a:ext>
            </a:extLst>
          </p:cNvPr>
          <p:cNvSpPr>
            <a:spLocks noGrp="1" noChangeArrowheads="1"/>
          </p:cNvSpPr>
          <p:nvPr>
            <p:ph type="title"/>
          </p:nvPr>
        </p:nvSpPr>
        <p:spPr/>
        <p:txBody>
          <a:bodyPr/>
          <a:lstStyle/>
          <a:p>
            <a:pPr eaLnBrk="1" hangingPunct="1"/>
            <a:r>
              <a:rPr lang="hu-HU" altLang="hu-HU" sz="2800" b="1" i="1"/>
              <a:t>Economic modelling for planning</a:t>
            </a:r>
            <a:br>
              <a:rPr lang="hu-HU" altLang="hu-HU" sz="4000"/>
            </a:br>
            <a:endParaRPr lang="hu-HU" altLang="hu-HU" sz="4000"/>
          </a:p>
        </p:txBody>
      </p:sp>
      <p:sp>
        <p:nvSpPr>
          <p:cNvPr id="26629" name="Rectangle 3">
            <a:extLst>
              <a:ext uri="{FF2B5EF4-FFF2-40B4-BE49-F238E27FC236}">
                <a16:creationId xmlns:a16="http://schemas.microsoft.com/office/drawing/2014/main" id="{A3010B77-4F34-4B47-82F5-8F4768B6B449}"/>
              </a:ext>
            </a:extLst>
          </p:cNvPr>
          <p:cNvSpPr>
            <a:spLocks noGrp="1" noChangeArrowheads="1"/>
          </p:cNvSpPr>
          <p:nvPr>
            <p:ph type="body" idx="1"/>
          </p:nvPr>
        </p:nvSpPr>
        <p:spPr/>
        <p:txBody>
          <a:bodyPr/>
          <a:lstStyle/>
          <a:p>
            <a:pPr eaLnBrk="1" hangingPunct="1"/>
            <a:r>
              <a:rPr lang="hu-HU" altLang="hu-HU"/>
              <a:t>Economical modelling to evaluate network solutions (modelling tariffs, equipment costs per type, economy of scale, lifecycle, equipment deployment, elasticity, trends with time, etc. )</a:t>
            </a:r>
          </a:p>
          <a:p>
            <a:pPr eaLnBrk="1" hangingPunct="1"/>
            <a:endParaRPr lang="hu-HU" altLang="hu-H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Élőláb helye 4">
            <a:extLst>
              <a:ext uri="{FF2B5EF4-FFF2-40B4-BE49-F238E27FC236}">
                <a16:creationId xmlns:a16="http://schemas.microsoft.com/office/drawing/2014/main" id="{0B3A700C-E5B7-49F5-BE11-DC80BFD975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7651" name="Dia számának helye 5">
            <a:extLst>
              <a:ext uri="{FF2B5EF4-FFF2-40B4-BE49-F238E27FC236}">
                <a16:creationId xmlns:a16="http://schemas.microsoft.com/office/drawing/2014/main" id="{DE73831C-C9B3-4EAE-934C-F3487865D8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E6D441-30E3-4BEE-B4D5-3A829C386649}" type="slidenum">
              <a:rPr lang="hu-HU" altLang="hu-HU" sz="1400"/>
              <a:pPr>
                <a:spcBef>
                  <a:spcPct val="0"/>
                </a:spcBef>
                <a:buFontTx/>
                <a:buNone/>
              </a:pPr>
              <a:t>27</a:t>
            </a:fld>
            <a:endParaRPr lang="hu-HU" altLang="hu-HU" sz="1400"/>
          </a:p>
        </p:txBody>
      </p:sp>
      <p:sp>
        <p:nvSpPr>
          <p:cNvPr id="27652" name="Rectangle 2">
            <a:extLst>
              <a:ext uri="{FF2B5EF4-FFF2-40B4-BE49-F238E27FC236}">
                <a16:creationId xmlns:a16="http://schemas.microsoft.com/office/drawing/2014/main" id="{9E35FADE-9CC4-48E8-AB17-AF65A4DB816F}"/>
              </a:ext>
            </a:extLst>
          </p:cNvPr>
          <p:cNvSpPr>
            <a:spLocks noGrp="1" noChangeArrowheads="1"/>
          </p:cNvSpPr>
          <p:nvPr>
            <p:ph type="title"/>
          </p:nvPr>
        </p:nvSpPr>
        <p:spPr/>
        <p:txBody>
          <a:bodyPr/>
          <a:lstStyle/>
          <a:p>
            <a:pPr eaLnBrk="1" hangingPunct="1"/>
            <a:br>
              <a:rPr lang="hu-HU" altLang="hu-HU" sz="4000"/>
            </a:br>
            <a:r>
              <a:rPr lang="hu-HU" altLang="hu-HU" sz="4000"/>
              <a:t> </a:t>
            </a:r>
            <a:r>
              <a:rPr lang="hu-HU" altLang="hu-HU" sz="2800" b="1" i="1"/>
              <a:t>Economical concepts and terms</a:t>
            </a:r>
            <a:r>
              <a:rPr lang="hu-HU" altLang="hu-HU" sz="4000"/>
              <a:t> </a:t>
            </a:r>
            <a:br>
              <a:rPr lang="hu-HU" altLang="hu-HU" sz="4000"/>
            </a:br>
            <a:endParaRPr lang="hu-HU" altLang="hu-HU" sz="4000"/>
          </a:p>
        </p:txBody>
      </p:sp>
      <p:sp>
        <p:nvSpPr>
          <p:cNvPr id="27653" name="Rectangle 3">
            <a:extLst>
              <a:ext uri="{FF2B5EF4-FFF2-40B4-BE49-F238E27FC236}">
                <a16:creationId xmlns:a16="http://schemas.microsoft.com/office/drawing/2014/main" id="{EB493676-9583-4943-B547-1CD76667BF83}"/>
              </a:ext>
            </a:extLst>
          </p:cNvPr>
          <p:cNvSpPr>
            <a:spLocks noGrp="1" noChangeArrowheads="1"/>
          </p:cNvSpPr>
          <p:nvPr>
            <p:ph type="body" idx="1"/>
          </p:nvPr>
        </p:nvSpPr>
        <p:spPr/>
        <p:txBody>
          <a:bodyPr/>
          <a:lstStyle/>
          <a:p>
            <a:pPr eaLnBrk="1" hangingPunct="1"/>
            <a:r>
              <a:rPr lang="hu-HU" altLang="hu-HU"/>
              <a:t>The following terms and associated concepts are the most frequently used to analyze the Telecom business and decide on best project alternatives with its specific properties due to the multiplicity of diverse equipments, life cycles and operational practices. For a more detailed economical terms definition refer to classical books of Economy. </a:t>
            </a:r>
          </a:p>
          <a:p>
            <a:pPr eaLnBrk="1" hangingPunct="1"/>
            <a:endParaRPr lang="hu-HU" altLang="hu-H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Élőláb helye 2">
            <a:extLst>
              <a:ext uri="{FF2B5EF4-FFF2-40B4-BE49-F238E27FC236}">
                <a16:creationId xmlns:a16="http://schemas.microsoft.com/office/drawing/2014/main" id="{7DBA694C-449F-49AA-B745-AFB549B430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8675" name="Dia számának helye 3">
            <a:extLst>
              <a:ext uri="{FF2B5EF4-FFF2-40B4-BE49-F238E27FC236}">
                <a16:creationId xmlns:a16="http://schemas.microsoft.com/office/drawing/2014/main" id="{C7F4FC3F-1500-46DF-941C-E3262BAB7D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579872-FA0C-4A60-BD72-CCFBF7766C0C}" type="slidenum">
              <a:rPr lang="hu-HU" altLang="hu-HU" sz="1400"/>
              <a:pPr>
                <a:spcBef>
                  <a:spcPct val="0"/>
                </a:spcBef>
                <a:buFontTx/>
                <a:buNone/>
              </a:pPr>
              <a:t>28</a:t>
            </a:fld>
            <a:endParaRPr lang="hu-HU" altLang="hu-HU" sz="1400"/>
          </a:p>
        </p:txBody>
      </p:sp>
      <p:sp>
        <p:nvSpPr>
          <p:cNvPr id="28676" name="Rectangle 2">
            <a:extLst>
              <a:ext uri="{FF2B5EF4-FFF2-40B4-BE49-F238E27FC236}">
                <a16:creationId xmlns:a16="http://schemas.microsoft.com/office/drawing/2014/main" id="{5B434C77-E372-4074-A8D2-07C5D035453A}"/>
              </a:ext>
            </a:extLst>
          </p:cNvPr>
          <p:cNvSpPr>
            <a:spLocks noChangeArrowheads="1"/>
          </p:cNvSpPr>
          <p:nvPr/>
        </p:nvSpPr>
        <p:spPr bwMode="auto">
          <a:xfrm>
            <a:off x="611188" y="836613"/>
            <a:ext cx="75596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Assets (vagyon)</a:t>
            </a:r>
          </a:p>
          <a:p>
            <a:pPr eaLnBrk="1" hangingPunct="1">
              <a:spcBef>
                <a:spcPct val="0"/>
              </a:spcBef>
              <a:buFontTx/>
              <a:buNone/>
            </a:pPr>
            <a:r>
              <a:rPr lang="hu-HU" altLang="hu-HU" sz="2400"/>
              <a:t>Resources owned by an enterprise. </a:t>
            </a:r>
          </a:p>
          <a:p>
            <a:pPr eaLnBrk="1" hangingPunct="1">
              <a:spcBef>
                <a:spcPct val="0"/>
              </a:spcBef>
              <a:buFontTx/>
              <a:buNone/>
            </a:pPr>
            <a:r>
              <a:rPr lang="hu-HU" altLang="hu-HU" sz="2400"/>
              <a:t>In the balance sheet (mérleg)  assets are listed in rising order of liquidity (eladhatóság). </a:t>
            </a:r>
          </a:p>
          <a:p>
            <a:pPr eaLnBrk="1" hangingPunct="1">
              <a:spcBef>
                <a:spcPct val="0"/>
              </a:spcBef>
              <a:buFontTx/>
              <a:buNone/>
            </a:pPr>
            <a:r>
              <a:rPr lang="hu-HU" altLang="hu-HU" sz="2400"/>
              <a:t>They include </a:t>
            </a:r>
          </a:p>
          <a:p>
            <a:pPr eaLnBrk="1" hangingPunct="1">
              <a:spcBef>
                <a:spcPct val="0"/>
              </a:spcBef>
            </a:pPr>
            <a:r>
              <a:rPr lang="hu-HU" altLang="hu-HU" sz="2400"/>
              <a:t>fixed assets (állóeszközök) --land and buildings, plant and machinery, etc), </a:t>
            </a:r>
          </a:p>
          <a:p>
            <a:pPr eaLnBrk="1" hangingPunct="1">
              <a:spcBef>
                <a:spcPct val="0"/>
              </a:spcBef>
            </a:pPr>
            <a:r>
              <a:rPr lang="hu-HU" altLang="hu-HU" sz="2400"/>
              <a:t>current assets (forgótőke) --  inventories (raktárkészlet), account payable (fizetési kötelezettség), etc…  </a:t>
            </a:r>
          </a:p>
          <a:p>
            <a:pPr eaLnBrk="1" hangingPunct="1">
              <a:spcBef>
                <a:spcPct val="0"/>
              </a:spcBef>
            </a:pPr>
            <a:r>
              <a:rPr lang="hu-HU" altLang="hu-HU" sz="2400"/>
              <a:t>liquid assets (pénzeszközök) --cash in hand, cash in banks,, cheques,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Élőláb helye 2">
            <a:extLst>
              <a:ext uri="{FF2B5EF4-FFF2-40B4-BE49-F238E27FC236}">
                <a16:creationId xmlns:a16="http://schemas.microsoft.com/office/drawing/2014/main" id="{F0016D92-246E-4A1F-9155-39B34DAC29F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29699" name="Dia számának helye 3">
            <a:extLst>
              <a:ext uri="{FF2B5EF4-FFF2-40B4-BE49-F238E27FC236}">
                <a16:creationId xmlns:a16="http://schemas.microsoft.com/office/drawing/2014/main" id="{C95E05B0-C043-4AB6-B99E-9A54FC267B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4F1A51-6A94-404F-9563-5BEBACABEA84}" type="slidenum">
              <a:rPr lang="hu-HU" altLang="hu-HU" sz="1400"/>
              <a:pPr>
                <a:spcBef>
                  <a:spcPct val="0"/>
                </a:spcBef>
                <a:buFontTx/>
                <a:buNone/>
              </a:pPr>
              <a:t>29</a:t>
            </a:fld>
            <a:endParaRPr lang="hu-HU" altLang="hu-HU" sz="1400"/>
          </a:p>
        </p:txBody>
      </p:sp>
      <p:sp>
        <p:nvSpPr>
          <p:cNvPr id="29700" name="Rectangle 4">
            <a:extLst>
              <a:ext uri="{FF2B5EF4-FFF2-40B4-BE49-F238E27FC236}">
                <a16:creationId xmlns:a16="http://schemas.microsoft.com/office/drawing/2014/main" id="{203BC32B-407F-439A-B65B-AD88AC6ADF36}"/>
              </a:ext>
            </a:extLst>
          </p:cNvPr>
          <p:cNvSpPr>
            <a:spLocks noChangeArrowheads="1"/>
          </p:cNvSpPr>
          <p:nvPr/>
        </p:nvSpPr>
        <p:spPr bwMode="auto">
          <a:xfrm>
            <a:off x="539750" y="692150"/>
            <a:ext cx="77755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Capacity</a:t>
            </a:r>
          </a:p>
          <a:p>
            <a:pPr eaLnBrk="1" hangingPunct="1">
              <a:spcBef>
                <a:spcPct val="0"/>
              </a:spcBef>
              <a:buFontTx/>
              <a:buNone/>
            </a:pPr>
            <a:r>
              <a:rPr lang="hu-HU" altLang="hu-HU" sz="2400"/>
              <a:t>Capability of an equipment, network or sub network to handle the traffic flows with an associated grade of service.</a:t>
            </a:r>
          </a:p>
          <a:p>
            <a:pPr eaLnBrk="1" hangingPunct="1">
              <a:spcBef>
                <a:spcPct val="0"/>
              </a:spcBef>
              <a:buFontTx/>
              <a:buNone/>
            </a:pPr>
            <a:endParaRPr lang="hu-HU" altLang="hu-HU" sz="2400"/>
          </a:p>
          <a:p>
            <a:pPr eaLnBrk="1" hangingPunct="1">
              <a:spcBef>
                <a:spcPct val="0"/>
              </a:spcBef>
              <a:buFontTx/>
              <a:buNone/>
            </a:pPr>
            <a:r>
              <a:rPr lang="hu-HU" altLang="hu-HU" sz="2400" b="1"/>
              <a:t>Maximum capacity </a:t>
            </a:r>
          </a:p>
          <a:p>
            <a:pPr eaLnBrk="1" hangingPunct="1">
              <a:spcBef>
                <a:spcPct val="0"/>
              </a:spcBef>
              <a:buFontTx/>
              <a:buNone/>
            </a:pPr>
            <a:r>
              <a:rPr lang="hu-HU" altLang="hu-HU" sz="2400"/>
              <a:t>is the limit that may be reached over a short period of time without overload protection</a:t>
            </a:r>
          </a:p>
          <a:p>
            <a:pPr eaLnBrk="1" hangingPunct="1">
              <a:spcBef>
                <a:spcPct val="0"/>
              </a:spcBef>
              <a:buFontTx/>
              <a:buNone/>
            </a:pPr>
            <a:endParaRPr lang="hu-HU" altLang="hu-HU" sz="2400"/>
          </a:p>
          <a:p>
            <a:pPr eaLnBrk="1" hangingPunct="1">
              <a:spcBef>
                <a:spcPct val="0"/>
              </a:spcBef>
              <a:buFontTx/>
              <a:buNone/>
            </a:pPr>
            <a:r>
              <a:rPr lang="hu-HU" altLang="hu-HU" sz="2400" b="1"/>
              <a:t>Nominal capacity</a:t>
            </a:r>
            <a:r>
              <a:rPr lang="hu-HU" altLang="hu-HU" sz="2400"/>
              <a:t> </a:t>
            </a:r>
          </a:p>
          <a:p>
            <a:pPr eaLnBrk="1" hangingPunct="1">
              <a:spcBef>
                <a:spcPct val="0"/>
              </a:spcBef>
              <a:buFontTx/>
              <a:buNone/>
            </a:pPr>
            <a:r>
              <a:rPr lang="hu-HU" altLang="hu-HU" sz="2400"/>
              <a:t>is the value of the proper engineering to account for the natural statistical variations over sustained periods and the overload protection to guarantee the traffic handling in a sustained manner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a:extLst>
              <a:ext uri="{FF2B5EF4-FFF2-40B4-BE49-F238E27FC236}">
                <a16:creationId xmlns:a16="http://schemas.microsoft.com/office/drawing/2014/main" id="{472EB487-5E54-4975-B79A-4CE02B65AD69}"/>
              </a:ext>
            </a:extLst>
          </p:cNvPr>
          <p:cNvSpPr>
            <a:spLocks noGrp="1" noChangeArrowheads="1"/>
          </p:cNvSpPr>
          <p:nvPr>
            <p:ph type="title"/>
          </p:nvPr>
        </p:nvSpPr>
        <p:spPr>
          <a:xfrm>
            <a:off x="457200" y="1341438"/>
            <a:ext cx="8229600" cy="1143000"/>
          </a:xfrm>
        </p:spPr>
        <p:txBody>
          <a:bodyPr/>
          <a:lstStyle/>
          <a:p>
            <a:r>
              <a:rPr lang="hu-HU" altLang="hu-HU"/>
              <a:t>Hálózatba fektessük a pénzünket vagy berendezésgyártásba?</a:t>
            </a:r>
          </a:p>
        </p:txBody>
      </p:sp>
      <p:sp>
        <p:nvSpPr>
          <p:cNvPr id="6147" name="Tartalom helye 2">
            <a:extLst>
              <a:ext uri="{FF2B5EF4-FFF2-40B4-BE49-F238E27FC236}">
                <a16:creationId xmlns:a16="http://schemas.microsoft.com/office/drawing/2014/main" id="{233D69A9-310D-43DF-9A1C-BE7C2EE1760C}"/>
              </a:ext>
            </a:extLst>
          </p:cNvPr>
          <p:cNvSpPr>
            <a:spLocks noGrp="1" noChangeArrowheads="1"/>
          </p:cNvSpPr>
          <p:nvPr>
            <p:ph idx="1"/>
          </p:nvPr>
        </p:nvSpPr>
        <p:spPr/>
        <p:txBody>
          <a:bodyPr/>
          <a:lstStyle/>
          <a:p>
            <a:endParaRPr lang="hu-HU" altLang="hu-HU"/>
          </a:p>
        </p:txBody>
      </p:sp>
      <p:sp>
        <p:nvSpPr>
          <p:cNvPr id="6148" name="Élőláb helye 3">
            <a:extLst>
              <a:ext uri="{FF2B5EF4-FFF2-40B4-BE49-F238E27FC236}">
                <a16:creationId xmlns:a16="http://schemas.microsoft.com/office/drawing/2014/main" id="{47D67C0C-E779-4720-968B-CFE2159C4F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6149" name="Dia számának helye 4">
            <a:extLst>
              <a:ext uri="{FF2B5EF4-FFF2-40B4-BE49-F238E27FC236}">
                <a16:creationId xmlns:a16="http://schemas.microsoft.com/office/drawing/2014/main" id="{7223E3AC-6B4D-45D4-8724-3F4B92A3B9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3555F1-90A8-4F26-9874-95135CB6DC01}" type="slidenum">
              <a:rPr lang="hu-HU" altLang="hu-HU" sz="1400"/>
              <a:pPr>
                <a:spcBef>
                  <a:spcPct val="0"/>
                </a:spcBef>
                <a:buFontTx/>
                <a:buNone/>
              </a:pPr>
              <a:t>3</a:t>
            </a:fld>
            <a:endParaRPr lang="hu-HU" altLang="hu-HU"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Élőláb helye 2">
            <a:extLst>
              <a:ext uri="{FF2B5EF4-FFF2-40B4-BE49-F238E27FC236}">
                <a16:creationId xmlns:a16="http://schemas.microsoft.com/office/drawing/2014/main" id="{3A30542F-1259-4A37-A9CF-4B137E106F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0723" name="Dia számának helye 3">
            <a:extLst>
              <a:ext uri="{FF2B5EF4-FFF2-40B4-BE49-F238E27FC236}">
                <a16:creationId xmlns:a16="http://schemas.microsoft.com/office/drawing/2014/main" id="{7FA66B50-46DC-463C-8448-A3850994B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5948C6-BC40-4BB3-B940-D4B87C33D684}" type="slidenum">
              <a:rPr lang="hu-HU" altLang="hu-HU" sz="1400"/>
              <a:pPr>
                <a:spcBef>
                  <a:spcPct val="0"/>
                </a:spcBef>
                <a:buFontTx/>
                <a:buNone/>
              </a:pPr>
              <a:t>30</a:t>
            </a:fld>
            <a:endParaRPr lang="hu-HU" altLang="hu-HU" sz="1400"/>
          </a:p>
        </p:txBody>
      </p:sp>
      <p:sp>
        <p:nvSpPr>
          <p:cNvPr id="30724" name="Rectangle 5">
            <a:extLst>
              <a:ext uri="{FF2B5EF4-FFF2-40B4-BE49-F238E27FC236}">
                <a16:creationId xmlns:a16="http://schemas.microsoft.com/office/drawing/2014/main" id="{F6BDD4C9-6E57-4A0F-9968-499EC430C6A8}"/>
              </a:ext>
            </a:extLst>
          </p:cNvPr>
          <p:cNvSpPr>
            <a:spLocks noChangeArrowheads="1"/>
          </p:cNvSpPr>
          <p:nvPr/>
        </p:nvSpPr>
        <p:spPr bwMode="auto">
          <a:xfrm>
            <a:off x="611188" y="203200"/>
            <a:ext cx="80645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Operating Expenditures</a:t>
            </a:r>
            <a:r>
              <a:rPr lang="hu-HU" altLang="hu-HU" sz="2400"/>
              <a:t>, commonly referred to as OPEX, are the on-going costs for running a product, business, or system. Its counterpart, Capital Expenditures (CAPEX), refers to the cost of developing or providing non-consumable parts for the product or system. For example, the purchase of a photo copier is the CAPEX, and the annual paper and toner cost is the OPEX. For larger systems like businesses, OPEX may also include the cost of workers and facility expenses such as rent and utilities. </a:t>
            </a:r>
          </a:p>
          <a:p>
            <a:pPr eaLnBrk="1" hangingPunct="1">
              <a:spcBef>
                <a:spcPct val="0"/>
              </a:spcBef>
              <a:buFontTx/>
              <a:buNone/>
            </a:pPr>
            <a:endParaRPr lang="hu-HU" altLang="hu-HU" sz="2400"/>
          </a:p>
          <a:p>
            <a:pPr eaLnBrk="1" hangingPunct="1">
              <a:spcBef>
                <a:spcPct val="0"/>
              </a:spcBef>
              <a:buFontTx/>
              <a:buNone/>
            </a:pPr>
            <a:r>
              <a:rPr lang="hu-HU" altLang="hu-HU" sz="2400" b="1"/>
              <a:t>Capital expenditures</a:t>
            </a:r>
            <a:r>
              <a:rPr lang="hu-HU" altLang="hu-HU" sz="2400"/>
              <a:t> ("CAPEX") are expenditures used by a company to acquire or upgrade physical assets such as equipment, property, industrial buildings. In accounting, a capital expenditure is added to an asset account (</a:t>
            </a:r>
            <a:r>
              <a:rPr lang="hu-HU" altLang="hu-HU" sz="2400" i="1"/>
              <a:t>i.e.</a:t>
            </a:r>
            <a:r>
              <a:rPr lang="hu-HU" altLang="hu-HU" sz="2400"/>
              <a:t> capitalized), thus increasing the asset's basis (i.e. the cost or value of an asset as adjusted for tax purposes).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Élőláb helye 2">
            <a:extLst>
              <a:ext uri="{FF2B5EF4-FFF2-40B4-BE49-F238E27FC236}">
                <a16:creationId xmlns:a16="http://schemas.microsoft.com/office/drawing/2014/main" id="{B753590B-E77C-45FB-9EFE-1A9390779C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1747" name="Dia számának helye 3">
            <a:extLst>
              <a:ext uri="{FF2B5EF4-FFF2-40B4-BE49-F238E27FC236}">
                <a16:creationId xmlns:a16="http://schemas.microsoft.com/office/drawing/2014/main" id="{249D1736-334A-4C39-8A96-D46694FE12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C7E7D1-409D-4DEC-B9DE-2AE178D761F1}" type="slidenum">
              <a:rPr lang="hu-HU" altLang="hu-HU" sz="1400"/>
              <a:pPr>
                <a:spcBef>
                  <a:spcPct val="0"/>
                </a:spcBef>
                <a:buFontTx/>
                <a:buNone/>
              </a:pPr>
              <a:t>31</a:t>
            </a:fld>
            <a:endParaRPr lang="hu-HU" altLang="hu-HU" sz="1400"/>
          </a:p>
        </p:txBody>
      </p:sp>
      <p:sp>
        <p:nvSpPr>
          <p:cNvPr id="31748" name="Rectangle 2">
            <a:extLst>
              <a:ext uri="{FF2B5EF4-FFF2-40B4-BE49-F238E27FC236}">
                <a16:creationId xmlns:a16="http://schemas.microsoft.com/office/drawing/2014/main" id="{99E69A99-8E94-4C7E-9C1B-FD8EA6C2EB1B}"/>
              </a:ext>
            </a:extLst>
          </p:cNvPr>
          <p:cNvSpPr>
            <a:spLocks noChangeArrowheads="1"/>
          </p:cNvSpPr>
          <p:nvPr/>
        </p:nvSpPr>
        <p:spPr bwMode="auto">
          <a:xfrm>
            <a:off x="611188" y="1735138"/>
            <a:ext cx="82089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Cash flow (pénzáram????)</a:t>
            </a:r>
          </a:p>
          <a:p>
            <a:pPr eaLnBrk="1" hangingPunct="1">
              <a:spcBef>
                <a:spcPct val="0"/>
              </a:spcBef>
              <a:buFontTx/>
              <a:buNone/>
            </a:pPr>
            <a:r>
              <a:rPr lang="hu-HU" altLang="hu-HU" sz="2400"/>
              <a:t>Cash receipts and cash disbursements over a given period.</a:t>
            </a:r>
          </a:p>
          <a:p>
            <a:pPr eaLnBrk="1" hangingPunct="1">
              <a:spcBef>
                <a:spcPct val="0"/>
              </a:spcBef>
              <a:buFontTx/>
              <a:buNone/>
            </a:pPr>
            <a:r>
              <a:rPr lang="hu-HU" altLang="hu-HU" sz="2400"/>
              <a:t>Also funds generated internally by the activity of an enterprise or a project equivalent to the balance between the inflow of funds arising from revenues and the outflow of</a:t>
            </a:r>
          </a:p>
          <a:p>
            <a:pPr eaLnBrk="1" hangingPunct="1">
              <a:spcBef>
                <a:spcPct val="0"/>
              </a:spcBef>
              <a:buFontTx/>
              <a:buNone/>
            </a:pPr>
            <a:r>
              <a:rPr lang="hu-HU" altLang="hu-HU" sz="2400"/>
              <a:t>funds arising from expenditure.</a:t>
            </a:r>
          </a:p>
          <a:p>
            <a:pPr eaLnBrk="1" hangingPunct="1">
              <a:spcBef>
                <a:spcPct val="0"/>
              </a:spcBef>
              <a:buFontTx/>
              <a:buNone/>
            </a:pPr>
            <a:r>
              <a:rPr lang="hu-HU" altLang="hu-HU" sz="2400"/>
              <a:t>Net cash flow or self-financing capacity generally = net distributed profits + depreciation charges.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Élőláb helye 2">
            <a:extLst>
              <a:ext uri="{FF2B5EF4-FFF2-40B4-BE49-F238E27FC236}">
                <a16:creationId xmlns:a16="http://schemas.microsoft.com/office/drawing/2014/main" id="{FE9405A2-DC23-40BA-8AE0-5F78983042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2771" name="Dia számának helye 3">
            <a:extLst>
              <a:ext uri="{FF2B5EF4-FFF2-40B4-BE49-F238E27FC236}">
                <a16:creationId xmlns:a16="http://schemas.microsoft.com/office/drawing/2014/main" id="{1DB327C8-6244-4815-AA78-CC3832804F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F69C24-D1DD-4D07-8927-E16C51E0E0E9}" type="slidenum">
              <a:rPr lang="hu-HU" altLang="hu-HU" sz="1400"/>
              <a:pPr>
                <a:spcBef>
                  <a:spcPct val="0"/>
                </a:spcBef>
                <a:buFontTx/>
                <a:buNone/>
              </a:pPr>
              <a:t>32</a:t>
            </a:fld>
            <a:endParaRPr lang="hu-HU" altLang="hu-HU" sz="1400"/>
          </a:p>
        </p:txBody>
      </p:sp>
      <p:graphicFrame>
        <p:nvGraphicFramePr>
          <p:cNvPr id="32772" name="Object 4">
            <a:extLst>
              <a:ext uri="{FF2B5EF4-FFF2-40B4-BE49-F238E27FC236}">
                <a16:creationId xmlns:a16="http://schemas.microsoft.com/office/drawing/2014/main" id="{A1FF9C55-190D-40CC-913F-8447814D4D63}"/>
              </a:ext>
            </a:extLst>
          </p:cNvPr>
          <p:cNvGraphicFramePr>
            <a:graphicFrameLocks noChangeAspect="1"/>
          </p:cNvGraphicFramePr>
          <p:nvPr/>
        </p:nvGraphicFramePr>
        <p:xfrm>
          <a:off x="539750" y="584200"/>
          <a:ext cx="8353425" cy="5499100"/>
        </p:xfrm>
        <a:graphic>
          <a:graphicData uri="http://schemas.openxmlformats.org/presentationml/2006/ole">
            <mc:AlternateContent xmlns:mc="http://schemas.openxmlformats.org/markup-compatibility/2006">
              <mc:Choice xmlns:v="urn:schemas-microsoft-com:vml" Requires="v">
                <p:oleObj name="Bitkép" r:id="rId2" imgW="6076190" imgH="4001058" progId="Paint.Picture">
                  <p:embed/>
                </p:oleObj>
              </mc:Choice>
              <mc:Fallback>
                <p:oleObj name="Bitkép" r:id="rId2" imgW="6076190" imgH="4001058"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84200"/>
                        <a:ext cx="835342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Élőláb helye 2">
            <a:extLst>
              <a:ext uri="{FF2B5EF4-FFF2-40B4-BE49-F238E27FC236}">
                <a16:creationId xmlns:a16="http://schemas.microsoft.com/office/drawing/2014/main" id="{BDE40CB0-66CA-4AD2-B6D8-820D54577E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3795" name="Dia számának helye 3">
            <a:extLst>
              <a:ext uri="{FF2B5EF4-FFF2-40B4-BE49-F238E27FC236}">
                <a16:creationId xmlns:a16="http://schemas.microsoft.com/office/drawing/2014/main" id="{B841D06C-C7E2-4EB2-AF09-4243239F36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1CE09E-3218-4FAB-94E4-59A540CE71A2}" type="slidenum">
              <a:rPr lang="hu-HU" altLang="hu-HU" sz="1400"/>
              <a:pPr>
                <a:spcBef>
                  <a:spcPct val="0"/>
                </a:spcBef>
                <a:buFontTx/>
                <a:buNone/>
              </a:pPr>
              <a:t>33</a:t>
            </a:fld>
            <a:endParaRPr lang="hu-HU" altLang="hu-HU" sz="1400"/>
          </a:p>
        </p:txBody>
      </p:sp>
      <p:sp>
        <p:nvSpPr>
          <p:cNvPr id="33796" name="Rectangle 2">
            <a:extLst>
              <a:ext uri="{FF2B5EF4-FFF2-40B4-BE49-F238E27FC236}">
                <a16:creationId xmlns:a16="http://schemas.microsoft.com/office/drawing/2014/main" id="{701B7D51-2E9B-4E18-ABFD-C5E8AF785F07}"/>
              </a:ext>
            </a:extLst>
          </p:cNvPr>
          <p:cNvSpPr>
            <a:spLocks noChangeArrowheads="1"/>
          </p:cNvSpPr>
          <p:nvPr/>
        </p:nvSpPr>
        <p:spPr bwMode="auto">
          <a:xfrm>
            <a:off x="684213" y="908050"/>
            <a:ext cx="7993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Churn</a:t>
            </a:r>
          </a:p>
          <a:p>
            <a:pPr eaLnBrk="1" hangingPunct="1">
              <a:spcBef>
                <a:spcPct val="0"/>
              </a:spcBef>
              <a:buFontTx/>
              <a:buNone/>
            </a:pPr>
            <a:r>
              <a:rPr lang="hu-HU" altLang="hu-HU" sz="2400"/>
              <a:t>Annual rate at which the own customers or subscribers leave the service either to move to a competitor, to migrate to other service or leave the market.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Élőláb helye 2">
            <a:extLst>
              <a:ext uri="{FF2B5EF4-FFF2-40B4-BE49-F238E27FC236}">
                <a16:creationId xmlns:a16="http://schemas.microsoft.com/office/drawing/2014/main" id="{DC2F5FAD-2522-4BD5-9069-FBEB18D0B0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4819" name="Dia számának helye 3">
            <a:extLst>
              <a:ext uri="{FF2B5EF4-FFF2-40B4-BE49-F238E27FC236}">
                <a16:creationId xmlns:a16="http://schemas.microsoft.com/office/drawing/2014/main" id="{270E89F3-7529-4B36-8660-4BBADA6A90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ED9F3D-88A2-4E5C-9CA6-BF1D42906935}" type="slidenum">
              <a:rPr lang="hu-HU" altLang="hu-HU" sz="1400"/>
              <a:pPr>
                <a:spcBef>
                  <a:spcPct val="0"/>
                </a:spcBef>
                <a:buFontTx/>
                <a:buNone/>
              </a:pPr>
              <a:t>34</a:t>
            </a:fld>
            <a:endParaRPr lang="hu-HU" altLang="hu-HU" sz="1400"/>
          </a:p>
        </p:txBody>
      </p:sp>
      <p:sp>
        <p:nvSpPr>
          <p:cNvPr id="34820" name="Rectangle 2">
            <a:extLst>
              <a:ext uri="{FF2B5EF4-FFF2-40B4-BE49-F238E27FC236}">
                <a16:creationId xmlns:a16="http://schemas.microsoft.com/office/drawing/2014/main" id="{BA2771FE-FE66-4B42-AE3B-12298431701B}"/>
              </a:ext>
            </a:extLst>
          </p:cNvPr>
          <p:cNvSpPr>
            <a:spLocks noChangeArrowheads="1"/>
          </p:cNvSpPr>
          <p:nvPr/>
        </p:nvSpPr>
        <p:spPr bwMode="auto">
          <a:xfrm>
            <a:off x="611188" y="1735138"/>
            <a:ext cx="820896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Depreciation (értékcsökkenés)</a:t>
            </a:r>
          </a:p>
          <a:p>
            <a:pPr eaLnBrk="1" hangingPunct="1">
              <a:spcBef>
                <a:spcPct val="0"/>
              </a:spcBef>
              <a:buFontTx/>
              <a:buNone/>
            </a:pPr>
            <a:r>
              <a:rPr lang="hu-HU" altLang="hu-HU" sz="2400"/>
              <a:t>Loss of value of an asset over time, as a result of wear , aging or obsolescence. With the method of linear (or straight-line) depreciation, the loss of value of an asset is</a:t>
            </a:r>
          </a:p>
          <a:p>
            <a:pPr eaLnBrk="1" hangingPunct="1">
              <a:spcBef>
                <a:spcPct val="0"/>
              </a:spcBef>
              <a:buFontTx/>
              <a:buNone/>
            </a:pPr>
            <a:r>
              <a:rPr lang="hu-HU" altLang="hu-HU" sz="2400"/>
              <a:t>spread uniformly over the number of years of its useful life. Depreciation charges do not give rise to an actual outflow of funds and the sums remain available to the enterprise.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Élőláb helye 2">
            <a:extLst>
              <a:ext uri="{FF2B5EF4-FFF2-40B4-BE49-F238E27FC236}">
                <a16:creationId xmlns:a16="http://schemas.microsoft.com/office/drawing/2014/main" id="{0D0C685B-DFBA-423C-9FA7-3210E72F630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5843" name="Dia számának helye 3">
            <a:extLst>
              <a:ext uri="{FF2B5EF4-FFF2-40B4-BE49-F238E27FC236}">
                <a16:creationId xmlns:a16="http://schemas.microsoft.com/office/drawing/2014/main" id="{1EE793E2-8ED3-4989-B864-F4B76F9A2D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D2EB69-2E79-4B64-9592-201C74C51050}" type="slidenum">
              <a:rPr lang="hu-HU" altLang="hu-HU" sz="1400"/>
              <a:pPr>
                <a:spcBef>
                  <a:spcPct val="0"/>
                </a:spcBef>
                <a:buFontTx/>
                <a:buNone/>
              </a:pPr>
              <a:t>35</a:t>
            </a:fld>
            <a:endParaRPr lang="hu-HU" altLang="hu-HU" sz="1400"/>
          </a:p>
        </p:txBody>
      </p:sp>
      <p:sp>
        <p:nvSpPr>
          <p:cNvPr id="35844" name="Rectangle 4">
            <a:extLst>
              <a:ext uri="{FF2B5EF4-FFF2-40B4-BE49-F238E27FC236}">
                <a16:creationId xmlns:a16="http://schemas.microsoft.com/office/drawing/2014/main" id="{C7D2757F-4674-4C41-8C03-44AEFFBCC758}"/>
              </a:ext>
            </a:extLst>
          </p:cNvPr>
          <p:cNvSpPr>
            <a:spLocks noChangeArrowheads="1"/>
          </p:cNvSpPr>
          <p:nvPr/>
        </p:nvSpPr>
        <p:spPr bwMode="auto">
          <a:xfrm>
            <a:off x="1042988" y="908050"/>
            <a:ext cx="72009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Discounted Cash Flows</a:t>
            </a:r>
          </a:p>
          <a:p>
            <a:pPr eaLnBrk="1" hangingPunct="1">
              <a:spcBef>
                <a:spcPct val="0"/>
              </a:spcBef>
              <a:buFontTx/>
              <a:buNone/>
            </a:pPr>
            <a:r>
              <a:rPr lang="hu-HU" altLang="hu-HU" sz="2400"/>
              <a:t>An investment appraisal technique which takes into account both the time value of money (i.e. the conversion of cash flows that occur over time to an equivalent amount at a particular point in time) and the total profitability over a project' life.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Élőláb helye 2">
            <a:extLst>
              <a:ext uri="{FF2B5EF4-FFF2-40B4-BE49-F238E27FC236}">
                <a16:creationId xmlns:a16="http://schemas.microsoft.com/office/drawing/2014/main" id="{9C9D3801-F359-40FE-BE5A-8AEEE0ADCA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6867" name="Dia számának helye 3">
            <a:extLst>
              <a:ext uri="{FF2B5EF4-FFF2-40B4-BE49-F238E27FC236}">
                <a16:creationId xmlns:a16="http://schemas.microsoft.com/office/drawing/2014/main" id="{56FD2A6C-3D7D-4983-89E1-1F9CBA5A32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537974-0B52-41F1-95E0-A52782F0B6C4}" type="slidenum">
              <a:rPr lang="hu-HU" altLang="hu-HU" sz="1400"/>
              <a:pPr>
                <a:spcBef>
                  <a:spcPct val="0"/>
                </a:spcBef>
                <a:buFontTx/>
                <a:buNone/>
              </a:pPr>
              <a:t>36</a:t>
            </a:fld>
            <a:endParaRPr lang="hu-HU" altLang="hu-HU" sz="1400"/>
          </a:p>
        </p:txBody>
      </p:sp>
      <p:sp>
        <p:nvSpPr>
          <p:cNvPr id="36868" name="Rectangle 2">
            <a:extLst>
              <a:ext uri="{FF2B5EF4-FFF2-40B4-BE49-F238E27FC236}">
                <a16:creationId xmlns:a16="http://schemas.microsoft.com/office/drawing/2014/main" id="{F967272F-AFA4-4F17-B51F-4CC33685CBFC}"/>
              </a:ext>
            </a:extLst>
          </p:cNvPr>
          <p:cNvSpPr>
            <a:spLocks noChangeArrowheads="1"/>
          </p:cNvSpPr>
          <p:nvPr/>
        </p:nvSpPr>
        <p:spPr bwMode="auto">
          <a:xfrm>
            <a:off x="900113" y="765175"/>
            <a:ext cx="75596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Discount factor (leszámítolási tényező)</a:t>
            </a:r>
          </a:p>
          <a:p>
            <a:pPr eaLnBrk="1" hangingPunct="1">
              <a:spcBef>
                <a:spcPct val="0"/>
              </a:spcBef>
              <a:buFontTx/>
              <a:buNone/>
            </a:pPr>
            <a:r>
              <a:rPr lang="hu-HU" altLang="hu-HU" sz="2400"/>
              <a:t>The discount rate used to calculate the net present value of a company or project. This rate has to consider the cost factors for the capital of the company such as interest rate, and expected inflation in a strict sense. In a more wider sense has to consider also the risk rate for long term evaluation in large projects and new scenarios with uncertainty.</a:t>
            </a:r>
          </a:p>
        </p:txBody>
      </p:sp>
      <p:sp>
        <p:nvSpPr>
          <p:cNvPr id="36869" name="Text Box 3">
            <a:extLst>
              <a:ext uri="{FF2B5EF4-FFF2-40B4-BE49-F238E27FC236}">
                <a16:creationId xmlns:a16="http://schemas.microsoft.com/office/drawing/2014/main" id="{72BA9C3A-AFEE-4D56-BD52-CB99197A63B7}"/>
              </a:ext>
            </a:extLst>
          </p:cNvPr>
          <p:cNvSpPr txBox="1">
            <a:spLocks noChangeArrowheads="1"/>
          </p:cNvSpPr>
          <p:nvPr/>
        </p:nvSpPr>
        <p:spPr bwMode="auto">
          <a:xfrm>
            <a:off x="1023938" y="5319713"/>
            <a:ext cx="357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a:t>(interest rate – kamatláb)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Élőláb helye 2">
            <a:extLst>
              <a:ext uri="{FF2B5EF4-FFF2-40B4-BE49-F238E27FC236}">
                <a16:creationId xmlns:a16="http://schemas.microsoft.com/office/drawing/2014/main" id="{D414E34B-C4CE-4BDC-894F-BB3DDDE3465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7891" name="Dia számának helye 3">
            <a:extLst>
              <a:ext uri="{FF2B5EF4-FFF2-40B4-BE49-F238E27FC236}">
                <a16:creationId xmlns:a16="http://schemas.microsoft.com/office/drawing/2014/main" id="{E3B7E1F3-B9DB-45BE-9D4E-E3E15C6F62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C17DC6-4752-4AD8-8C2C-E3F475F86F7B}" type="slidenum">
              <a:rPr lang="hu-HU" altLang="hu-HU" sz="1400"/>
              <a:pPr>
                <a:spcBef>
                  <a:spcPct val="0"/>
                </a:spcBef>
                <a:buFontTx/>
                <a:buNone/>
              </a:pPr>
              <a:t>37</a:t>
            </a:fld>
            <a:endParaRPr lang="hu-HU" altLang="hu-HU" sz="1400"/>
          </a:p>
        </p:txBody>
      </p:sp>
      <p:sp>
        <p:nvSpPr>
          <p:cNvPr id="37892" name="Rectangle 4">
            <a:extLst>
              <a:ext uri="{FF2B5EF4-FFF2-40B4-BE49-F238E27FC236}">
                <a16:creationId xmlns:a16="http://schemas.microsoft.com/office/drawing/2014/main" id="{88E06147-73FC-4DE5-8DD7-F188B71D2EAE}"/>
              </a:ext>
            </a:extLst>
          </p:cNvPr>
          <p:cNvSpPr>
            <a:spLocks noChangeArrowheads="1"/>
          </p:cNvSpPr>
          <p:nvPr/>
        </p:nvSpPr>
        <p:spPr bwMode="auto">
          <a:xfrm>
            <a:off x="971550" y="1052513"/>
            <a:ext cx="74898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EBITDA</a:t>
            </a:r>
          </a:p>
          <a:p>
            <a:pPr eaLnBrk="1" hangingPunct="1">
              <a:spcBef>
                <a:spcPct val="0"/>
              </a:spcBef>
              <a:buFontTx/>
              <a:buNone/>
            </a:pPr>
            <a:r>
              <a:rPr lang="hu-HU" altLang="hu-HU" sz="2400"/>
              <a:t>Annual Earnings Before Interest, Tax, Depreciation and Amortization. This means all the revenues minus operating costs that is the basic information for the evaluation of a business from its own specific factors and the first indicator to be calculated and analysed.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Élőláb helye 1">
            <a:extLst>
              <a:ext uri="{FF2B5EF4-FFF2-40B4-BE49-F238E27FC236}">
                <a16:creationId xmlns:a16="http://schemas.microsoft.com/office/drawing/2014/main" id="{4B998BC5-AD26-49B7-BC4F-C03FE782BA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8915" name="Dia számának helye 2">
            <a:extLst>
              <a:ext uri="{FF2B5EF4-FFF2-40B4-BE49-F238E27FC236}">
                <a16:creationId xmlns:a16="http://schemas.microsoft.com/office/drawing/2014/main" id="{F4B5A04F-3444-46FC-B0F1-6587B2E492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B9EF66-21AF-49E6-A3FA-B7FC6153B032}" type="slidenum">
              <a:rPr lang="hu-HU" altLang="hu-HU" sz="1400"/>
              <a:pPr>
                <a:spcBef>
                  <a:spcPct val="0"/>
                </a:spcBef>
                <a:buFontTx/>
                <a:buNone/>
              </a:pPr>
              <a:t>38</a:t>
            </a:fld>
            <a:endParaRPr lang="hu-HU" altLang="hu-HU" sz="1400"/>
          </a:p>
        </p:txBody>
      </p:sp>
      <p:pic>
        <p:nvPicPr>
          <p:cNvPr id="38916" name="Picture 6">
            <a:extLst>
              <a:ext uri="{FF2B5EF4-FFF2-40B4-BE49-F238E27FC236}">
                <a16:creationId xmlns:a16="http://schemas.microsoft.com/office/drawing/2014/main" id="{860E753E-905B-4345-BF54-C1C3AF23D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157788"/>
            <a:ext cx="8564562"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6">
            <a:extLst>
              <a:ext uri="{FF2B5EF4-FFF2-40B4-BE49-F238E27FC236}">
                <a16:creationId xmlns:a16="http://schemas.microsoft.com/office/drawing/2014/main" id="{2F8CD7F8-1519-47C2-B010-34DAE729B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42888"/>
            <a:ext cx="8291512" cy="541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Élőláb helye 2">
            <a:extLst>
              <a:ext uri="{FF2B5EF4-FFF2-40B4-BE49-F238E27FC236}">
                <a16:creationId xmlns:a16="http://schemas.microsoft.com/office/drawing/2014/main" id="{C1AF37B7-361F-49B6-A5D1-A65B9884A1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39939" name="Dia számának helye 3">
            <a:extLst>
              <a:ext uri="{FF2B5EF4-FFF2-40B4-BE49-F238E27FC236}">
                <a16:creationId xmlns:a16="http://schemas.microsoft.com/office/drawing/2014/main" id="{B506A393-20FD-4E72-9C60-5A61282CDB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4F2BCE-4E79-4D4A-9D9E-02A233741A95}" type="slidenum">
              <a:rPr lang="hu-HU" altLang="hu-HU" sz="1400"/>
              <a:pPr>
                <a:spcBef>
                  <a:spcPct val="0"/>
                </a:spcBef>
                <a:buFontTx/>
                <a:buNone/>
              </a:pPr>
              <a:t>39</a:t>
            </a:fld>
            <a:endParaRPr lang="hu-HU" altLang="hu-HU" sz="1400"/>
          </a:p>
        </p:txBody>
      </p:sp>
      <p:sp>
        <p:nvSpPr>
          <p:cNvPr id="39940" name="Rectangle 4">
            <a:extLst>
              <a:ext uri="{FF2B5EF4-FFF2-40B4-BE49-F238E27FC236}">
                <a16:creationId xmlns:a16="http://schemas.microsoft.com/office/drawing/2014/main" id="{7E0C8212-2D2B-45B0-89D6-212EDEF035EA}"/>
              </a:ext>
            </a:extLst>
          </p:cNvPr>
          <p:cNvSpPr>
            <a:spLocks noChangeArrowheads="1"/>
          </p:cNvSpPr>
          <p:nvPr/>
        </p:nvSpPr>
        <p:spPr bwMode="auto">
          <a:xfrm>
            <a:off x="900113" y="908050"/>
            <a:ext cx="7559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EVA</a:t>
            </a:r>
          </a:p>
          <a:p>
            <a:pPr eaLnBrk="1" hangingPunct="1">
              <a:spcBef>
                <a:spcPct val="0"/>
              </a:spcBef>
              <a:buFontTx/>
              <a:buNone/>
            </a:pPr>
            <a:r>
              <a:rPr lang="hu-HU" altLang="hu-HU" sz="2400"/>
              <a:t>Economical Value Added or net operating profit (after tax) minus the cost of the capital used to generate that profit either in debt or in equity. It is a good indicator for the point of view of the investors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a:extLst>
              <a:ext uri="{FF2B5EF4-FFF2-40B4-BE49-F238E27FC236}">
                <a16:creationId xmlns:a16="http://schemas.microsoft.com/office/drawing/2014/main" id="{99B8BDD4-9647-4462-8D35-0CBE58C191CD}"/>
              </a:ext>
            </a:extLst>
          </p:cNvPr>
          <p:cNvSpPr>
            <a:spLocks noGrp="1" noChangeArrowheads="1"/>
          </p:cNvSpPr>
          <p:nvPr>
            <p:ph type="title"/>
          </p:nvPr>
        </p:nvSpPr>
        <p:spPr/>
        <p:txBody>
          <a:bodyPr/>
          <a:lstStyle/>
          <a:p>
            <a:endParaRPr lang="hu-HU" altLang="hu-HU"/>
          </a:p>
        </p:txBody>
      </p:sp>
      <p:pic>
        <p:nvPicPr>
          <p:cNvPr id="7171" name="Tartalom helye 5">
            <a:extLst>
              <a:ext uri="{FF2B5EF4-FFF2-40B4-BE49-F238E27FC236}">
                <a16:creationId xmlns:a16="http://schemas.microsoft.com/office/drawing/2014/main" id="{58B1C08A-3B55-4CEC-A795-84D31BF6D5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500" y="182563"/>
            <a:ext cx="8901113" cy="5689600"/>
          </a:xfrm>
        </p:spPr>
      </p:pic>
      <p:sp>
        <p:nvSpPr>
          <p:cNvPr id="7172" name="Élőláb helye 3">
            <a:extLst>
              <a:ext uri="{FF2B5EF4-FFF2-40B4-BE49-F238E27FC236}">
                <a16:creationId xmlns:a16="http://schemas.microsoft.com/office/drawing/2014/main" id="{EEB18BE3-2A43-47F5-A2EE-A8D8C1D17A1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hu-HU"/>
              <a:t>halterv 2. -- 2021. 09. 15.</a:t>
            </a:r>
            <a:endParaRPr lang="hu-HU" altLang="hu-HU"/>
          </a:p>
        </p:txBody>
      </p:sp>
      <p:sp>
        <p:nvSpPr>
          <p:cNvPr id="7173" name="Dia számának helye 4">
            <a:extLst>
              <a:ext uri="{FF2B5EF4-FFF2-40B4-BE49-F238E27FC236}">
                <a16:creationId xmlns:a16="http://schemas.microsoft.com/office/drawing/2014/main" id="{E4BAA1E5-F052-4255-97A2-153131AA313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1D8EE0-C832-41C2-BFE5-B3923043EEF6}" type="slidenum">
              <a:rPr lang="hu-HU" altLang="hu-HU"/>
              <a:pPr/>
              <a:t>4</a:t>
            </a:fld>
            <a:endParaRPr lang="hu-HU" altLang="hu-H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Élőláb helye 2">
            <a:extLst>
              <a:ext uri="{FF2B5EF4-FFF2-40B4-BE49-F238E27FC236}">
                <a16:creationId xmlns:a16="http://schemas.microsoft.com/office/drawing/2014/main" id="{8D0C6688-6C12-4839-9AD1-A4F4A80AD9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0963" name="Dia számának helye 3">
            <a:extLst>
              <a:ext uri="{FF2B5EF4-FFF2-40B4-BE49-F238E27FC236}">
                <a16:creationId xmlns:a16="http://schemas.microsoft.com/office/drawing/2014/main" id="{BED7B209-A0BC-4EBF-961C-99948750AA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5E5AF2-328B-4F00-942D-958E59217CB3}" type="slidenum">
              <a:rPr lang="hu-HU" altLang="hu-HU" sz="1400"/>
              <a:pPr>
                <a:spcBef>
                  <a:spcPct val="0"/>
                </a:spcBef>
                <a:buFontTx/>
                <a:buNone/>
              </a:pPr>
              <a:t>40</a:t>
            </a:fld>
            <a:endParaRPr lang="hu-HU" altLang="hu-HU" sz="1400"/>
          </a:p>
        </p:txBody>
      </p:sp>
      <p:sp>
        <p:nvSpPr>
          <p:cNvPr id="40964" name="Rectangle 4">
            <a:extLst>
              <a:ext uri="{FF2B5EF4-FFF2-40B4-BE49-F238E27FC236}">
                <a16:creationId xmlns:a16="http://schemas.microsoft.com/office/drawing/2014/main" id="{F25FDF5E-3179-45F6-AD41-AA88EA67FE69}"/>
              </a:ext>
            </a:extLst>
          </p:cNvPr>
          <p:cNvSpPr>
            <a:spLocks noChangeArrowheads="1"/>
          </p:cNvSpPr>
          <p:nvPr/>
        </p:nvSpPr>
        <p:spPr bwMode="auto">
          <a:xfrm>
            <a:off x="611188" y="1196975"/>
            <a:ext cx="8064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Future Value (FV)</a:t>
            </a:r>
          </a:p>
          <a:p>
            <a:pPr eaLnBrk="1" hangingPunct="1">
              <a:spcBef>
                <a:spcPct val="0"/>
              </a:spcBef>
              <a:buFontTx/>
              <a:buNone/>
            </a:pPr>
            <a:r>
              <a:rPr lang="hu-HU" altLang="hu-HU" sz="2400"/>
              <a:t>The value of a present amount at a future date. It is found by applying compound interest over a specified period of time.</a:t>
            </a:r>
          </a:p>
          <a:p>
            <a:pPr eaLnBrk="1" hangingPunct="1">
              <a:spcBef>
                <a:spcPct val="0"/>
              </a:spcBef>
              <a:buFontTx/>
              <a:buNone/>
            </a:pPr>
            <a:r>
              <a:rPr lang="hu-HU" altLang="hu-HU" sz="2400"/>
              <a:t>FV = PV * (1 + k)</a:t>
            </a:r>
            <a:r>
              <a:rPr lang="hu-HU" altLang="hu-HU" sz="2400" baseline="30000"/>
              <a:t>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Élőláb helye 2">
            <a:extLst>
              <a:ext uri="{FF2B5EF4-FFF2-40B4-BE49-F238E27FC236}">
                <a16:creationId xmlns:a16="http://schemas.microsoft.com/office/drawing/2014/main" id="{21857FB2-EB24-4AB2-80FA-67DD45C4D9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1987" name="Dia számának helye 3">
            <a:extLst>
              <a:ext uri="{FF2B5EF4-FFF2-40B4-BE49-F238E27FC236}">
                <a16:creationId xmlns:a16="http://schemas.microsoft.com/office/drawing/2014/main" id="{B610A62A-8F2C-458F-B7FE-CA10149F16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45827E-A946-4A7E-A2CE-56477898218D}" type="slidenum">
              <a:rPr lang="hu-HU" altLang="hu-HU" sz="1400"/>
              <a:pPr>
                <a:spcBef>
                  <a:spcPct val="0"/>
                </a:spcBef>
                <a:buFontTx/>
                <a:buNone/>
              </a:pPr>
              <a:t>41</a:t>
            </a:fld>
            <a:endParaRPr lang="hu-HU" altLang="hu-HU" sz="1400"/>
          </a:p>
        </p:txBody>
      </p:sp>
      <p:graphicFrame>
        <p:nvGraphicFramePr>
          <p:cNvPr id="41988" name="Object 7">
            <a:extLst>
              <a:ext uri="{FF2B5EF4-FFF2-40B4-BE49-F238E27FC236}">
                <a16:creationId xmlns:a16="http://schemas.microsoft.com/office/drawing/2014/main" id="{B1D02464-CC26-4873-A099-5244693ACA6D}"/>
              </a:ext>
            </a:extLst>
          </p:cNvPr>
          <p:cNvGraphicFramePr>
            <a:graphicFrameLocks noChangeAspect="1"/>
          </p:cNvGraphicFramePr>
          <p:nvPr/>
        </p:nvGraphicFramePr>
        <p:xfrm>
          <a:off x="611188" y="771525"/>
          <a:ext cx="8137525" cy="5176838"/>
        </p:xfrm>
        <a:graphic>
          <a:graphicData uri="http://schemas.openxmlformats.org/presentationml/2006/ole">
            <mc:AlternateContent xmlns:mc="http://schemas.openxmlformats.org/markup-compatibility/2006">
              <mc:Choice xmlns:v="urn:schemas-microsoft-com:vml" Requires="v">
                <p:oleObj name="Bitkép" r:id="rId2" imgW="5838095" imgH="3715269" progId="Paint.Picture">
                  <p:embed/>
                </p:oleObj>
              </mc:Choice>
              <mc:Fallback>
                <p:oleObj name="Bitkép" r:id="rId2" imgW="5838095" imgH="3715269" progId="Paint.Picture">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71525"/>
                        <a:ext cx="8137525"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Élőláb helye 2">
            <a:extLst>
              <a:ext uri="{FF2B5EF4-FFF2-40B4-BE49-F238E27FC236}">
                <a16:creationId xmlns:a16="http://schemas.microsoft.com/office/drawing/2014/main" id="{7CDA2E96-126C-4954-A0FA-F0D2668C05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3011" name="Dia számának helye 3">
            <a:extLst>
              <a:ext uri="{FF2B5EF4-FFF2-40B4-BE49-F238E27FC236}">
                <a16:creationId xmlns:a16="http://schemas.microsoft.com/office/drawing/2014/main" id="{A29D0A04-B6A3-45DE-9B55-0F8733385B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535C38-4352-4734-973C-3ACBE4F7F4C3}" type="slidenum">
              <a:rPr lang="hu-HU" altLang="hu-HU" sz="1400"/>
              <a:pPr>
                <a:spcBef>
                  <a:spcPct val="0"/>
                </a:spcBef>
                <a:buFontTx/>
                <a:buNone/>
              </a:pPr>
              <a:t>42</a:t>
            </a:fld>
            <a:endParaRPr lang="hu-HU" altLang="hu-HU" sz="1400"/>
          </a:p>
        </p:txBody>
      </p:sp>
      <p:graphicFrame>
        <p:nvGraphicFramePr>
          <p:cNvPr id="43012" name="Object 4">
            <a:extLst>
              <a:ext uri="{FF2B5EF4-FFF2-40B4-BE49-F238E27FC236}">
                <a16:creationId xmlns:a16="http://schemas.microsoft.com/office/drawing/2014/main" id="{7961D9B5-7EB5-46AB-83AF-5E5A7B91CC55}"/>
              </a:ext>
            </a:extLst>
          </p:cNvPr>
          <p:cNvGraphicFramePr>
            <a:graphicFrameLocks noChangeAspect="1"/>
          </p:cNvGraphicFramePr>
          <p:nvPr/>
        </p:nvGraphicFramePr>
        <p:xfrm>
          <a:off x="323850" y="908050"/>
          <a:ext cx="8351838" cy="3929063"/>
        </p:xfrm>
        <a:graphic>
          <a:graphicData uri="http://schemas.openxmlformats.org/presentationml/2006/ole">
            <mc:AlternateContent xmlns:mc="http://schemas.openxmlformats.org/markup-compatibility/2006">
              <mc:Choice xmlns:v="urn:schemas-microsoft-com:vml" Requires="v">
                <p:oleObj name="Bitkép" r:id="rId2" imgW="6295238" imgH="2962689" progId="Paint.Picture">
                  <p:embed/>
                </p:oleObj>
              </mc:Choice>
              <mc:Fallback>
                <p:oleObj name="Bitkép" r:id="rId2" imgW="6295238" imgH="296268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8351838"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Élőláb helye 2">
            <a:extLst>
              <a:ext uri="{FF2B5EF4-FFF2-40B4-BE49-F238E27FC236}">
                <a16:creationId xmlns:a16="http://schemas.microsoft.com/office/drawing/2014/main" id="{D78FBF92-8BE8-498D-88A3-F7EE80119B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4035" name="Dia számának helye 3">
            <a:extLst>
              <a:ext uri="{FF2B5EF4-FFF2-40B4-BE49-F238E27FC236}">
                <a16:creationId xmlns:a16="http://schemas.microsoft.com/office/drawing/2014/main" id="{3412C0DD-2DAE-4D0E-B86B-9F3DE63E52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A79B82-DE32-4FFD-9E74-F1ABECD95307}" type="slidenum">
              <a:rPr lang="hu-HU" altLang="hu-HU" sz="1400"/>
              <a:pPr>
                <a:spcBef>
                  <a:spcPct val="0"/>
                </a:spcBef>
                <a:buFontTx/>
                <a:buNone/>
              </a:pPr>
              <a:t>43</a:t>
            </a:fld>
            <a:endParaRPr lang="hu-HU" altLang="hu-HU" sz="1400"/>
          </a:p>
        </p:txBody>
      </p:sp>
      <p:sp>
        <p:nvSpPr>
          <p:cNvPr id="44036" name="Rectangle 2">
            <a:extLst>
              <a:ext uri="{FF2B5EF4-FFF2-40B4-BE49-F238E27FC236}">
                <a16:creationId xmlns:a16="http://schemas.microsoft.com/office/drawing/2014/main" id="{A6F70261-FF27-48AB-AFF2-1D7036409205}"/>
              </a:ext>
            </a:extLst>
          </p:cNvPr>
          <p:cNvSpPr>
            <a:spLocks noChangeArrowheads="1"/>
          </p:cNvSpPr>
          <p:nvPr/>
        </p:nvSpPr>
        <p:spPr bwMode="auto">
          <a:xfrm>
            <a:off x="755650" y="774700"/>
            <a:ext cx="7848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Present Value (PV) (jelenérték)</a:t>
            </a:r>
          </a:p>
          <a:p>
            <a:pPr eaLnBrk="1" hangingPunct="1">
              <a:spcBef>
                <a:spcPct val="0"/>
              </a:spcBef>
              <a:buFontTx/>
              <a:buNone/>
            </a:pPr>
            <a:r>
              <a:rPr lang="hu-HU" altLang="hu-HU" sz="2400"/>
              <a:t>The current monetary value of a future amount. The amount of money that would have to be invested today at a given interest rate over a specified period to equal the future amount.</a:t>
            </a:r>
          </a:p>
          <a:p>
            <a:pPr eaLnBrk="1" hangingPunct="1">
              <a:spcBef>
                <a:spcPct val="0"/>
              </a:spcBef>
              <a:buFontTx/>
              <a:buNone/>
            </a:pPr>
            <a:r>
              <a:rPr lang="hu-HU" altLang="hu-HU" sz="2400"/>
              <a:t>PV = FV / (1 + k)</a:t>
            </a:r>
            <a:r>
              <a:rPr lang="hu-HU" altLang="hu-HU" sz="2400" baseline="30000"/>
              <a:t>n</a:t>
            </a:r>
          </a:p>
          <a:p>
            <a:pPr eaLnBrk="1" hangingPunct="1">
              <a:spcBef>
                <a:spcPct val="0"/>
              </a:spcBef>
              <a:buFontTx/>
              <a:buNone/>
            </a:pPr>
            <a:r>
              <a:rPr lang="hu-HU" altLang="hu-HU" sz="2400"/>
              <a:t>PV is the currency value today of some future inflow, outflow, or balance of funds. In essence, it is the discounting of future funds to their present value by taking into account the time value of money. It is useful in providing a common basis for comparing investment alternatives. See also discounted cash flow, future value, and net present value.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Élőláb helye 2">
            <a:extLst>
              <a:ext uri="{FF2B5EF4-FFF2-40B4-BE49-F238E27FC236}">
                <a16:creationId xmlns:a16="http://schemas.microsoft.com/office/drawing/2014/main" id="{D760477B-9B85-4385-AD9B-99D6B44DFCA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5059" name="Dia számának helye 3">
            <a:extLst>
              <a:ext uri="{FF2B5EF4-FFF2-40B4-BE49-F238E27FC236}">
                <a16:creationId xmlns:a16="http://schemas.microsoft.com/office/drawing/2014/main" id="{54EA8C2F-532B-4AE3-B89B-4CE4D9DA6C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0944BF-6735-4651-9236-DE6EAC11235B}" type="slidenum">
              <a:rPr lang="hu-HU" altLang="hu-HU" sz="1400"/>
              <a:pPr>
                <a:spcBef>
                  <a:spcPct val="0"/>
                </a:spcBef>
                <a:buFontTx/>
                <a:buNone/>
              </a:pPr>
              <a:t>44</a:t>
            </a:fld>
            <a:endParaRPr lang="hu-HU" altLang="hu-HU" sz="1400"/>
          </a:p>
        </p:txBody>
      </p:sp>
      <p:graphicFrame>
        <p:nvGraphicFramePr>
          <p:cNvPr id="45060" name="Object 5">
            <a:extLst>
              <a:ext uri="{FF2B5EF4-FFF2-40B4-BE49-F238E27FC236}">
                <a16:creationId xmlns:a16="http://schemas.microsoft.com/office/drawing/2014/main" id="{45BFFAE7-A29B-449A-B087-4434E6925451}"/>
              </a:ext>
            </a:extLst>
          </p:cNvPr>
          <p:cNvGraphicFramePr>
            <a:graphicFrameLocks noChangeAspect="1"/>
          </p:cNvGraphicFramePr>
          <p:nvPr/>
        </p:nvGraphicFramePr>
        <p:xfrm>
          <a:off x="611188" y="404813"/>
          <a:ext cx="8208962" cy="4799012"/>
        </p:xfrm>
        <a:graphic>
          <a:graphicData uri="http://schemas.openxmlformats.org/presentationml/2006/ole">
            <mc:AlternateContent xmlns:mc="http://schemas.openxmlformats.org/markup-compatibility/2006">
              <mc:Choice xmlns:v="urn:schemas-microsoft-com:vml" Requires="v">
                <p:oleObj name="Bitkép" r:id="rId2" imgW="5896798" imgH="3448531" progId="Paint.Picture">
                  <p:embed/>
                </p:oleObj>
              </mc:Choice>
              <mc:Fallback>
                <p:oleObj name="Bitkép" r:id="rId2" imgW="5896798" imgH="3448531"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8208962"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Élőláb helye 1">
            <a:extLst>
              <a:ext uri="{FF2B5EF4-FFF2-40B4-BE49-F238E27FC236}">
                <a16:creationId xmlns:a16="http://schemas.microsoft.com/office/drawing/2014/main" id="{0E37640A-F247-4619-8008-8EA6D389A87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6083" name="Dia számának helye 2">
            <a:extLst>
              <a:ext uri="{FF2B5EF4-FFF2-40B4-BE49-F238E27FC236}">
                <a16:creationId xmlns:a16="http://schemas.microsoft.com/office/drawing/2014/main" id="{56A019AE-5B35-4326-9087-67DFB9CE5D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E24F9A-10CD-4F47-8809-48DA22748173}" type="slidenum">
              <a:rPr lang="hu-HU" altLang="hu-HU" sz="1400"/>
              <a:pPr>
                <a:spcBef>
                  <a:spcPct val="0"/>
                </a:spcBef>
                <a:buFontTx/>
                <a:buNone/>
              </a:pPr>
              <a:t>45</a:t>
            </a:fld>
            <a:endParaRPr lang="hu-HU" altLang="hu-HU" sz="1400"/>
          </a:p>
        </p:txBody>
      </p:sp>
      <p:sp>
        <p:nvSpPr>
          <p:cNvPr id="46084" name="Szövegdoboz 1">
            <a:extLst>
              <a:ext uri="{FF2B5EF4-FFF2-40B4-BE49-F238E27FC236}">
                <a16:creationId xmlns:a16="http://schemas.microsoft.com/office/drawing/2014/main" id="{E4B5A8EF-8922-4DC0-826A-DFDC86929CA1}"/>
              </a:ext>
            </a:extLst>
          </p:cNvPr>
          <p:cNvSpPr txBox="1">
            <a:spLocks noChangeArrowheads="1"/>
          </p:cNvSpPr>
          <p:nvPr/>
        </p:nvSpPr>
        <p:spPr bwMode="auto">
          <a:xfrm>
            <a:off x="1674813" y="147638"/>
            <a:ext cx="507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MNB jegybanki alapkamat alakulása 1990-2016</a:t>
            </a:r>
          </a:p>
        </p:txBody>
      </p:sp>
      <p:sp>
        <p:nvSpPr>
          <p:cNvPr id="46085" name="Szövegdoboz 2">
            <a:extLst>
              <a:ext uri="{FF2B5EF4-FFF2-40B4-BE49-F238E27FC236}">
                <a16:creationId xmlns:a16="http://schemas.microsoft.com/office/drawing/2014/main" id="{DC1EFF53-0C11-49A2-8A5C-71334871D14A}"/>
              </a:ext>
            </a:extLst>
          </p:cNvPr>
          <p:cNvSpPr txBox="1">
            <a:spLocks noChangeArrowheads="1"/>
          </p:cNvSpPr>
          <p:nvPr/>
        </p:nvSpPr>
        <p:spPr bwMode="auto">
          <a:xfrm>
            <a:off x="1681163" y="5419725"/>
            <a:ext cx="5202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Simor András (2007- 2013) csús 11,5%</a:t>
            </a:r>
          </a:p>
          <a:p>
            <a:pPr eaLnBrk="1" hangingPunct="1">
              <a:spcBef>
                <a:spcPct val="0"/>
              </a:spcBef>
              <a:buFontTx/>
              <a:buNone/>
            </a:pPr>
            <a:r>
              <a:rPr lang="hu-HU" altLang="hu-HU" sz="1800"/>
              <a:t>Matolcsy György (2013-) 2016 júliustól 0,9%</a:t>
            </a:r>
          </a:p>
        </p:txBody>
      </p:sp>
      <p:graphicFrame>
        <p:nvGraphicFramePr>
          <p:cNvPr id="7" name="Diagram 6">
            <a:extLst>
              <a:ext uri="{FF2B5EF4-FFF2-40B4-BE49-F238E27FC236}">
                <a16:creationId xmlns:a16="http://schemas.microsoft.com/office/drawing/2014/main" id="{9C0B07ED-40F4-48A1-8857-805955CEBCC8}"/>
              </a:ext>
            </a:extLst>
          </p:cNvPr>
          <p:cNvGraphicFramePr>
            <a:graphicFrameLocks/>
          </p:cNvGraphicFramePr>
          <p:nvPr/>
        </p:nvGraphicFramePr>
        <p:xfrm>
          <a:off x="395536" y="517526"/>
          <a:ext cx="8075917" cy="4784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a:extLst>
              <a:ext uri="{FF2B5EF4-FFF2-40B4-BE49-F238E27FC236}">
                <a16:creationId xmlns:a16="http://schemas.microsoft.com/office/drawing/2014/main" id="{BA4A8F8E-D180-4517-A54E-36B78518CDBB}"/>
              </a:ext>
            </a:extLst>
          </p:cNvPr>
          <p:cNvSpPr>
            <a:spLocks noGrp="1" noChangeArrowheads="1"/>
          </p:cNvSpPr>
          <p:nvPr>
            <p:ph type="title"/>
          </p:nvPr>
        </p:nvSpPr>
        <p:spPr>
          <a:xfrm>
            <a:off x="395288" y="0"/>
            <a:ext cx="8229600" cy="1143000"/>
          </a:xfrm>
        </p:spPr>
        <p:txBody>
          <a:bodyPr/>
          <a:lstStyle/>
          <a:p>
            <a:r>
              <a:rPr lang="hu-HU" altLang="hu-HU" sz="2400"/>
              <a:t>10 év múlva befolyó 1 millió Ft bevétel jelenértéke</a:t>
            </a:r>
          </a:p>
        </p:txBody>
      </p:sp>
      <p:sp>
        <p:nvSpPr>
          <p:cNvPr id="47107" name="Tartalom helye 2">
            <a:extLst>
              <a:ext uri="{FF2B5EF4-FFF2-40B4-BE49-F238E27FC236}">
                <a16:creationId xmlns:a16="http://schemas.microsoft.com/office/drawing/2014/main" id="{024E2BEF-D127-4C70-B8F5-92A50DB2648A}"/>
              </a:ext>
            </a:extLst>
          </p:cNvPr>
          <p:cNvSpPr>
            <a:spLocks noGrp="1" noChangeArrowheads="1"/>
          </p:cNvSpPr>
          <p:nvPr>
            <p:ph idx="1"/>
          </p:nvPr>
        </p:nvSpPr>
        <p:spPr>
          <a:xfrm>
            <a:off x="684213" y="765175"/>
            <a:ext cx="8229600" cy="4525963"/>
          </a:xfrm>
        </p:spPr>
        <p:txBody>
          <a:bodyPr/>
          <a:lstStyle/>
          <a:p>
            <a:r>
              <a:rPr lang="hu-HU" altLang="hu-HU"/>
              <a:t>11,5% kamatnál:</a:t>
            </a:r>
          </a:p>
          <a:p>
            <a:r>
              <a:rPr lang="hu-HU" altLang="hu-HU"/>
              <a:t>PV= 10</a:t>
            </a:r>
            <a:r>
              <a:rPr lang="hu-HU" altLang="hu-HU" baseline="30000"/>
              <a:t>6</a:t>
            </a:r>
            <a:r>
              <a:rPr lang="hu-HU" altLang="hu-HU"/>
              <a:t>/1,115</a:t>
            </a:r>
            <a:r>
              <a:rPr lang="hu-HU" altLang="hu-HU" baseline="30000"/>
              <a:t>10</a:t>
            </a:r>
            <a:r>
              <a:rPr lang="hu-HU" altLang="hu-HU"/>
              <a:t>=336 706 Ft</a:t>
            </a:r>
          </a:p>
          <a:p>
            <a:endParaRPr lang="hu-HU" altLang="hu-HU"/>
          </a:p>
          <a:p>
            <a:r>
              <a:rPr lang="hu-HU" altLang="hu-HU"/>
              <a:t>0,9% kamatnál:</a:t>
            </a:r>
          </a:p>
          <a:p>
            <a:r>
              <a:rPr lang="hu-HU" altLang="hu-HU"/>
              <a:t>PV=10</a:t>
            </a:r>
            <a:r>
              <a:rPr lang="hu-HU" altLang="hu-HU" baseline="30000"/>
              <a:t>6</a:t>
            </a:r>
            <a:r>
              <a:rPr lang="hu-HU" altLang="hu-HU"/>
              <a:t>/1,009</a:t>
            </a:r>
            <a:r>
              <a:rPr lang="hu-HU" altLang="hu-HU" baseline="30000"/>
              <a:t>10</a:t>
            </a:r>
            <a:r>
              <a:rPr lang="hu-HU" altLang="hu-HU"/>
              <a:t>=914 299 Ft</a:t>
            </a:r>
          </a:p>
          <a:p>
            <a:endParaRPr lang="hu-HU" altLang="hu-HU"/>
          </a:p>
          <a:p>
            <a:r>
              <a:rPr lang="hu-HU" altLang="hu-HU" sz="2400"/>
              <a:t>Tehát a 10 év múlva esedékes bevétel jelenértéke több, mint két és félszeres (2,72-szeres)Matolcsy (2016) kamattal, mint Simor (2008) kamattal !!!</a:t>
            </a:r>
          </a:p>
          <a:p>
            <a:r>
              <a:rPr lang="hu-HU" altLang="hu-HU" sz="2400"/>
              <a:t>Kit szerethetnek a hálózattervezők???</a:t>
            </a:r>
          </a:p>
        </p:txBody>
      </p:sp>
      <p:sp>
        <p:nvSpPr>
          <p:cNvPr id="47108" name="Élőláb helye 3">
            <a:extLst>
              <a:ext uri="{FF2B5EF4-FFF2-40B4-BE49-F238E27FC236}">
                <a16:creationId xmlns:a16="http://schemas.microsoft.com/office/drawing/2014/main" id="{18F755FA-AE2C-4099-9501-66F5DA40792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7109" name="Dia számának helye 4">
            <a:extLst>
              <a:ext uri="{FF2B5EF4-FFF2-40B4-BE49-F238E27FC236}">
                <a16:creationId xmlns:a16="http://schemas.microsoft.com/office/drawing/2014/main" id="{F849C7EF-282E-4358-B9C3-AE99AAC6EC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BE9A82-D90C-4CA4-B0A8-AEE686792DED}" type="slidenum">
              <a:rPr lang="hu-HU" altLang="hu-HU" sz="1400"/>
              <a:pPr>
                <a:spcBef>
                  <a:spcPct val="0"/>
                </a:spcBef>
                <a:buFontTx/>
                <a:buNone/>
              </a:pPr>
              <a:t>46</a:t>
            </a:fld>
            <a:endParaRPr lang="hu-HU" altLang="hu-HU"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Élőláb helye 2">
            <a:extLst>
              <a:ext uri="{FF2B5EF4-FFF2-40B4-BE49-F238E27FC236}">
                <a16:creationId xmlns:a16="http://schemas.microsoft.com/office/drawing/2014/main" id="{13541E35-36A7-4F57-B7BD-1F1C0FE776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8131" name="Dia számának helye 3">
            <a:extLst>
              <a:ext uri="{FF2B5EF4-FFF2-40B4-BE49-F238E27FC236}">
                <a16:creationId xmlns:a16="http://schemas.microsoft.com/office/drawing/2014/main" id="{ECB41B54-613C-4CE3-82EF-2F392CCA27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FDF6C7-BFAC-4D5A-82C8-4A74C792D985}" type="slidenum">
              <a:rPr lang="hu-HU" altLang="hu-HU" sz="1400"/>
              <a:pPr>
                <a:spcBef>
                  <a:spcPct val="0"/>
                </a:spcBef>
                <a:buFontTx/>
                <a:buNone/>
              </a:pPr>
              <a:t>47</a:t>
            </a:fld>
            <a:endParaRPr lang="hu-HU" altLang="hu-HU" sz="1400"/>
          </a:p>
        </p:txBody>
      </p:sp>
      <p:sp>
        <p:nvSpPr>
          <p:cNvPr id="48132" name="Rectangle 4">
            <a:extLst>
              <a:ext uri="{FF2B5EF4-FFF2-40B4-BE49-F238E27FC236}">
                <a16:creationId xmlns:a16="http://schemas.microsoft.com/office/drawing/2014/main" id="{E30149FA-AA57-4253-A68F-AB72C4365AF2}"/>
              </a:ext>
            </a:extLst>
          </p:cNvPr>
          <p:cNvSpPr>
            <a:spLocks noChangeArrowheads="1"/>
          </p:cNvSpPr>
          <p:nvPr/>
        </p:nvSpPr>
        <p:spPr bwMode="auto">
          <a:xfrm>
            <a:off x="827088" y="1185863"/>
            <a:ext cx="7705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Internal rate of return (IRR)</a:t>
            </a:r>
          </a:p>
          <a:p>
            <a:pPr eaLnBrk="1" hangingPunct="1">
              <a:spcBef>
                <a:spcPct val="0"/>
              </a:spcBef>
              <a:buFontTx/>
              <a:buNone/>
            </a:pPr>
            <a:r>
              <a:rPr lang="hu-HU" altLang="hu-HU" sz="2400"/>
              <a:t>This is the discount rate that equates the present value of investment outflows with the present value of inflows produced by the investment. The internal rate of return may be considered as the highest rate of interest admissible for a project wholly financed by borrowing.</a:t>
            </a:r>
          </a:p>
          <a:p>
            <a:pPr eaLnBrk="1" hangingPunct="1">
              <a:spcBef>
                <a:spcPct val="0"/>
              </a:spcBef>
              <a:buFontTx/>
              <a:buNone/>
            </a:pPr>
            <a:r>
              <a:rPr lang="hu-HU" altLang="hu-HU" sz="2400"/>
              <a:t>IRR is the discount rate that equates the present value of cash inflows with the initial investment associated with a project, thereby causing NPV = 0.</a:t>
            </a:r>
          </a:p>
          <a:p>
            <a:pPr eaLnBrk="1" hangingPunct="1">
              <a:spcBef>
                <a:spcPct val="0"/>
              </a:spcBef>
              <a:buFontTx/>
              <a:buNone/>
            </a:pPr>
            <a:r>
              <a:rPr lang="hu-HU" altLang="hu-HU" sz="2400"/>
              <a:t>IRR = 0 =  [CF/(1 + IRR)</a:t>
            </a:r>
            <a:r>
              <a:rPr lang="hu-HU" altLang="hu-HU" sz="2400" baseline="30000"/>
              <a:t>t</a:t>
            </a:r>
            <a:r>
              <a:rPr lang="hu-HU" altLang="hu-HU" sz="2400"/>
              <a:t>] – Initial Investment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Élőláb helye 2">
            <a:extLst>
              <a:ext uri="{FF2B5EF4-FFF2-40B4-BE49-F238E27FC236}">
                <a16:creationId xmlns:a16="http://schemas.microsoft.com/office/drawing/2014/main" id="{0C91A750-0008-4D50-86CF-24B95443E9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49155" name="Dia számának helye 3">
            <a:extLst>
              <a:ext uri="{FF2B5EF4-FFF2-40B4-BE49-F238E27FC236}">
                <a16:creationId xmlns:a16="http://schemas.microsoft.com/office/drawing/2014/main" id="{8C139F1F-0B2E-4A37-8FC4-5336AB8801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8052F4-D856-43F3-9AAA-C92599042E73}" type="slidenum">
              <a:rPr lang="hu-HU" altLang="hu-HU" sz="1400"/>
              <a:pPr>
                <a:spcBef>
                  <a:spcPct val="0"/>
                </a:spcBef>
                <a:buFontTx/>
                <a:buNone/>
              </a:pPr>
              <a:t>48</a:t>
            </a:fld>
            <a:endParaRPr lang="hu-HU" altLang="hu-HU" sz="1400"/>
          </a:p>
        </p:txBody>
      </p:sp>
      <p:graphicFrame>
        <p:nvGraphicFramePr>
          <p:cNvPr id="49156" name="Object 4">
            <a:extLst>
              <a:ext uri="{FF2B5EF4-FFF2-40B4-BE49-F238E27FC236}">
                <a16:creationId xmlns:a16="http://schemas.microsoft.com/office/drawing/2014/main" id="{A7055C7B-BC92-44F1-BF43-5F94D10868EF}"/>
              </a:ext>
            </a:extLst>
          </p:cNvPr>
          <p:cNvGraphicFramePr>
            <a:graphicFrameLocks noChangeAspect="1"/>
          </p:cNvGraphicFramePr>
          <p:nvPr/>
        </p:nvGraphicFramePr>
        <p:xfrm>
          <a:off x="323850" y="404813"/>
          <a:ext cx="8604250" cy="4762500"/>
        </p:xfrm>
        <a:graphic>
          <a:graphicData uri="http://schemas.openxmlformats.org/presentationml/2006/ole">
            <mc:AlternateContent xmlns:mc="http://schemas.openxmlformats.org/markup-compatibility/2006">
              <mc:Choice xmlns:v="urn:schemas-microsoft-com:vml" Requires="v">
                <p:oleObj name="Bitkép" r:id="rId2" imgW="5866667" imgH="3247619" progId="Paint.Picture">
                  <p:embed/>
                </p:oleObj>
              </mc:Choice>
              <mc:Fallback>
                <p:oleObj name="Bitkép" r:id="rId2" imgW="5866667" imgH="324761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86042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Élőláb helye 2">
            <a:extLst>
              <a:ext uri="{FF2B5EF4-FFF2-40B4-BE49-F238E27FC236}">
                <a16:creationId xmlns:a16="http://schemas.microsoft.com/office/drawing/2014/main" id="{EAF37C10-9593-42B1-89EA-F01DED3A2ED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0179" name="Dia számának helye 3">
            <a:extLst>
              <a:ext uri="{FF2B5EF4-FFF2-40B4-BE49-F238E27FC236}">
                <a16:creationId xmlns:a16="http://schemas.microsoft.com/office/drawing/2014/main" id="{F0F72AD8-1A35-4A94-8AD2-7B665B59C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24AE24-C56C-4E0E-AA79-FBE8491AD296}" type="slidenum">
              <a:rPr lang="hu-HU" altLang="hu-HU" sz="1400"/>
              <a:pPr>
                <a:spcBef>
                  <a:spcPct val="0"/>
                </a:spcBef>
                <a:buFontTx/>
                <a:buNone/>
              </a:pPr>
              <a:t>49</a:t>
            </a:fld>
            <a:endParaRPr lang="hu-HU" altLang="hu-HU" sz="1400"/>
          </a:p>
        </p:txBody>
      </p:sp>
      <p:sp>
        <p:nvSpPr>
          <p:cNvPr id="50180" name="Rectangle 4">
            <a:extLst>
              <a:ext uri="{FF2B5EF4-FFF2-40B4-BE49-F238E27FC236}">
                <a16:creationId xmlns:a16="http://schemas.microsoft.com/office/drawing/2014/main" id="{3EDD787B-D0FE-426E-8B12-27096BAA6115}"/>
              </a:ext>
            </a:extLst>
          </p:cNvPr>
          <p:cNvSpPr>
            <a:spLocks noChangeArrowheads="1"/>
          </p:cNvSpPr>
          <p:nvPr/>
        </p:nvSpPr>
        <p:spPr bwMode="auto">
          <a:xfrm>
            <a:off x="900113" y="1196975"/>
            <a:ext cx="73453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Life cycle costing</a:t>
            </a:r>
          </a:p>
          <a:p>
            <a:pPr eaLnBrk="1" hangingPunct="1">
              <a:spcBef>
                <a:spcPct val="0"/>
              </a:spcBef>
              <a:buFontTx/>
              <a:buNone/>
            </a:pPr>
            <a:r>
              <a:rPr lang="hu-HU" altLang="hu-HU" sz="2400"/>
              <a:t>The full cost of an asset over its life. This includes all costs associated with acquiring, controlling, operating and disposing of the asset.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a:extLst>
              <a:ext uri="{FF2B5EF4-FFF2-40B4-BE49-F238E27FC236}">
                <a16:creationId xmlns:a16="http://schemas.microsoft.com/office/drawing/2014/main" id="{809AF441-EAFB-4F82-8A09-988A793A3208}"/>
              </a:ext>
            </a:extLst>
          </p:cNvPr>
          <p:cNvSpPr>
            <a:spLocks noGrp="1" noChangeArrowheads="1"/>
          </p:cNvSpPr>
          <p:nvPr>
            <p:ph type="title"/>
          </p:nvPr>
        </p:nvSpPr>
        <p:spPr>
          <a:xfrm>
            <a:off x="468313" y="0"/>
            <a:ext cx="8229600" cy="765175"/>
          </a:xfrm>
        </p:spPr>
        <p:txBody>
          <a:bodyPr/>
          <a:lstStyle/>
          <a:p>
            <a:pPr eaLnBrk="1" hangingPunct="1"/>
            <a:r>
              <a:rPr lang="hu-HU" altLang="hu-HU" sz="2400"/>
              <a:t>CISCO share prices</a:t>
            </a:r>
          </a:p>
        </p:txBody>
      </p:sp>
      <p:sp>
        <p:nvSpPr>
          <p:cNvPr id="8195" name="Élőláb helye 2">
            <a:extLst>
              <a:ext uri="{FF2B5EF4-FFF2-40B4-BE49-F238E27FC236}">
                <a16:creationId xmlns:a16="http://schemas.microsoft.com/office/drawing/2014/main" id="{EEF2DABE-9456-4EF2-AF91-20A5392320E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8196" name="Dia számának helye 3">
            <a:extLst>
              <a:ext uri="{FF2B5EF4-FFF2-40B4-BE49-F238E27FC236}">
                <a16:creationId xmlns:a16="http://schemas.microsoft.com/office/drawing/2014/main" id="{6E18A792-5580-43C4-ABF8-376AE82722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CA907E-59C9-4A2E-9218-A665AB36FF12}" type="slidenum">
              <a:rPr lang="hu-HU" altLang="hu-HU" sz="1400"/>
              <a:pPr>
                <a:spcBef>
                  <a:spcPct val="0"/>
                </a:spcBef>
                <a:buFontTx/>
                <a:buNone/>
              </a:pPr>
              <a:t>5</a:t>
            </a:fld>
            <a:endParaRPr lang="hu-HU" altLang="hu-HU" sz="1400"/>
          </a:p>
        </p:txBody>
      </p:sp>
      <p:pic>
        <p:nvPicPr>
          <p:cNvPr id="8197" name="Kép 1">
            <a:extLst>
              <a:ext uri="{FF2B5EF4-FFF2-40B4-BE49-F238E27FC236}">
                <a16:creationId xmlns:a16="http://schemas.microsoft.com/office/drawing/2014/main" id="{04832691-69DC-441B-B26C-2EE0C373E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42925"/>
            <a:ext cx="903605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Élőláb helye 2">
            <a:extLst>
              <a:ext uri="{FF2B5EF4-FFF2-40B4-BE49-F238E27FC236}">
                <a16:creationId xmlns:a16="http://schemas.microsoft.com/office/drawing/2014/main" id="{DC0EFE8C-C3DB-4001-AB20-E6BE36B1E2D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1203" name="Dia számának helye 3">
            <a:extLst>
              <a:ext uri="{FF2B5EF4-FFF2-40B4-BE49-F238E27FC236}">
                <a16:creationId xmlns:a16="http://schemas.microsoft.com/office/drawing/2014/main" id="{1082A161-11E5-47C6-86CC-F0E72D47D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362FFE-2089-4B52-8C1C-705BD9420548}" type="slidenum">
              <a:rPr lang="hu-HU" altLang="hu-HU" sz="1400"/>
              <a:pPr>
                <a:spcBef>
                  <a:spcPct val="0"/>
                </a:spcBef>
                <a:buFontTx/>
                <a:buNone/>
              </a:pPr>
              <a:t>50</a:t>
            </a:fld>
            <a:endParaRPr lang="hu-HU" altLang="hu-HU" sz="1400"/>
          </a:p>
        </p:txBody>
      </p:sp>
      <p:sp>
        <p:nvSpPr>
          <p:cNvPr id="51204" name="Rectangle 2">
            <a:extLst>
              <a:ext uri="{FF2B5EF4-FFF2-40B4-BE49-F238E27FC236}">
                <a16:creationId xmlns:a16="http://schemas.microsoft.com/office/drawing/2014/main" id="{F51B0D99-B259-4E82-A367-964FC34D0247}"/>
              </a:ext>
            </a:extLst>
          </p:cNvPr>
          <p:cNvSpPr>
            <a:spLocks noChangeArrowheads="1"/>
          </p:cNvSpPr>
          <p:nvPr/>
        </p:nvSpPr>
        <p:spPr bwMode="auto">
          <a:xfrm>
            <a:off x="755650" y="2009775"/>
            <a:ext cx="784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Net Present Value (NPV) (nettó jelenérték)</a:t>
            </a:r>
          </a:p>
          <a:p>
            <a:pPr eaLnBrk="1" hangingPunct="1">
              <a:spcBef>
                <a:spcPct val="0"/>
              </a:spcBef>
              <a:buFontTx/>
              <a:buNone/>
            </a:pPr>
            <a:r>
              <a:rPr lang="hu-HU" altLang="hu-HU" sz="2400"/>
              <a:t>A global capital budgeting technique; found by subtracting a project’s initial investment from the present value of its cash inflows discounted at a rate equal to the firm’s cost of capital.</a:t>
            </a:r>
          </a:p>
          <a:p>
            <a:pPr eaLnBrk="1" hangingPunct="1">
              <a:spcBef>
                <a:spcPct val="0"/>
              </a:spcBef>
              <a:buFontTx/>
              <a:buNone/>
            </a:pPr>
            <a:r>
              <a:rPr lang="hu-HU" altLang="hu-HU" sz="2400"/>
              <a:t>NPV = present value of cash inflows - initial investment</a:t>
            </a:r>
          </a:p>
          <a:p>
            <a:pPr eaLnBrk="1" hangingPunct="1">
              <a:spcBef>
                <a:spcPct val="0"/>
              </a:spcBef>
              <a:buFontTx/>
              <a:buNone/>
            </a:pPr>
            <a:r>
              <a:rPr lang="hu-HU" altLang="hu-HU" sz="2400"/>
              <a:t>NPV =  [CF/(1 + k)</a:t>
            </a:r>
            <a:r>
              <a:rPr lang="hu-HU" altLang="hu-HU" sz="2400" baseline="30000"/>
              <a:t>t</a:t>
            </a:r>
            <a:r>
              <a:rPr lang="hu-HU" altLang="hu-HU" sz="2400"/>
              <a:t>] – Initial Investment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Élőláb helye 2">
            <a:extLst>
              <a:ext uri="{FF2B5EF4-FFF2-40B4-BE49-F238E27FC236}">
                <a16:creationId xmlns:a16="http://schemas.microsoft.com/office/drawing/2014/main" id="{CD12E234-F870-4E2C-9DDA-E87EDCD787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2227" name="Dia számának helye 3">
            <a:extLst>
              <a:ext uri="{FF2B5EF4-FFF2-40B4-BE49-F238E27FC236}">
                <a16:creationId xmlns:a16="http://schemas.microsoft.com/office/drawing/2014/main" id="{209646B6-0102-4CB4-9C51-A22AC7ED12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6F2953-41D9-456C-A099-1CFD13A3CEB4}" type="slidenum">
              <a:rPr lang="hu-HU" altLang="hu-HU" sz="1400"/>
              <a:pPr>
                <a:spcBef>
                  <a:spcPct val="0"/>
                </a:spcBef>
                <a:buFontTx/>
                <a:buNone/>
              </a:pPr>
              <a:t>51</a:t>
            </a:fld>
            <a:endParaRPr lang="hu-HU" altLang="hu-HU" sz="1400"/>
          </a:p>
        </p:txBody>
      </p:sp>
      <p:graphicFrame>
        <p:nvGraphicFramePr>
          <p:cNvPr id="52228" name="Object 4">
            <a:extLst>
              <a:ext uri="{FF2B5EF4-FFF2-40B4-BE49-F238E27FC236}">
                <a16:creationId xmlns:a16="http://schemas.microsoft.com/office/drawing/2014/main" id="{2C7FDD68-FE9A-4D00-BA7E-28E92E326060}"/>
              </a:ext>
            </a:extLst>
          </p:cNvPr>
          <p:cNvGraphicFramePr>
            <a:graphicFrameLocks noChangeAspect="1"/>
          </p:cNvGraphicFramePr>
          <p:nvPr/>
        </p:nvGraphicFramePr>
        <p:xfrm>
          <a:off x="539750" y="0"/>
          <a:ext cx="8147050" cy="3222625"/>
        </p:xfrm>
        <a:graphic>
          <a:graphicData uri="http://schemas.openxmlformats.org/presentationml/2006/ole">
            <mc:AlternateContent xmlns:mc="http://schemas.openxmlformats.org/markup-compatibility/2006">
              <mc:Choice xmlns:v="urn:schemas-microsoft-com:vml" Requires="v">
                <p:oleObj name="Bitkép" r:id="rId2" imgW="6066667" imgH="2400635" progId="Paint.Picture">
                  <p:embed/>
                </p:oleObj>
              </mc:Choice>
              <mc:Fallback>
                <p:oleObj name="Bitkép" r:id="rId2" imgW="6066667" imgH="2400635"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814705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a:extLst>
              <a:ext uri="{FF2B5EF4-FFF2-40B4-BE49-F238E27FC236}">
                <a16:creationId xmlns:a16="http://schemas.microsoft.com/office/drawing/2014/main" id="{F95B8578-6A56-41F1-8A42-4B8CC4CD366C}"/>
              </a:ext>
            </a:extLst>
          </p:cNvPr>
          <p:cNvGraphicFramePr>
            <a:graphicFrameLocks noChangeAspect="1"/>
          </p:cNvGraphicFramePr>
          <p:nvPr/>
        </p:nvGraphicFramePr>
        <p:xfrm>
          <a:off x="611188" y="3148013"/>
          <a:ext cx="8137525" cy="3676650"/>
        </p:xfrm>
        <a:graphic>
          <a:graphicData uri="http://schemas.openxmlformats.org/presentationml/2006/ole">
            <mc:AlternateContent xmlns:mc="http://schemas.openxmlformats.org/markup-compatibility/2006">
              <mc:Choice xmlns:v="urn:schemas-microsoft-com:vml" Requires="v">
                <p:oleObj name="Bitkép" r:id="rId4" imgW="5923810" imgH="2676899" progId="Paint.Picture">
                  <p:embed/>
                </p:oleObj>
              </mc:Choice>
              <mc:Fallback>
                <p:oleObj name="Bitkép" r:id="rId4" imgW="5923810" imgH="267689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148013"/>
                        <a:ext cx="81375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Élőláb helye 2">
            <a:extLst>
              <a:ext uri="{FF2B5EF4-FFF2-40B4-BE49-F238E27FC236}">
                <a16:creationId xmlns:a16="http://schemas.microsoft.com/office/drawing/2014/main" id="{F5EE117F-F171-4673-A266-8F50B87C43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3251" name="Dia számának helye 3">
            <a:extLst>
              <a:ext uri="{FF2B5EF4-FFF2-40B4-BE49-F238E27FC236}">
                <a16:creationId xmlns:a16="http://schemas.microsoft.com/office/drawing/2014/main" id="{2501A517-A7E6-4153-8DC8-43480B3EE4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B65511-D54D-4362-B8A6-827FD4D2B448}" type="slidenum">
              <a:rPr lang="hu-HU" altLang="hu-HU" sz="1400"/>
              <a:pPr>
                <a:spcBef>
                  <a:spcPct val="0"/>
                </a:spcBef>
                <a:buFontTx/>
                <a:buNone/>
              </a:pPr>
              <a:t>52</a:t>
            </a:fld>
            <a:endParaRPr lang="hu-HU" altLang="hu-HU" sz="1400"/>
          </a:p>
        </p:txBody>
      </p:sp>
      <p:sp>
        <p:nvSpPr>
          <p:cNvPr id="53252" name="Rectangle 2">
            <a:extLst>
              <a:ext uri="{FF2B5EF4-FFF2-40B4-BE49-F238E27FC236}">
                <a16:creationId xmlns:a16="http://schemas.microsoft.com/office/drawing/2014/main" id="{A8529484-5B2F-4024-A20D-3053582B0AB2}"/>
              </a:ext>
            </a:extLst>
          </p:cNvPr>
          <p:cNvSpPr>
            <a:spLocks noChangeArrowheads="1"/>
          </p:cNvSpPr>
          <p:nvPr/>
        </p:nvSpPr>
        <p:spPr bwMode="auto">
          <a:xfrm>
            <a:off x="323850" y="225425"/>
            <a:ext cx="856932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Payback period (megtérülési idő)</a:t>
            </a:r>
          </a:p>
          <a:p>
            <a:pPr eaLnBrk="1" hangingPunct="1">
              <a:spcBef>
                <a:spcPct val="0"/>
              </a:spcBef>
              <a:buFontTx/>
              <a:buNone/>
            </a:pPr>
            <a:r>
              <a:rPr lang="hu-HU" altLang="hu-HU" sz="2400"/>
              <a:t>The number of years required for a firm to recover the initial investment required by a project from the cash inflows it generates. Short payback periods are preferred.</a:t>
            </a:r>
          </a:p>
          <a:p>
            <a:pPr eaLnBrk="1" hangingPunct="1">
              <a:spcBef>
                <a:spcPct val="0"/>
              </a:spcBef>
              <a:buFontTx/>
              <a:buNone/>
            </a:pPr>
            <a:r>
              <a:rPr lang="hu-HU" altLang="hu-HU" sz="2400"/>
              <a:t>Like internal rate of return, the payback period metric takes essentially an "Investment" view of the action, plan, or scenario, and its estimated cash flow stream. </a:t>
            </a:r>
          </a:p>
          <a:p>
            <a:pPr eaLnBrk="1" hangingPunct="1">
              <a:spcBef>
                <a:spcPct val="0"/>
              </a:spcBef>
              <a:buFontTx/>
              <a:buNone/>
            </a:pPr>
            <a:r>
              <a:rPr lang="hu-HU" altLang="hu-HU" sz="2400"/>
              <a:t>Payback period is the length of time required to recover the cost of an investment (e.g. purchase of computer software or hardware), usually measured in years. Other things being equal, the better investment is the one with the shorter payback period.</a:t>
            </a:r>
          </a:p>
          <a:p>
            <a:pPr eaLnBrk="1" hangingPunct="1">
              <a:spcBef>
                <a:spcPct val="0"/>
              </a:spcBef>
              <a:buFontTx/>
              <a:buNone/>
            </a:pPr>
            <a:r>
              <a:rPr lang="hu-HU" altLang="hu-HU" sz="2400"/>
              <a:t>Also, payback periods are sometimes used as a way of comparing alternative investments with respect to risk: other things being equal, the investment with the shorter payback period is considered less risky.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Élőláb helye 2">
            <a:extLst>
              <a:ext uri="{FF2B5EF4-FFF2-40B4-BE49-F238E27FC236}">
                <a16:creationId xmlns:a16="http://schemas.microsoft.com/office/drawing/2014/main" id="{013A0EFF-EF2C-4DDE-B4EA-74AB59C9C9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4275" name="Dia számának helye 3">
            <a:extLst>
              <a:ext uri="{FF2B5EF4-FFF2-40B4-BE49-F238E27FC236}">
                <a16:creationId xmlns:a16="http://schemas.microsoft.com/office/drawing/2014/main" id="{5ED64B7A-38C4-4BA2-B366-7939220D55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80D470-B609-432F-84FA-AEDDA31844DB}" type="slidenum">
              <a:rPr lang="hu-HU" altLang="hu-HU" sz="1400"/>
              <a:pPr>
                <a:spcBef>
                  <a:spcPct val="0"/>
                </a:spcBef>
                <a:buFontTx/>
                <a:buNone/>
              </a:pPr>
              <a:t>53</a:t>
            </a:fld>
            <a:endParaRPr lang="hu-HU" altLang="hu-HU" sz="1400"/>
          </a:p>
        </p:txBody>
      </p:sp>
      <p:graphicFrame>
        <p:nvGraphicFramePr>
          <p:cNvPr id="54276" name="Object 4">
            <a:extLst>
              <a:ext uri="{FF2B5EF4-FFF2-40B4-BE49-F238E27FC236}">
                <a16:creationId xmlns:a16="http://schemas.microsoft.com/office/drawing/2014/main" id="{99467362-6A69-496A-8E9F-AEA9370054E0}"/>
              </a:ext>
            </a:extLst>
          </p:cNvPr>
          <p:cNvGraphicFramePr>
            <a:graphicFrameLocks noChangeAspect="1"/>
          </p:cNvGraphicFramePr>
          <p:nvPr/>
        </p:nvGraphicFramePr>
        <p:xfrm>
          <a:off x="179388" y="549275"/>
          <a:ext cx="8785225" cy="4818063"/>
        </p:xfrm>
        <a:graphic>
          <a:graphicData uri="http://schemas.openxmlformats.org/presentationml/2006/ole">
            <mc:AlternateContent xmlns:mc="http://schemas.openxmlformats.org/markup-compatibility/2006">
              <mc:Choice xmlns:v="urn:schemas-microsoft-com:vml" Requires="v">
                <p:oleObj name="Bitkép" r:id="rId2" imgW="5990476" imgH="3285714" progId="Paint.Picture">
                  <p:embed/>
                </p:oleObj>
              </mc:Choice>
              <mc:Fallback>
                <p:oleObj name="Bitkép" r:id="rId2" imgW="5990476" imgH="3285714"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9275"/>
                        <a:ext cx="8785225"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Élőláb helye 2">
            <a:extLst>
              <a:ext uri="{FF2B5EF4-FFF2-40B4-BE49-F238E27FC236}">
                <a16:creationId xmlns:a16="http://schemas.microsoft.com/office/drawing/2014/main" id="{D9BA987B-98F0-4542-B8CC-12CB46C418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5299" name="Dia számának helye 3">
            <a:extLst>
              <a:ext uri="{FF2B5EF4-FFF2-40B4-BE49-F238E27FC236}">
                <a16:creationId xmlns:a16="http://schemas.microsoft.com/office/drawing/2014/main" id="{3DF8348A-6D76-4316-B9E2-8592DE5D09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6509C6-5568-459D-8796-D4D554632DAD}" type="slidenum">
              <a:rPr lang="hu-HU" altLang="hu-HU" sz="1400"/>
              <a:pPr>
                <a:spcBef>
                  <a:spcPct val="0"/>
                </a:spcBef>
                <a:buFontTx/>
                <a:buNone/>
              </a:pPr>
              <a:t>54</a:t>
            </a:fld>
            <a:endParaRPr lang="hu-HU" altLang="hu-HU" sz="1400"/>
          </a:p>
        </p:txBody>
      </p:sp>
      <p:sp>
        <p:nvSpPr>
          <p:cNvPr id="55300" name="Rectangle 2">
            <a:extLst>
              <a:ext uri="{FF2B5EF4-FFF2-40B4-BE49-F238E27FC236}">
                <a16:creationId xmlns:a16="http://schemas.microsoft.com/office/drawing/2014/main" id="{4D4FE837-F7BF-4C95-BCA6-CD70310F9C9B}"/>
              </a:ext>
            </a:extLst>
          </p:cNvPr>
          <p:cNvSpPr>
            <a:spLocks noChangeArrowheads="1"/>
          </p:cNvSpPr>
          <p:nvPr/>
        </p:nvSpPr>
        <p:spPr bwMode="auto">
          <a:xfrm>
            <a:off x="827088" y="1323975"/>
            <a:ext cx="77057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Revenues (bevételek)</a:t>
            </a:r>
          </a:p>
          <a:p>
            <a:pPr eaLnBrk="1" hangingPunct="1">
              <a:spcBef>
                <a:spcPct val="0"/>
              </a:spcBef>
              <a:buFontTx/>
              <a:buNone/>
            </a:pPr>
            <a:r>
              <a:rPr lang="hu-HU" altLang="hu-HU" sz="2400"/>
              <a:t>An income statement term, referring to the sum of money owed the company for sales of goods and services. Revenues (or "Sales") is ordinarily the top line in the income statement, against which most other costs and expenses are subtracted to calculate income. In Britain, the term turnover is often used in place of revenues. </a:t>
            </a:r>
          </a:p>
          <a:p>
            <a:pPr eaLnBrk="1" hangingPunct="1">
              <a:spcBef>
                <a:spcPct val="0"/>
              </a:spcBef>
              <a:buFontTx/>
              <a:buNone/>
            </a:pPr>
            <a:r>
              <a:rPr lang="hu-HU" altLang="hu-HU" sz="2400"/>
              <a:t>The term revenues generally means "gross revenues, " that is, revenues before adjustments for customer discounts and allowances. (see Profit)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Élőláb helye 2">
            <a:extLst>
              <a:ext uri="{FF2B5EF4-FFF2-40B4-BE49-F238E27FC236}">
                <a16:creationId xmlns:a16="http://schemas.microsoft.com/office/drawing/2014/main" id="{F75B80CD-ABEE-4FB4-92F7-AB02B8BB48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6323" name="Dia számának helye 3">
            <a:extLst>
              <a:ext uri="{FF2B5EF4-FFF2-40B4-BE49-F238E27FC236}">
                <a16:creationId xmlns:a16="http://schemas.microsoft.com/office/drawing/2014/main" id="{EB5E21B2-191D-4368-8719-055E6B4EA4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22AAF7-57B8-4BDD-BEF9-6F13F5EF8D89}" type="slidenum">
              <a:rPr lang="hu-HU" altLang="hu-HU" sz="1400"/>
              <a:pPr>
                <a:spcBef>
                  <a:spcPct val="0"/>
                </a:spcBef>
                <a:buFontTx/>
                <a:buNone/>
              </a:pPr>
              <a:t>55</a:t>
            </a:fld>
            <a:endParaRPr lang="hu-HU" altLang="hu-HU" sz="1400"/>
          </a:p>
        </p:txBody>
      </p:sp>
      <p:sp>
        <p:nvSpPr>
          <p:cNvPr id="56324" name="Rectangle 4">
            <a:extLst>
              <a:ext uri="{FF2B5EF4-FFF2-40B4-BE49-F238E27FC236}">
                <a16:creationId xmlns:a16="http://schemas.microsoft.com/office/drawing/2014/main" id="{6E7E0C2C-396C-45C3-8058-10888FC2E901}"/>
              </a:ext>
            </a:extLst>
          </p:cNvPr>
          <p:cNvSpPr>
            <a:spLocks noChangeArrowheads="1"/>
          </p:cNvSpPr>
          <p:nvPr/>
        </p:nvSpPr>
        <p:spPr bwMode="auto">
          <a:xfrm>
            <a:off x="827088" y="1125538"/>
            <a:ext cx="77755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Residual value</a:t>
            </a:r>
          </a:p>
          <a:p>
            <a:pPr eaLnBrk="1" hangingPunct="1">
              <a:spcBef>
                <a:spcPct val="0"/>
              </a:spcBef>
              <a:buFontTx/>
              <a:buNone/>
            </a:pPr>
            <a:r>
              <a:rPr lang="hu-HU" altLang="hu-HU" sz="2400"/>
              <a:t>Value of an investment at the end of its economic or estimated life. At the end of the period, residual value may be treated as a positive cash flow, and discounted as such.</a:t>
            </a:r>
          </a:p>
          <a:p>
            <a:pPr eaLnBrk="1" hangingPunct="1">
              <a:spcBef>
                <a:spcPct val="0"/>
              </a:spcBef>
              <a:buFontTx/>
              <a:buNone/>
            </a:pPr>
            <a:r>
              <a:rPr lang="hu-HU" altLang="hu-HU" sz="2400"/>
              <a:t>The present value of the business attributable to the period beyond the forecast period.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Élőláb helye 2">
            <a:extLst>
              <a:ext uri="{FF2B5EF4-FFF2-40B4-BE49-F238E27FC236}">
                <a16:creationId xmlns:a16="http://schemas.microsoft.com/office/drawing/2014/main" id="{A1469C9B-4B8C-461A-978D-BD964AAC86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7347" name="Dia számának helye 3">
            <a:extLst>
              <a:ext uri="{FF2B5EF4-FFF2-40B4-BE49-F238E27FC236}">
                <a16:creationId xmlns:a16="http://schemas.microsoft.com/office/drawing/2014/main" id="{37F612B7-7CAA-4615-AB92-3A80E61A0E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47B63F-72D2-4B76-80C8-676BB2925609}" type="slidenum">
              <a:rPr lang="hu-HU" altLang="hu-HU" sz="1400"/>
              <a:pPr>
                <a:spcBef>
                  <a:spcPct val="0"/>
                </a:spcBef>
                <a:buFontTx/>
                <a:buNone/>
              </a:pPr>
              <a:t>56</a:t>
            </a:fld>
            <a:endParaRPr lang="hu-HU" altLang="hu-HU" sz="1400"/>
          </a:p>
        </p:txBody>
      </p:sp>
      <p:sp>
        <p:nvSpPr>
          <p:cNvPr id="57348" name="Rectangle 4">
            <a:extLst>
              <a:ext uri="{FF2B5EF4-FFF2-40B4-BE49-F238E27FC236}">
                <a16:creationId xmlns:a16="http://schemas.microsoft.com/office/drawing/2014/main" id="{5D43F074-3C81-40C0-9A6B-F34F76C3BFB3}"/>
              </a:ext>
            </a:extLst>
          </p:cNvPr>
          <p:cNvSpPr>
            <a:spLocks noChangeArrowheads="1"/>
          </p:cNvSpPr>
          <p:nvPr/>
        </p:nvSpPr>
        <p:spPr bwMode="auto">
          <a:xfrm>
            <a:off x="468313" y="1598613"/>
            <a:ext cx="80645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Profit</a:t>
            </a:r>
          </a:p>
          <a:p>
            <a:pPr eaLnBrk="1" hangingPunct="1">
              <a:spcBef>
                <a:spcPct val="0"/>
              </a:spcBef>
              <a:buFontTx/>
              <a:buNone/>
            </a:pPr>
            <a:r>
              <a:rPr lang="hu-HU" altLang="hu-HU" sz="2400"/>
              <a:t>Another term for Net Income or Earnings. Surplus of sales revenues over costs or expenditure during an accounting period or operating cycle. Leads to an increase in owners' equity, though not necessarily to an increase in cash. It may be reflected in increased assets or decreased liabilities. Net profit may refer to profits after tax (on profits) or to profits less financial costs, depending on the purpose of the analysis.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Élőláb helye 2">
            <a:extLst>
              <a:ext uri="{FF2B5EF4-FFF2-40B4-BE49-F238E27FC236}">
                <a16:creationId xmlns:a16="http://schemas.microsoft.com/office/drawing/2014/main" id="{F44301AB-B6D6-4AE0-B09A-B89D28DE82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8371" name="Dia számának helye 3">
            <a:extLst>
              <a:ext uri="{FF2B5EF4-FFF2-40B4-BE49-F238E27FC236}">
                <a16:creationId xmlns:a16="http://schemas.microsoft.com/office/drawing/2014/main" id="{7099BE3D-66F3-4FBB-AEB8-A809FF0A2E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D5131F-5AF4-4F27-8255-9460F355CB13}" type="slidenum">
              <a:rPr lang="hu-HU" altLang="hu-HU" sz="1400"/>
              <a:pPr>
                <a:spcBef>
                  <a:spcPct val="0"/>
                </a:spcBef>
                <a:buFontTx/>
                <a:buNone/>
              </a:pPr>
              <a:t>57</a:t>
            </a:fld>
            <a:endParaRPr lang="hu-HU" altLang="hu-HU" sz="1400"/>
          </a:p>
        </p:txBody>
      </p:sp>
      <p:sp>
        <p:nvSpPr>
          <p:cNvPr id="58372" name="Rectangle 4">
            <a:extLst>
              <a:ext uri="{FF2B5EF4-FFF2-40B4-BE49-F238E27FC236}">
                <a16:creationId xmlns:a16="http://schemas.microsoft.com/office/drawing/2014/main" id="{4F039B93-DB5B-4C7C-ADDB-3C4F37D8B99D}"/>
              </a:ext>
            </a:extLst>
          </p:cNvPr>
          <p:cNvSpPr>
            <a:spLocks noChangeArrowheads="1"/>
          </p:cNvSpPr>
          <p:nvPr/>
        </p:nvSpPr>
        <p:spPr bwMode="auto">
          <a:xfrm>
            <a:off x="971550" y="1268413"/>
            <a:ext cx="6769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ROCE</a:t>
            </a:r>
          </a:p>
          <a:p>
            <a:pPr eaLnBrk="1" hangingPunct="1">
              <a:spcBef>
                <a:spcPct val="0"/>
              </a:spcBef>
              <a:buFontTx/>
              <a:buNone/>
            </a:pPr>
            <a:r>
              <a:rPr lang="hu-HU" altLang="hu-HU" sz="2400"/>
              <a:t>Return on Capital Employed or net income divided by the sum of fixed assets and working capital. Shows the company profitability from the point of view of the owners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Élőláb helye 4">
            <a:extLst>
              <a:ext uri="{FF2B5EF4-FFF2-40B4-BE49-F238E27FC236}">
                <a16:creationId xmlns:a16="http://schemas.microsoft.com/office/drawing/2014/main" id="{F64A0439-DAA2-428C-9422-10C72A06898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59395" name="Dia számának helye 5">
            <a:extLst>
              <a:ext uri="{FF2B5EF4-FFF2-40B4-BE49-F238E27FC236}">
                <a16:creationId xmlns:a16="http://schemas.microsoft.com/office/drawing/2014/main" id="{C1054F35-DFA7-418F-85D0-CF580A11FE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4C20C0-E229-40DF-B2A8-0C0B6C0C1B34}" type="slidenum">
              <a:rPr lang="hu-HU" altLang="hu-HU" sz="1400"/>
              <a:pPr>
                <a:spcBef>
                  <a:spcPct val="0"/>
                </a:spcBef>
                <a:buFontTx/>
                <a:buNone/>
              </a:pPr>
              <a:t>58</a:t>
            </a:fld>
            <a:endParaRPr lang="hu-HU" altLang="hu-HU" sz="1400"/>
          </a:p>
        </p:txBody>
      </p:sp>
      <p:sp>
        <p:nvSpPr>
          <p:cNvPr id="59396" name="Rectangle 2">
            <a:extLst>
              <a:ext uri="{FF2B5EF4-FFF2-40B4-BE49-F238E27FC236}">
                <a16:creationId xmlns:a16="http://schemas.microsoft.com/office/drawing/2014/main" id="{86A46C39-945A-4399-84B2-1397B3AC25E6}"/>
              </a:ext>
            </a:extLst>
          </p:cNvPr>
          <p:cNvSpPr>
            <a:spLocks noGrp="1" noChangeArrowheads="1"/>
          </p:cNvSpPr>
          <p:nvPr>
            <p:ph type="title"/>
          </p:nvPr>
        </p:nvSpPr>
        <p:spPr/>
        <p:txBody>
          <a:bodyPr/>
          <a:lstStyle/>
          <a:p>
            <a:pPr eaLnBrk="1" hangingPunct="1"/>
            <a:r>
              <a:rPr lang="hu-HU" altLang="hu-HU" sz="2800" b="1"/>
              <a:t>Business model structure for planning</a:t>
            </a:r>
            <a:br>
              <a:rPr lang="hu-HU" altLang="hu-HU" sz="2800"/>
            </a:br>
            <a:endParaRPr lang="hu-HU" altLang="hu-HU" sz="2800"/>
          </a:p>
        </p:txBody>
      </p:sp>
      <p:pic>
        <p:nvPicPr>
          <p:cNvPr id="59397" name="Picture 3">
            <a:extLst>
              <a:ext uri="{FF2B5EF4-FFF2-40B4-BE49-F238E27FC236}">
                <a16:creationId xmlns:a16="http://schemas.microsoft.com/office/drawing/2014/main" id="{908AD855-A489-4219-827B-DDB9B77B5AD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52513"/>
            <a:ext cx="9144000" cy="4640262"/>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Élőláb helye 2">
            <a:extLst>
              <a:ext uri="{FF2B5EF4-FFF2-40B4-BE49-F238E27FC236}">
                <a16:creationId xmlns:a16="http://schemas.microsoft.com/office/drawing/2014/main" id="{942D1A23-9A30-4099-BA66-BA4D330AAE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60419" name="Dia számának helye 3">
            <a:extLst>
              <a:ext uri="{FF2B5EF4-FFF2-40B4-BE49-F238E27FC236}">
                <a16:creationId xmlns:a16="http://schemas.microsoft.com/office/drawing/2014/main" id="{17CC14A9-EEB1-4372-8D23-D9E8A60BB3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D0B945-F97A-46B9-98A4-18656954A352}" type="slidenum">
              <a:rPr lang="hu-HU" altLang="hu-HU" sz="1400"/>
              <a:pPr>
                <a:spcBef>
                  <a:spcPct val="0"/>
                </a:spcBef>
                <a:buFontTx/>
                <a:buNone/>
              </a:pPr>
              <a:t>59</a:t>
            </a:fld>
            <a:endParaRPr lang="hu-HU" altLang="hu-HU" sz="1400"/>
          </a:p>
        </p:txBody>
      </p:sp>
      <p:sp>
        <p:nvSpPr>
          <p:cNvPr id="60420" name="Rectangle 2">
            <a:extLst>
              <a:ext uri="{FF2B5EF4-FFF2-40B4-BE49-F238E27FC236}">
                <a16:creationId xmlns:a16="http://schemas.microsoft.com/office/drawing/2014/main" id="{748C2602-8D14-4C13-A634-4E012D05C00F}"/>
              </a:ext>
            </a:extLst>
          </p:cNvPr>
          <p:cNvSpPr>
            <a:spLocks noChangeArrowheads="1"/>
          </p:cNvSpPr>
          <p:nvPr/>
        </p:nvSpPr>
        <p:spPr bwMode="auto">
          <a:xfrm>
            <a:off x="684213" y="2471738"/>
            <a:ext cx="79200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400" b="1"/>
              <a:t>STEM</a:t>
            </a:r>
            <a:r>
              <a:rPr lang="hu-HU" altLang="hu-HU" sz="2400"/>
              <a:t> is a Strategic Telecoms Evaluation Model which brings clarity and understanding to the complex world of telecoms business planning. STEM enables you to build robust business and investment plans that embrace alternative market, technical and economic futures.</a:t>
            </a:r>
            <a:r>
              <a:rPr lang="hu-HU" altLang="hu-HU" sz="1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a:extLst>
              <a:ext uri="{FF2B5EF4-FFF2-40B4-BE49-F238E27FC236}">
                <a16:creationId xmlns:a16="http://schemas.microsoft.com/office/drawing/2014/main" id="{2DE07EA7-1011-4289-8BD9-366FC0955083}"/>
              </a:ext>
            </a:extLst>
          </p:cNvPr>
          <p:cNvSpPr>
            <a:spLocks noGrp="1" noChangeArrowheads="1"/>
          </p:cNvSpPr>
          <p:nvPr>
            <p:ph type="title"/>
          </p:nvPr>
        </p:nvSpPr>
        <p:spPr/>
        <p:txBody>
          <a:bodyPr/>
          <a:lstStyle/>
          <a:p>
            <a:r>
              <a:rPr lang="hu-HU" altLang="hu-HU" sz="3200"/>
              <a:t>CISCO share prices</a:t>
            </a:r>
          </a:p>
        </p:txBody>
      </p:sp>
      <p:sp>
        <p:nvSpPr>
          <p:cNvPr id="9219" name="Élőláb helye 2">
            <a:extLst>
              <a:ext uri="{FF2B5EF4-FFF2-40B4-BE49-F238E27FC236}">
                <a16:creationId xmlns:a16="http://schemas.microsoft.com/office/drawing/2014/main" id="{39786889-2F0D-4F92-A6AE-988B54D76C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9220" name="Dia számának helye 3">
            <a:extLst>
              <a:ext uri="{FF2B5EF4-FFF2-40B4-BE49-F238E27FC236}">
                <a16:creationId xmlns:a16="http://schemas.microsoft.com/office/drawing/2014/main" id="{AC57BD64-8434-4174-A655-07EAEC7BDB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A97D48-1CE6-4394-B607-9E3743375D4C}" type="slidenum">
              <a:rPr lang="hu-HU" altLang="hu-HU" sz="1400"/>
              <a:pPr>
                <a:spcBef>
                  <a:spcPct val="0"/>
                </a:spcBef>
                <a:buFontTx/>
                <a:buNone/>
              </a:pPr>
              <a:t>6</a:t>
            </a:fld>
            <a:endParaRPr lang="hu-HU" altLang="hu-HU" sz="1400"/>
          </a:p>
        </p:txBody>
      </p:sp>
      <p:pic>
        <p:nvPicPr>
          <p:cNvPr id="9221" name="Kép 1">
            <a:extLst>
              <a:ext uri="{FF2B5EF4-FFF2-40B4-BE49-F238E27FC236}">
                <a16:creationId xmlns:a16="http://schemas.microsoft.com/office/drawing/2014/main" id="{B8728009-DC32-4366-9F92-79F5C64E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052513"/>
            <a:ext cx="781367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a:extLst>
              <a:ext uri="{FF2B5EF4-FFF2-40B4-BE49-F238E27FC236}">
                <a16:creationId xmlns:a16="http://schemas.microsoft.com/office/drawing/2014/main" id="{248CADE4-CA47-403A-8FC4-89976254E818}"/>
              </a:ext>
            </a:extLst>
          </p:cNvPr>
          <p:cNvSpPr>
            <a:spLocks noGrp="1" noChangeArrowheads="1"/>
          </p:cNvSpPr>
          <p:nvPr>
            <p:ph type="title"/>
          </p:nvPr>
        </p:nvSpPr>
        <p:spPr/>
        <p:txBody>
          <a:bodyPr/>
          <a:lstStyle/>
          <a:p>
            <a:endParaRPr lang="hu-HU" altLang="hu-HU"/>
          </a:p>
        </p:txBody>
      </p:sp>
      <p:sp>
        <p:nvSpPr>
          <p:cNvPr id="10243" name="Élőláb helye 2">
            <a:extLst>
              <a:ext uri="{FF2B5EF4-FFF2-40B4-BE49-F238E27FC236}">
                <a16:creationId xmlns:a16="http://schemas.microsoft.com/office/drawing/2014/main" id="{CEE9E423-1471-4B8D-A398-586A98BA093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0244" name="Dia számának helye 3">
            <a:extLst>
              <a:ext uri="{FF2B5EF4-FFF2-40B4-BE49-F238E27FC236}">
                <a16:creationId xmlns:a16="http://schemas.microsoft.com/office/drawing/2014/main" id="{1E8C08B4-5945-4784-9FE4-027EC0AB90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C99B25-B765-4884-B08A-0FA33967EB2F}" type="slidenum">
              <a:rPr lang="hu-HU" altLang="hu-HU" sz="1400"/>
              <a:pPr>
                <a:spcBef>
                  <a:spcPct val="0"/>
                </a:spcBef>
                <a:buFontTx/>
                <a:buNone/>
              </a:pPr>
              <a:t>7</a:t>
            </a:fld>
            <a:endParaRPr lang="hu-HU" altLang="hu-HU" sz="1400"/>
          </a:p>
        </p:txBody>
      </p:sp>
      <p:pic>
        <p:nvPicPr>
          <p:cNvPr id="10245" name="Kép 2">
            <a:extLst>
              <a:ext uri="{FF2B5EF4-FFF2-40B4-BE49-F238E27FC236}">
                <a16:creationId xmlns:a16="http://schemas.microsoft.com/office/drawing/2014/main" id="{D2A6A379-289E-483E-A002-779864A6E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33450"/>
            <a:ext cx="705643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a:extLst>
              <a:ext uri="{FF2B5EF4-FFF2-40B4-BE49-F238E27FC236}">
                <a16:creationId xmlns:a16="http://schemas.microsoft.com/office/drawing/2014/main" id="{EC95A398-1D35-44DA-9211-E738FC5EE109}"/>
              </a:ext>
            </a:extLst>
          </p:cNvPr>
          <p:cNvSpPr>
            <a:spLocks noGrp="1" noChangeArrowheads="1"/>
          </p:cNvSpPr>
          <p:nvPr>
            <p:ph type="title"/>
          </p:nvPr>
        </p:nvSpPr>
        <p:spPr/>
        <p:txBody>
          <a:bodyPr/>
          <a:lstStyle/>
          <a:p>
            <a:r>
              <a:rPr lang="en-US" altLang="hu-HU" sz="2400" b="1" dirty="0"/>
              <a:t>Huawei </a:t>
            </a:r>
            <a:r>
              <a:rPr lang="hu-HU" altLang="hu-HU" sz="2400" b="1" dirty="0"/>
              <a:t>részvényárfolyamok</a:t>
            </a:r>
            <a:endParaRPr lang="hu-HU" altLang="hu-HU" sz="2400" dirty="0"/>
          </a:p>
        </p:txBody>
      </p:sp>
      <p:sp>
        <p:nvSpPr>
          <p:cNvPr id="11267" name="Élőláb helye 3">
            <a:extLst>
              <a:ext uri="{FF2B5EF4-FFF2-40B4-BE49-F238E27FC236}">
                <a16:creationId xmlns:a16="http://schemas.microsoft.com/office/drawing/2014/main" id="{039FB060-BDE0-430C-9745-653C970C665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1268" name="Dia számának helye 4">
            <a:extLst>
              <a:ext uri="{FF2B5EF4-FFF2-40B4-BE49-F238E27FC236}">
                <a16:creationId xmlns:a16="http://schemas.microsoft.com/office/drawing/2014/main" id="{6351D06F-FF96-4907-BB98-BAEB2FFB85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D925AD-1B52-4211-B464-7336B01CE113}" type="slidenum">
              <a:rPr lang="hu-HU" altLang="hu-HU" sz="1400"/>
              <a:pPr>
                <a:spcBef>
                  <a:spcPct val="0"/>
                </a:spcBef>
                <a:buFontTx/>
                <a:buNone/>
              </a:pPr>
              <a:t>8</a:t>
            </a:fld>
            <a:endParaRPr lang="hu-HU" altLang="hu-HU" sz="1400"/>
          </a:p>
        </p:txBody>
      </p:sp>
      <p:sp>
        <p:nvSpPr>
          <p:cNvPr id="2" name="Tartalom helye 1">
            <a:extLst>
              <a:ext uri="{FF2B5EF4-FFF2-40B4-BE49-F238E27FC236}">
                <a16:creationId xmlns:a16="http://schemas.microsoft.com/office/drawing/2014/main" id="{30B62B1E-1AE6-4E6B-B396-DB9BA99C3713}"/>
              </a:ext>
            </a:extLst>
          </p:cNvPr>
          <p:cNvSpPr>
            <a:spLocks noGrp="1"/>
          </p:cNvSpPr>
          <p:nvPr>
            <p:ph idx="1"/>
          </p:nvPr>
        </p:nvSpPr>
        <p:spPr/>
        <p:txBody>
          <a:bodyPr/>
          <a:lstStyle/>
          <a:p>
            <a:endParaRPr lang="hu-HU"/>
          </a:p>
        </p:txBody>
      </p:sp>
      <p:pic>
        <p:nvPicPr>
          <p:cNvPr id="8" name="Kép 7">
            <a:extLst>
              <a:ext uri="{FF2B5EF4-FFF2-40B4-BE49-F238E27FC236}">
                <a16:creationId xmlns:a16="http://schemas.microsoft.com/office/drawing/2014/main" id="{EC0E355C-43F1-4DA1-A6C0-0C097BAA2A83}"/>
              </a:ext>
            </a:extLst>
          </p:cNvPr>
          <p:cNvPicPr>
            <a:picLocks noChangeAspect="1"/>
          </p:cNvPicPr>
          <p:nvPr/>
        </p:nvPicPr>
        <p:blipFill>
          <a:blip r:embed="rId2"/>
          <a:stretch>
            <a:fillRect/>
          </a:stretch>
        </p:blipFill>
        <p:spPr>
          <a:xfrm>
            <a:off x="457200" y="1128601"/>
            <a:ext cx="7686113" cy="56943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ECF1D5F5-E5DE-451E-8345-2F503CC56B15}"/>
              </a:ext>
            </a:extLst>
          </p:cNvPr>
          <p:cNvSpPr>
            <a:spLocks noGrp="1" noChangeArrowheads="1"/>
          </p:cNvSpPr>
          <p:nvPr>
            <p:ph type="title"/>
          </p:nvPr>
        </p:nvSpPr>
        <p:spPr/>
        <p:txBody>
          <a:bodyPr/>
          <a:lstStyle/>
          <a:p>
            <a:r>
              <a:rPr lang="en-US" altLang="hu-HU" sz="2400" b="1"/>
              <a:t>Huawei Culture Co Ltd </a:t>
            </a:r>
            <a:r>
              <a:rPr lang="hu-HU" altLang="hu-HU" sz="2400" b="1"/>
              <a:t>részvényárfolyamok</a:t>
            </a:r>
            <a:endParaRPr lang="hu-HU" altLang="hu-HU" sz="2400"/>
          </a:p>
        </p:txBody>
      </p:sp>
      <p:sp>
        <p:nvSpPr>
          <p:cNvPr id="12291" name="Élőláb helye 3">
            <a:extLst>
              <a:ext uri="{FF2B5EF4-FFF2-40B4-BE49-F238E27FC236}">
                <a16:creationId xmlns:a16="http://schemas.microsoft.com/office/drawing/2014/main" id="{BB77D248-C574-4AEC-A8BF-538150365C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hu-HU" sz="1400"/>
              <a:t>halterv 2. -- 2021. 09. 15.</a:t>
            </a:r>
            <a:endParaRPr lang="hu-HU" altLang="hu-HU" sz="1400"/>
          </a:p>
        </p:txBody>
      </p:sp>
      <p:sp>
        <p:nvSpPr>
          <p:cNvPr id="12292" name="Dia számának helye 4">
            <a:extLst>
              <a:ext uri="{FF2B5EF4-FFF2-40B4-BE49-F238E27FC236}">
                <a16:creationId xmlns:a16="http://schemas.microsoft.com/office/drawing/2014/main" id="{41A09D96-0285-4BED-A031-2F873B8D41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4D3E3C-E3B1-4D15-842E-1A51B7D53EFE}" type="slidenum">
              <a:rPr lang="hu-HU" altLang="hu-HU" sz="1400"/>
              <a:pPr>
                <a:spcBef>
                  <a:spcPct val="0"/>
                </a:spcBef>
                <a:buFontTx/>
                <a:buNone/>
              </a:pPr>
              <a:t>9</a:t>
            </a:fld>
            <a:endParaRPr lang="hu-HU" altLang="hu-HU" sz="1400"/>
          </a:p>
        </p:txBody>
      </p:sp>
      <p:pic>
        <p:nvPicPr>
          <p:cNvPr id="12293" name="Picture 2">
            <a:extLst>
              <a:ext uri="{FF2B5EF4-FFF2-40B4-BE49-F238E27FC236}">
                <a16:creationId xmlns:a16="http://schemas.microsoft.com/office/drawing/2014/main" id="{D263D696-1668-48F2-B5D8-A8554A99B0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700213"/>
            <a:ext cx="9123362" cy="4176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2814</TotalTime>
  <Words>2981</Words>
  <Application>Microsoft Office PowerPoint</Application>
  <PresentationFormat>Diavetítés a képernyőre (4:3 oldalarány)</PresentationFormat>
  <Paragraphs>256</Paragraphs>
  <Slides>59</Slides>
  <Notes>0</Notes>
  <HiddenSlides>0</HiddenSlides>
  <MMClips>0</MMClips>
  <ScaleCrop>false</ScaleCrop>
  <HeadingPairs>
    <vt:vector size="8" baseType="variant">
      <vt:variant>
        <vt:lpstr>Használt betűtípusok</vt:lpstr>
      </vt:variant>
      <vt:variant>
        <vt:i4>1</vt:i4>
      </vt:variant>
      <vt:variant>
        <vt:lpstr>Téma</vt:lpstr>
      </vt:variant>
      <vt:variant>
        <vt:i4>1</vt:i4>
      </vt:variant>
      <vt:variant>
        <vt:lpstr>Beágyazott OLE kiszolgálók</vt:lpstr>
      </vt:variant>
      <vt:variant>
        <vt:i4>1</vt:i4>
      </vt:variant>
      <vt:variant>
        <vt:lpstr>Diacímek</vt:lpstr>
      </vt:variant>
      <vt:variant>
        <vt:i4>59</vt:i4>
      </vt:variant>
    </vt:vector>
  </HeadingPairs>
  <TitlesOfParts>
    <vt:vector size="62" baseType="lpstr">
      <vt:lpstr>Arial</vt:lpstr>
      <vt:lpstr>Alapértelmezett terv</vt:lpstr>
      <vt:lpstr>Bitkép</vt:lpstr>
      <vt:lpstr>Gazdasági alapok a hálózattervezésben </vt:lpstr>
      <vt:lpstr>Mai elektronikus kommunikáció folyamata</vt:lpstr>
      <vt:lpstr>Hálózatba fektessük a pénzünket vagy berendezésgyártásba?</vt:lpstr>
      <vt:lpstr>PowerPoint-bemutató</vt:lpstr>
      <vt:lpstr>CISCO share prices</vt:lpstr>
      <vt:lpstr>CISCO share prices</vt:lpstr>
      <vt:lpstr>PowerPoint-bemutató</vt:lpstr>
      <vt:lpstr>Huawei részvényárfolyamok</vt:lpstr>
      <vt:lpstr>Huawei Culture Co Ltd részvényárfolyamok</vt:lpstr>
      <vt:lpstr>Huawei profit</vt:lpstr>
      <vt:lpstr>Router piac</vt:lpstr>
      <vt:lpstr>PowerPoint-bemutató</vt:lpstr>
      <vt:lpstr>PowerPoint-bemutató</vt:lpstr>
      <vt:lpstr>PowerPoint-bemutató</vt:lpstr>
      <vt:lpstr>Magyar Telekom részvényárfolyamok</vt:lpstr>
      <vt:lpstr>PowerPoint-bemutató</vt:lpstr>
      <vt:lpstr>PowerPoint-bemutató</vt:lpstr>
      <vt:lpstr>PowerPoint-bemutató</vt:lpstr>
      <vt:lpstr>Látszik, hogy az elvándorlás a Digi belépésével nem a Vodafon és nem a Telenor előfizetőinek számát csökkenti!</vt:lpstr>
      <vt:lpstr>Televízió gyorsjelentés, 2021. június</vt:lpstr>
      <vt:lpstr>TV előfizetők piaca </vt:lpstr>
      <vt:lpstr>Forrás</vt:lpstr>
      <vt:lpstr>Business planning</vt:lpstr>
      <vt:lpstr>A Business Plan summarises the results of the planning process: </vt:lpstr>
      <vt:lpstr>Business model structure for planning </vt:lpstr>
      <vt:lpstr>Economic modelling for planning </vt:lpstr>
      <vt:lpstr>  Economical concepts and terms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10 év múlva befolyó 1 millió Ft bevétel jelenértéke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Business model structure for planning </vt:lpstr>
      <vt:lpstr>PowerPoint-bemutató</vt:lpstr>
    </vt:vector>
  </TitlesOfParts>
  <Company>ITK.PPKE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távközlési hálózattervezés  sajátosságai és területei</dc:title>
  <dc:creator>TakacsGy</dc:creator>
  <cp:lastModifiedBy>György Takács</cp:lastModifiedBy>
  <cp:revision>119</cp:revision>
  <dcterms:created xsi:type="dcterms:W3CDTF">2005-02-10T11:50:25Z</dcterms:created>
  <dcterms:modified xsi:type="dcterms:W3CDTF">2021-09-14T16:59:57Z</dcterms:modified>
</cp:coreProperties>
</file>