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68" r:id="rId2"/>
    <p:sldId id="379" r:id="rId3"/>
    <p:sldId id="380" r:id="rId4"/>
    <p:sldId id="410" r:id="rId5"/>
    <p:sldId id="365" r:id="rId6"/>
    <p:sldId id="360" r:id="rId7"/>
    <p:sldId id="399" r:id="rId8"/>
    <p:sldId id="398" r:id="rId9"/>
    <p:sldId id="412" r:id="rId10"/>
    <p:sldId id="400" r:id="rId11"/>
    <p:sldId id="406" r:id="rId12"/>
    <p:sldId id="414" r:id="rId13"/>
    <p:sldId id="413" r:id="rId14"/>
    <p:sldId id="416" r:id="rId15"/>
    <p:sldId id="415" r:id="rId16"/>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2" d="100"/>
          <a:sy n="82" d="100"/>
        </p:scale>
        <p:origin x="96" y="15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EFD9E-3423-48C4-8F68-5726C4DC9582}" type="datetimeFigureOut">
              <a:rPr lang="hu-HU" smtClean="0"/>
              <a:t>2021. 11. 16.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ED03C-1296-4415-B6F0-B92CE7D20086}" type="slidenum">
              <a:rPr lang="hu-HU" smtClean="0"/>
              <a:t>‹#›</a:t>
            </a:fld>
            <a:endParaRPr lang="hu-HU"/>
          </a:p>
        </p:txBody>
      </p:sp>
    </p:spTree>
    <p:extLst>
      <p:ext uri="{BB962C8B-B14F-4D97-AF65-F5344CB8AC3E}">
        <p14:creationId xmlns:p14="http://schemas.microsoft.com/office/powerpoint/2010/main" val="1471127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DB7597-7BDC-4D8A-9277-E60A422B966C}"/>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09389A70-9648-4B78-B0B8-85096CDC6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CC1C08FF-5EAC-468E-959E-65D8EEFD6E01}"/>
              </a:ext>
            </a:extLst>
          </p:cNvPr>
          <p:cNvSpPr>
            <a:spLocks noGrp="1"/>
          </p:cNvSpPr>
          <p:nvPr>
            <p:ph type="dt" sz="half" idx="10"/>
          </p:nvPr>
        </p:nvSpPr>
        <p:spPr/>
        <p:txBody>
          <a:bodyPr/>
          <a:lstStyle/>
          <a:p>
            <a:fld id="{92AA5607-CCB6-4F9F-857F-04259A371A6F}" type="datetime1">
              <a:rPr lang="hu-HU" smtClean="0"/>
              <a:t>2021. 11. 16.</a:t>
            </a:fld>
            <a:endParaRPr lang="hu-HU"/>
          </a:p>
        </p:txBody>
      </p:sp>
      <p:sp>
        <p:nvSpPr>
          <p:cNvPr id="5" name="Élőláb helye 4">
            <a:extLst>
              <a:ext uri="{FF2B5EF4-FFF2-40B4-BE49-F238E27FC236}">
                <a16:creationId xmlns:a16="http://schemas.microsoft.com/office/drawing/2014/main" id="{6EFFF05A-FDD7-4BA5-BE57-D9A25529DD08}"/>
              </a:ext>
            </a:extLst>
          </p:cNvPr>
          <p:cNvSpPr>
            <a:spLocks noGrp="1"/>
          </p:cNvSpPr>
          <p:nvPr>
            <p:ph type="ftr" sz="quarter" idx="11"/>
          </p:nvPr>
        </p:nvSpPr>
        <p:spPr/>
        <p:txBody>
          <a:bodyPr/>
          <a:lstStyle/>
          <a:p>
            <a:r>
              <a:rPr lang="hu-HU"/>
              <a:t>halterv xdsl kiegészítés</a:t>
            </a:r>
          </a:p>
        </p:txBody>
      </p:sp>
      <p:sp>
        <p:nvSpPr>
          <p:cNvPr id="6" name="Dia számának helye 5">
            <a:extLst>
              <a:ext uri="{FF2B5EF4-FFF2-40B4-BE49-F238E27FC236}">
                <a16:creationId xmlns:a16="http://schemas.microsoft.com/office/drawing/2014/main" id="{C9533685-93CD-4EC2-A594-46D2D34B0890}"/>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162760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C4D33BA-F0A3-48E4-B266-0CF9E87B4425}"/>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3DF35FC1-2E25-4B09-9338-FA14C009320E}"/>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59EBAB97-DFFB-4E04-9099-E3F36AC511AF}"/>
              </a:ext>
            </a:extLst>
          </p:cNvPr>
          <p:cNvSpPr>
            <a:spLocks noGrp="1"/>
          </p:cNvSpPr>
          <p:nvPr>
            <p:ph type="dt" sz="half" idx="10"/>
          </p:nvPr>
        </p:nvSpPr>
        <p:spPr/>
        <p:txBody>
          <a:bodyPr/>
          <a:lstStyle/>
          <a:p>
            <a:fld id="{643AA5FA-1963-4E71-83D9-F22A7C368F68}" type="datetime1">
              <a:rPr lang="hu-HU" smtClean="0"/>
              <a:t>2021. 11. 16.</a:t>
            </a:fld>
            <a:endParaRPr lang="hu-HU"/>
          </a:p>
        </p:txBody>
      </p:sp>
      <p:sp>
        <p:nvSpPr>
          <p:cNvPr id="5" name="Élőláb helye 4">
            <a:extLst>
              <a:ext uri="{FF2B5EF4-FFF2-40B4-BE49-F238E27FC236}">
                <a16:creationId xmlns:a16="http://schemas.microsoft.com/office/drawing/2014/main" id="{CBD1E307-0ADE-4205-A6C9-B3CCBB407D9E}"/>
              </a:ext>
            </a:extLst>
          </p:cNvPr>
          <p:cNvSpPr>
            <a:spLocks noGrp="1"/>
          </p:cNvSpPr>
          <p:nvPr>
            <p:ph type="ftr" sz="quarter" idx="11"/>
          </p:nvPr>
        </p:nvSpPr>
        <p:spPr/>
        <p:txBody>
          <a:bodyPr/>
          <a:lstStyle/>
          <a:p>
            <a:r>
              <a:rPr lang="hu-HU"/>
              <a:t>halterv xdsl kiegészítés</a:t>
            </a:r>
          </a:p>
        </p:txBody>
      </p:sp>
      <p:sp>
        <p:nvSpPr>
          <p:cNvPr id="6" name="Dia számának helye 5">
            <a:extLst>
              <a:ext uri="{FF2B5EF4-FFF2-40B4-BE49-F238E27FC236}">
                <a16:creationId xmlns:a16="http://schemas.microsoft.com/office/drawing/2014/main" id="{2E6D4E68-A5CA-4FC5-B674-25C5E497D27D}"/>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367184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8E7F763-0868-448C-8417-6333F30C1FB4}"/>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07A49AC7-ECFD-44C7-99FE-797B5DDE72D0}"/>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9FB8F449-B0C1-45D7-9E50-4D431948E4DC}"/>
              </a:ext>
            </a:extLst>
          </p:cNvPr>
          <p:cNvSpPr>
            <a:spLocks noGrp="1"/>
          </p:cNvSpPr>
          <p:nvPr>
            <p:ph type="dt" sz="half" idx="10"/>
          </p:nvPr>
        </p:nvSpPr>
        <p:spPr/>
        <p:txBody>
          <a:bodyPr/>
          <a:lstStyle/>
          <a:p>
            <a:fld id="{76000BCC-A49C-4970-8121-5275E5466CDF}" type="datetime1">
              <a:rPr lang="hu-HU" smtClean="0"/>
              <a:t>2021. 11. 16.</a:t>
            </a:fld>
            <a:endParaRPr lang="hu-HU"/>
          </a:p>
        </p:txBody>
      </p:sp>
      <p:sp>
        <p:nvSpPr>
          <p:cNvPr id="5" name="Élőláb helye 4">
            <a:extLst>
              <a:ext uri="{FF2B5EF4-FFF2-40B4-BE49-F238E27FC236}">
                <a16:creationId xmlns:a16="http://schemas.microsoft.com/office/drawing/2014/main" id="{5D558B59-7A0F-4463-BCA2-D39214C9E963}"/>
              </a:ext>
            </a:extLst>
          </p:cNvPr>
          <p:cNvSpPr>
            <a:spLocks noGrp="1"/>
          </p:cNvSpPr>
          <p:nvPr>
            <p:ph type="ftr" sz="quarter" idx="11"/>
          </p:nvPr>
        </p:nvSpPr>
        <p:spPr/>
        <p:txBody>
          <a:bodyPr/>
          <a:lstStyle/>
          <a:p>
            <a:r>
              <a:rPr lang="hu-HU"/>
              <a:t>halterv xdsl kiegészítés</a:t>
            </a:r>
          </a:p>
        </p:txBody>
      </p:sp>
      <p:sp>
        <p:nvSpPr>
          <p:cNvPr id="6" name="Dia számának helye 5">
            <a:extLst>
              <a:ext uri="{FF2B5EF4-FFF2-40B4-BE49-F238E27FC236}">
                <a16:creationId xmlns:a16="http://schemas.microsoft.com/office/drawing/2014/main" id="{0C1F4654-D5C0-4F28-9237-31DCD1220239}"/>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50266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9D8A3D1-958F-49A2-9A5F-FD231A6F5DBE}"/>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8CB0CC22-2408-455F-A7BB-9E9AB51655B7}"/>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C9EA9917-C8CC-4527-8158-70D77AD3EB00}"/>
              </a:ext>
            </a:extLst>
          </p:cNvPr>
          <p:cNvSpPr>
            <a:spLocks noGrp="1"/>
          </p:cNvSpPr>
          <p:nvPr>
            <p:ph type="dt" sz="half" idx="10"/>
          </p:nvPr>
        </p:nvSpPr>
        <p:spPr/>
        <p:txBody>
          <a:bodyPr/>
          <a:lstStyle/>
          <a:p>
            <a:fld id="{B9EAB432-7430-4E4D-84D7-F7222A0095E9}" type="datetime1">
              <a:rPr lang="hu-HU" smtClean="0"/>
              <a:t>2021. 11. 16.</a:t>
            </a:fld>
            <a:endParaRPr lang="hu-HU"/>
          </a:p>
        </p:txBody>
      </p:sp>
      <p:sp>
        <p:nvSpPr>
          <p:cNvPr id="5" name="Élőláb helye 4">
            <a:extLst>
              <a:ext uri="{FF2B5EF4-FFF2-40B4-BE49-F238E27FC236}">
                <a16:creationId xmlns:a16="http://schemas.microsoft.com/office/drawing/2014/main" id="{55894E58-75AC-4F3C-A2FD-9BCE12E60388}"/>
              </a:ext>
            </a:extLst>
          </p:cNvPr>
          <p:cNvSpPr>
            <a:spLocks noGrp="1"/>
          </p:cNvSpPr>
          <p:nvPr>
            <p:ph type="ftr" sz="quarter" idx="11"/>
          </p:nvPr>
        </p:nvSpPr>
        <p:spPr/>
        <p:txBody>
          <a:bodyPr/>
          <a:lstStyle/>
          <a:p>
            <a:r>
              <a:rPr lang="hu-HU"/>
              <a:t>halterv xdsl kiegészítés</a:t>
            </a:r>
          </a:p>
        </p:txBody>
      </p:sp>
      <p:sp>
        <p:nvSpPr>
          <p:cNvPr id="6" name="Dia számának helye 5">
            <a:extLst>
              <a:ext uri="{FF2B5EF4-FFF2-40B4-BE49-F238E27FC236}">
                <a16:creationId xmlns:a16="http://schemas.microsoft.com/office/drawing/2014/main" id="{7DFA356D-CAFF-484D-8A3F-885ECD925D3B}"/>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3217209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5D0403A-1DD6-41B6-9471-7226528CCF19}"/>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4ED7E50B-1BE7-4B04-83A6-3B9CEC7828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E5264C6F-C025-4A45-88D7-45BA41170B57}"/>
              </a:ext>
            </a:extLst>
          </p:cNvPr>
          <p:cNvSpPr>
            <a:spLocks noGrp="1"/>
          </p:cNvSpPr>
          <p:nvPr>
            <p:ph type="dt" sz="half" idx="10"/>
          </p:nvPr>
        </p:nvSpPr>
        <p:spPr/>
        <p:txBody>
          <a:bodyPr/>
          <a:lstStyle/>
          <a:p>
            <a:fld id="{422BB9A3-336E-493A-B83D-7D60976C2FB1}" type="datetime1">
              <a:rPr lang="hu-HU" smtClean="0"/>
              <a:t>2021. 11. 16.</a:t>
            </a:fld>
            <a:endParaRPr lang="hu-HU"/>
          </a:p>
        </p:txBody>
      </p:sp>
      <p:sp>
        <p:nvSpPr>
          <p:cNvPr id="5" name="Élőláb helye 4">
            <a:extLst>
              <a:ext uri="{FF2B5EF4-FFF2-40B4-BE49-F238E27FC236}">
                <a16:creationId xmlns:a16="http://schemas.microsoft.com/office/drawing/2014/main" id="{58F5E4BF-9319-4487-9306-1C68ED88004F}"/>
              </a:ext>
            </a:extLst>
          </p:cNvPr>
          <p:cNvSpPr>
            <a:spLocks noGrp="1"/>
          </p:cNvSpPr>
          <p:nvPr>
            <p:ph type="ftr" sz="quarter" idx="11"/>
          </p:nvPr>
        </p:nvSpPr>
        <p:spPr/>
        <p:txBody>
          <a:bodyPr/>
          <a:lstStyle/>
          <a:p>
            <a:r>
              <a:rPr lang="hu-HU"/>
              <a:t>halterv xdsl kiegészítés</a:t>
            </a:r>
          </a:p>
        </p:txBody>
      </p:sp>
      <p:sp>
        <p:nvSpPr>
          <p:cNvPr id="6" name="Dia számának helye 5">
            <a:extLst>
              <a:ext uri="{FF2B5EF4-FFF2-40B4-BE49-F238E27FC236}">
                <a16:creationId xmlns:a16="http://schemas.microsoft.com/office/drawing/2014/main" id="{F4F2EBAF-E4A7-4670-8444-737B7E6C22EF}"/>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1560651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7BBF3A0F-F310-4456-9C9F-D344CA88595A}"/>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2F79669A-382A-4BA4-A53A-25AF1F64C650}"/>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DEBD0350-F036-4A78-87B4-C3A840A6C659}"/>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8F123919-C0AE-4C57-88BB-E930CDD7A3D7}"/>
              </a:ext>
            </a:extLst>
          </p:cNvPr>
          <p:cNvSpPr>
            <a:spLocks noGrp="1"/>
          </p:cNvSpPr>
          <p:nvPr>
            <p:ph type="dt" sz="half" idx="10"/>
          </p:nvPr>
        </p:nvSpPr>
        <p:spPr/>
        <p:txBody>
          <a:bodyPr/>
          <a:lstStyle/>
          <a:p>
            <a:fld id="{20BA89EA-816D-446F-ADD2-DCC703CF2A01}" type="datetime1">
              <a:rPr lang="hu-HU" smtClean="0"/>
              <a:t>2021. 11. 16.</a:t>
            </a:fld>
            <a:endParaRPr lang="hu-HU"/>
          </a:p>
        </p:txBody>
      </p:sp>
      <p:sp>
        <p:nvSpPr>
          <p:cNvPr id="6" name="Élőláb helye 5">
            <a:extLst>
              <a:ext uri="{FF2B5EF4-FFF2-40B4-BE49-F238E27FC236}">
                <a16:creationId xmlns:a16="http://schemas.microsoft.com/office/drawing/2014/main" id="{71A341B4-35EB-4064-98AF-D9224EC8FE9D}"/>
              </a:ext>
            </a:extLst>
          </p:cNvPr>
          <p:cNvSpPr>
            <a:spLocks noGrp="1"/>
          </p:cNvSpPr>
          <p:nvPr>
            <p:ph type="ftr" sz="quarter" idx="11"/>
          </p:nvPr>
        </p:nvSpPr>
        <p:spPr/>
        <p:txBody>
          <a:bodyPr/>
          <a:lstStyle/>
          <a:p>
            <a:r>
              <a:rPr lang="hu-HU"/>
              <a:t>halterv xdsl kiegészítés</a:t>
            </a:r>
          </a:p>
        </p:txBody>
      </p:sp>
      <p:sp>
        <p:nvSpPr>
          <p:cNvPr id="7" name="Dia számának helye 6">
            <a:extLst>
              <a:ext uri="{FF2B5EF4-FFF2-40B4-BE49-F238E27FC236}">
                <a16:creationId xmlns:a16="http://schemas.microsoft.com/office/drawing/2014/main" id="{9DFEA8AB-4F4E-438B-B72F-7312C1755F36}"/>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232917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9F1992D-6CFA-4FEE-976D-B50EB47F3FDA}"/>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BAA565CF-B7D3-4D30-B880-ABF756D87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476C4313-10EC-48D8-B948-9CC35FA14B53}"/>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33BB4028-1CD9-4EA1-BE2C-4C3109FAF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9658AEB9-A3EC-4026-BE67-19F48A53F74C}"/>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BAB43D2A-B95C-4366-A669-74CA063AB294}"/>
              </a:ext>
            </a:extLst>
          </p:cNvPr>
          <p:cNvSpPr>
            <a:spLocks noGrp="1"/>
          </p:cNvSpPr>
          <p:nvPr>
            <p:ph type="dt" sz="half" idx="10"/>
          </p:nvPr>
        </p:nvSpPr>
        <p:spPr/>
        <p:txBody>
          <a:bodyPr/>
          <a:lstStyle/>
          <a:p>
            <a:fld id="{57C06792-F59B-4890-BC19-9D809A763620}" type="datetime1">
              <a:rPr lang="hu-HU" smtClean="0"/>
              <a:t>2021. 11. 16.</a:t>
            </a:fld>
            <a:endParaRPr lang="hu-HU"/>
          </a:p>
        </p:txBody>
      </p:sp>
      <p:sp>
        <p:nvSpPr>
          <p:cNvPr id="8" name="Élőláb helye 7">
            <a:extLst>
              <a:ext uri="{FF2B5EF4-FFF2-40B4-BE49-F238E27FC236}">
                <a16:creationId xmlns:a16="http://schemas.microsoft.com/office/drawing/2014/main" id="{7215BD87-39B8-41C7-AF84-EBBAE9030208}"/>
              </a:ext>
            </a:extLst>
          </p:cNvPr>
          <p:cNvSpPr>
            <a:spLocks noGrp="1"/>
          </p:cNvSpPr>
          <p:nvPr>
            <p:ph type="ftr" sz="quarter" idx="11"/>
          </p:nvPr>
        </p:nvSpPr>
        <p:spPr/>
        <p:txBody>
          <a:bodyPr/>
          <a:lstStyle/>
          <a:p>
            <a:r>
              <a:rPr lang="hu-HU"/>
              <a:t>halterv xdsl kiegészítés</a:t>
            </a:r>
          </a:p>
        </p:txBody>
      </p:sp>
      <p:sp>
        <p:nvSpPr>
          <p:cNvPr id="9" name="Dia számának helye 8">
            <a:extLst>
              <a:ext uri="{FF2B5EF4-FFF2-40B4-BE49-F238E27FC236}">
                <a16:creationId xmlns:a16="http://schemas.microsoft.com/office/drawing/2014/main" id="{69437B39-7FF8-4888-9AD8-4D1407BDB137}"/>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1528062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BCB7F5B-81F1-41B5-AC10-44F09EE47EDD}"/>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16AB0102-7C59-4D91-BEAA-8195A1F335C1}"/>
              </a:ext>
            </a:extLst>
          </p:cNvPr>
          <p:cNvSpPr>
            <a:spLocks noGrp="1"/>
          </p:cNvSpPr>
          <p:nvPr>
            <p:ph type="dt" sz="half" idx="10"/>
          </p:nvPr>
        </p:nvSpPr>
        <p:spPr/>
        <p:txBody>
          <a:bodyPr/>
          <a:lstStyle/>
          <a:p>
            <a:fld id="{6C7972A9-BEB2-4605-9608-7229DA316AF6}" type="datetime1">
              <a:rPr lang="hu-HU" smtClean="0"/>
              <a:t>2021. 11. 16.</a:t>
            </a:fld>
            <a:endParaRPr lang="hu-HU"/>
          </a:p>
        </p:txBody>
      </p:sp>
      <p:sp>
        <p:nvSpPr>
          <p:cNvPr id="4" name="Élőláb helye 3">
            <a:extLst>
              <a:ext uri="{FF2B5EF4-FFF2-40B4-BE49-F238E27FC236}">
                <a16:creationId xmlns:a16="http://schemas.microsoft.com/office/drawing/2014/main" id="{29EC3D1F-1CF4-4924-9B50-32FE405D64E9}"/>
              </a:ext>
            </a:extLst>
          </p:cNvPr>
          <p:cNvSpPr>
            <a:spLocks noGrp="1"/>
          </p:cNvSpPr>
          <p:nvPr>
            <p:ph type="ftr" sz="quarter" idx="11"/>
          </p:nvPr>
        </p:nvSpPr>
        <p:spPr/>
        <p:txBody>
          <a:bodyPr/>
          <a:lstStyle/>
          <a:p>
            <a:r>
              <a:rPr lang="hu-HU"/>
              <a:t>halterv xdsl kiegészítés</a:t>
            </a:r>
          </a:p>
        </p:txBody>
      </p:sp>
      <p:sp>
        <p:nvSpPr>
          <p:cNvPr id="5" name="Dia számának helye 4">
            <a:extLst>
              <a:ext uri="{FF2B5EF4-FFF2-40B4-BE49-F238E27FC236}">
                <a16:creationId xmlns:a16="http://schemas.microsoft.com/office/drawing/2014/main" id="{64B9E0E7-5AC6-4391-8122-5C3069445AE8}"/>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267009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DE73B6FA-53DF-4D9C-88D8-78326A812477}"/>
              </a:ext>
            </a:extLst>
          </p:cNvPr>
          <p:cNvSpPr>
            <a:spLocks noGrp="1"/>
          </p:cNvSpPr>
          <p:nvPr>
            <p:ph type="dt" sz="half" idx="10"/>
          </p:nvPr>
        </p:nvSpPr>
        <p:spPr/>
        <p:txBody>
          <a:bodyPr/>
          <a:lstStyle/>
          <a:p>
            <a:fld id="{4105D927-410A-4C8E-B777-75651BD25699}" type="datetime1">
              <a:rPr lang="hu-HU" smtClean="0"/>
              <a:t>2021. 11. 16.</a:t>
            </a:fld>
            <a:endParaRPr lang="hu-HU"/>
          </a:p>
        </p:txBody>
      </p:sp>
      <p:sp>
        <p:nvSpPr>
          <p:cNvPr id="3" name="Élőláb helye 2">
            <a:extLst>
              <a:ext uri="{FF2B5EF4-FFF2-40B4-BE49-F238E27FC236}">
                <a16:creationId xmlns:a16="http://schemas.microsoft.com/office/drawing/2014/main" id="{C906906E-F790-4C85-8C9E-FA11AA62DBF1}"/>
              </a:ext>
            </a:extLst>
          </p:cNvPr>
          <p:cNvSpPr>
            <a:spLocks noGrp="1"/>
          </p:cNvSpPr>
          <p:nvPr>
            <p:ph type="ftr" sz="quarter" idx="11"/>
          </p:nvPr>
        </p:nvSpPr>
        <p:spPr/>
        <p:txBody>
          <a:bodyPr/>
          <a:lstStyle/>
          <a:p>
            <a:r>
              <a:rPr lang="hu-HU"/>
              <a:t>halterv xdsl kiegészítés</a:t>
            </a:r>
          </a:p>
        </p:txBody>
      </p:sp>
      <p:sp>
        <p:nvSpPr>
          <p:cNvPr id="4" name="Dia számának helye 3">
            <a:extLst>
              <a:ext uri="{FF2B5EF4-FFF2-40B4-BE49-F238E27FC236}">
                <a16:creationId xmlns:a16="http://schemas.microsoft.com/office/drawing/2014/main" id="{A12C3718-194B-4582-9897-FA06F06E36C8}"/>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252643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94EDA0DA-9BE3-4BC9-99AD-9AEDC17AE51E}"/>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3FEED238-22EE-4B6E-9934-FAB13CF3C8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093EC29A-375B-438C-A94D-310ADFF4B3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3603A856-A856-48AB-8895-08CCC3995909}"/>
              </a:ext>
            </a:extLst>
          </p:cNvPr>
          <p:cNvSpPr>
            <a:spLocks noGrp="1"/>
          </p:cNvSpPr>
          <p:nvPr>
            <p:ph type="dt" sz="half" idx="10"/>
          </p:nvPr>
        </p:nvSpPr>
        <p:spPr/>
        <p:txBody>
          <a:bodyPr/>
          <a:lstStyle/>
          <a:p>
            <a:fld id="{6B47D08E-77DB-48E2-AD91-CD4EED9B370D}" type="datetime1">
              <a:rPr lang="hu-HU" smtClean="0"/>
              <a:t>2021. 11. 16.</a:t>
            </a:fld>
            <a:endParaRPr lang="hu-HU"/>
          </a:p>
        </p:txBody>
      </p:sp>
      <p:sp>
        <p:nvSpPr>
          <p:cNvPr id="6" name="Élőláb helye 5">
            <a:extLst>
              <a:ext uri="{FF2B5EF4-FFF2-40B4-BE49-F238E27FC236}">
                <a16:creationId xmlns:a16="http://schemas.microsoft.com/office/drawing/2014/main" id="{AAFF5893-BF8E-4F55-8D8E-F9CD510AFADF}"/>
              </a:ext>
            </a:extLst>
          </p:cNvPr>
          <p:cNvSpPr>
            <a:spLocks noGrp="1"/>
          </p:cNvSpPr>
          <p:nvPr>
            <p:ph type="ftr" sz="quarter" idx="11"/>
          </p:nvPr>
        </p:nvSpPr>
        <p:spPr/>
        <p:txBody>
          <a:bodyPr/>
          <a:lstStyle/>
          <a:p>
            <a:r>
              <a:rPr lang="hu-HU"/>
              <a:t>halterv xdsl kiegészítés</a:t>
            </a:r>
          </a:p>
        </p:txBody>
      </p:sp>
      <p:sp>
        <p:nvSpPr>
          <p:cNvPr id="7" name="Dia számának helye 6">
            <a:extLst>
              <a:ext uri="{FF2B5EF4-FFF2-40B4-BE49-F238E27FC236}">
                <a16:creationId xmlns:a16="http://schemas.microsoft.com/office/drawing/2014/main" id="{DE58247F-9778-4D9C-BDC8-10A1E8240C4B}"/>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213293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BA6EBB0D-86C6-448D-AC5E-176FBCE18FDE}"/>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A4ED8848-4391-4795-9FCC-1AD67246E5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a:extLst>
              <a:ext uri="{FF2B5EF4-FFF2-40B4-BE49-F238E27FC236}">
                <a16:creationId xmlns:a16="http://schemas.microsoft.com/office/drawing/2014/main" id="{A49C90D8-E3D6-4252-BBAD-1222FC8718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48E174F6-A8E0-4D4D-A112-A770E5C8FD04}"/>
              </a:ext>
            </a:extLst>
          </p:cNvPr>
          <p:cNvSpPr>
            <a:spLocks noGrp="1"/>
          </p:cNvSpPr>
          <p:nvPr>
            <p:ph type="dt" sz="half" idx="10"/>
          </p:nvPr>
        </p:nvSpPr>
        <p:spPr/>
        <p:txBody>
          <a:bodyPr/>
          <a:lstStyle/>
          <a:p>
            <a:fld id="{A2B9FB21-52E1-4EA3-9804-1C77519D4CA9}" type="datetime1">
              <a:rPr lang="hu-HU" smtClean="0"/>
              <a:t>2021. 11. 16.</a:t>
            </a:fld>
            <a:endParaRPr lang="hu-HU"/>
          </a:p>
        </p:txBody>
      </p:sp>
      <p:sp>
        <p:nvSpPr>
          <p:cNvPr id="6" name="Élőláb helye 5">
            <a:extLst>
              <a:ext uri="{FF2B5EF4-FFF2-40B4-BE49-F238E27FC236}">
                <a16:creationId xmlns:a16="http://schemas.microsoft.com/office/drawing/2014/main" id="{F47FEC2F-4E8E-4934-B376-AD0EE423FF60}"/>
              </a:ext>
            </a:extLst>
          </p:cNvPr>
          <p:cNvSpPr>
            <a:spLocks noGrp="1"/>
          </p:cNvSpPr>
          <p:nvPr>
            <p:ph type="ftr" sz="quarter" idx="11"/>
          </p:nvPr>
        </p:nvSpPr>
        <p:spPr/>
        <p:txBody>
          <a:bodyPr/>
          <a:lstStyle/>
          <a:p>
            <a:r>
              <a:rPr lang="hu-HU"/>
              <a:t>halterv xdsl kiegészítés</a:t>
            </a:r>
          </a:p>
        </p:txBody>
      </p:sp>
      <p:sp>
        <p:nvSpPr>
          <p:cNvPr id="7" name="Dia számának helye 6">
            <a:extLst>
              <a:ext uri="{FF2B5EF4-FFF2-40B4-BE49-F238E27FC236}">
                <a16:creationId xmlns:a16="http://schemas.microsoft.com/office/drawing/2014/main" id="{25BAF26F-A51B-4F53-956E-279C924B1DE5}"/>
              </a:ext>
            </a:extLst>
          </p:cNvPr>
          <p:cNvSpPr>
            <a:spLocks noGrp="1"/>
          </p:cNvSpPr>
          <p:nvPr>
            <p:ph type="sldNum" sz="quarter" idx="12"/>
          </p:nvPr>
        </p:nvSpPr>
        <p:spPr/>
        <p:txBody>
          <a:bodyPr/>
          <a:lstStyle/>
          <a:p>
            <a:fld id="{9926DCD3-43A3-4745-BB09-8F3F17576D94}" type="slidenum">
              <a:rPr lang="hu-HU" smtClean="0"/>
              <a:t>‹#›</a:t>
            </a:fld>
            <a:endParaRPr lang="hu-HU"/>
          </a:p>
        </p:txBody>
      </p:sp>
    </p:spTree>
    <p:extLst>
      <p:ext uri="{BB962C8B-B14F-4D97-AF65-F5344CB8AC3E}">
        <p14:creationId xmlns:p14="http://schemas.microsoft.com/office/powerpoint/2010/main" val="127715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E4CD6112-6819-40D5-A7FB-4AFD8AD333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7F910454-F240-4C00-9FCD-397B06846D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E75CDC3-1932-4420-80AE-066EC9D19B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08770B-15FF-4D20-8E20-BAF1E3BADEF7}" type="datetime1">
              <a:rPr lang="hu-HU" smtClean="0"/>
              <a:t>2021. 11. 16.</a:t>
            </a:fld>
            <a:endParaRPr lang="hu-HU"/>
          </a:p>
        </p:txBody>
      </p:sp>
      <p:sp>
        <p:nvSpPr>
          <p:cNvPr id="5" name="Élőláb helye 4">
            <a:extLst>
              <a:ext uri="{FF2B5EF4-FFF2-40B4-BE49-F238E27FC236}">
                <a16:creationId xmlns:a16="http://schemas.microsoft.com/office/drawing/2014/main" id="{7A8E2165-BA82-4B1E-9ECD-AD81D68D20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hu-HU"/>
              <a:t>halterv xdsl kiegészítés</a:t>
            </a:r>
          </a:p>
        </p:txBody>
      </p:sp>
      <p:sp>
        <p:nvSpPr>
          <p:cNvPr id="6" name="Dia számának helye 5">
            <a:extLst>
              <a:ext uri="{FF2B5EF4-FFF2-40B4-BE49-F238E27FC236}">
                <a16:creationId xmlns:a16="http://schemas.microsoft.com/office/drawing/2014/main" id="{DB6170F5-2C66-4DCC-BD68-2049DC1B4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6DCD3-43A3-4745-BB09-8F3F17576D94}" type="slidenum">
              <a:rPr lang="hu-HU" smtClean="0"/>
              <a:t>‹#›</a:t>
            </a:fld>
            <a:endParaRPr lang="hu-HU"/>
          </a:p>
        </p:txBody>
      </p:sp>
    </p:spTree>
    <p:extLst>
      <p:ext uri="{BB962C8B-B14F-4D97-AF65-F5344CB8AC3E}">
        <p14:creationId xmlns:p14="http://schemas.microsoft.com/office/powerpoint/2010/main" val="321077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 számának helye 3">
            <a:extLst>
              <a:ext uri="{FF2B5EF4-FFF2-40B4-BE49-F238E27FC236}">
                <a16:creationId xmlns:a16="http://schemas.microsoft.com/office/drawing/2014/main" id="{DAD3EC1D-221F-495D-9F52-2E3AE757B6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926713-A30B-4047-9CEE-70446E9E324E}" type="slidenum">
              <a:rPr lang="hu-HU" altLang="hu-HU" sz="1400"/>
              <a:pPr>
                <a:spcBef>
                  <a:spcPct val="0"/>
                </a:spcBef>
                <a:buFontTx/>
                <a:buNone/>
              </a:pPr>
              <a:t>1</a:t>
            </a:fld>
            <a:endParaRPr lang="hu-HU" altLang="hu-HU" sz="1400"/>
          </a:p>
        </p:txBody>
      </p:sp>
      <p:pic>
        <p:nvPicPr>
          <p:cNvPr id="76803" name="Picture 4" descr="fibre_optics_ribbon_cable_detail_1">
            <a:extLst>
              <a:ext uri="{FF2B5EF4-FFF2-40B4-BE49-F238E27FC236}">
                <a16:creationId xmlns:a16="http://schemas.microsoft.com/office/drawing/2014/main" id="{71834220-4873-448C-92A1-BEB5B8646D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8" y="476250"/>
            <a:ext cx="9028112" cy="224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6804" name="Object 251">
            <a:extLst>
              <a:ext uri="{FF2B5EF4-FFF2-40B4-BE49-F238E27FC236}">
                <a16:creationId xmlns:a16="http://schemas.microsoft.com/office/drawing/2014/main" id="{8E778A1D-FF68-4099-8012-1E8B045A0601}"/>
              </a:ext>
            </a:extLst>
          </p:cNvPr>
          <p:cNvGraphicFramePr>
            <a:graphicFrameLocks noChangeAspect="1"/>
          </p:cNvGraphicFramePr>
          <p:nvPr/>
        </p:nvGraphicFramePr>
        <p:xfrm>
          <a:off x="3000376" y="2781300"/>
          <a:ext cx="6335713" cy="3632200"/>
        </p:xfrm>
        <a:graphic>
          <a:graphicData uri="http://schemas.openxmlformats.org/presentationml/2006/ole">
            <mc:AlternateContent xmlns:mc="http://schemas.openxmlformats.org/markup-compatibility/2006">
              <mc:Choice xmlns:v="urn:schemas-microsoft-com:vml" Requires="v">
                <p:oleObj spid="_x0000_s1031" name="Bitkép" r:id="rId4" imgW="5847619" imgH="3352381" progId="Paint.Picture">
                  <p:embed/>
                </p:oleObj>
              </mc:Choice>
              <mc:Fallback>
                <p:oleObj name="Bitkép" r:id="rId4" imgW="5847619" imgH="3352381" progId="Paint.Picture">
                  <p:embed/>
                  <p:pic>
                    <p:nvPicPr>
                      <p:cNvPr id="76804" name="Object 251">
                        <a:extLst>
                          <a:ext uri="{FF2B5EF4-FFF2-40B4-BE49-F238E27FC236}">
                            <a16:creationId xmlns:a16="http://schemas.microsoft.com/office/drawing/2014/main" id="{8E778A1D-FF68-4099-8012-1E8B045A06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0376" y="2781300"/>
                        <a:ext cx="6335713" cy="363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5" name="Élőláb helye 7">
            <a:extLst>
              <a:ext uri="{FF2B5EF4-FFF2-40B4-BE49-F238E27FC236}">
                <a16:creationId xmlns:a16="http://schemas.microsoft.com/office/drawing/2014/main" id="{53ABC0F8-1B2B-4814-A8D3-45DF9554C6F0}"/>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ím 1">
            <a:extLst>
              <a:ext uri="{FF2B5EF4-FFF2-40B4-BE49-F238E27FC236}">
                <a16:creationId xmlns:a16="http://schemas.microsoft.com/office/drawing/2014/main" id="{F9A7602D-5EF2-4235-A9A9-D9C1B1D71DEA}"/>
              </a:ext>
            </a:extLst>
          </p:cNvPr>
          <p:cNvSpPr>
            <a:spLocks noGrp="1" noChangeArrowheads="1"/>
          </p:cNvSpPr>
          <p:nvPr>
            <p:ph type="title"/>
          </p:nvPr>
        </p:nvSpPr>
        <p:spPr>
          <a:xfrm>
            <a:off x="1981200" y="274639"/>
            <a:ext cx="8229600" cy="554037"/>
          </a:xfrm>
        </p:spPr>
        <p:txBody>
          <a:bodyPr/>
          <a:lstStyle/>
          <a:p>
            <a:r>
              <a:rPr lang="en-GB" altLang="hu-HU" sz="2400"/>
              <a:t>Operational principle and example of 3D MEMS array </a:t>
            </a:r>
            <a:endParaRPr lang="hu-HU" altLang="hu-HU" sz="2400"/>
          </a:p>
        </p:txBody>
      </p:sp>
      <p:sp>
        <p:nvSpPr>
          <p:cNvPr id="100355" name="Élőláb helye 3">
            <a:extLst>
              <a:ext uri="{FF2B5EF4-FFF2-40B4-BE49-F238E27FC236}">
                <a16:creationId xmlns:a16="http://schemas.microsoft.com/office/drawing/2014/main" id="{53CA580C-24A8-4414-8BE1-14CCC0A48004}"/>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100356" name="Dia számának helye 4">
            <a:extLst>
              <a:ext uri="{FF2B5EF4-FFF2-40B4-BE49-F238E27FC236}">
                <a16:creationId xmlns:a16="http://schemas.microsoft.com/office/drawing/2014/main" id="{2ADD6538-8F25-47EB-AC68-A44A042B911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8FAD7F-0092-4C0C-AB1F-7CDF00DE4A3F}" type="slidenum">
              <a:rPr lang="hu-HU" altLang="hu-HU" sz="1400"/>
              <a:pPr>
                <a:spcBef>
                  <a:spcPct val="0"/>
                </a:spcBef>
                <a:buFontTx/>
                <a:buNone/>
              </a:pPr>
              <a:t>10</a:t>
            </a:fld>
            <a:endParaRPr lang="hu-HU" altLang="hu-HU" sz="1400"/>
          </a:p>
        </p:txBody>
      </p:sp>
      <p:pic>
        <p:nvPicPr>
          <p:cNvPr id="100357" name="Picture 2">
            <a:extLst>
              <a:ext uri="{FF2B5EF4-FFF2-40B4-BE49-F238E27FC236}">
                <a16:creationId xmlns:a16="http://schemas.microsoft.com/office/drawing/2014/main" id="{4C47A99A-2E1E-4338-992A-2CE3A6884D5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65288" y="817563"/>
            <a:ext cx="5446712" cy="54483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0358" name="Picture 4" descr="File:ParticleCollimator.svg">
            <a:extLst>
              <a:ext uri="{FF2B5EF4-FFF2-40B4-BE49-F238E27FC236}">
                <a16:creationId xmlns:a16="http://schemas.microsoft.com/office/drawing/2014/main" id="{3C0C0198-6D27-41CD-9173-AE521F2A7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6" y="2105026"/>
            <a:ext cx="3038475"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Szövegdoboz 5">
            <a:extLst>
              <a:ext uri="{FF2B5EF4-FFF2-40B4-BE49-F238E27FC236}">
                <a16:creationId xmlns:a16="http://schemas.microsoft.com/office/drawing/2014/main" id="{0C865C44-3BE6-4EF2-BB71-446C04D3B04F}"/>
              </a:ext>
            </a:extLst>
          </p:cNvPr>
          <p:cNvSpPr txBox="1">
            <a:spLocks noChangeArrowheads="1"/>
          </p:cNvSpPr>
          <p:nvPr/>
        </p:nvSpPr>
        <p:spPr bwMode="auto">
          <a:xfrm>
            <a:off x="8628064" y="1844676"/>
            <a:ext cx="95090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collimator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ím 1">
            <a:extLst>
              <a:ext uri="{FF2B5EF4-FFF2-40B4-BE49-F238E27FC236}">
                <a16:creationId xmlns:a16="http://schemas.microsoft.com/office/drawing/2014/main" id="{6BE96441-E73A-4B38-B8A5-4C3F20F04F03}"/>
              </a:ext>
            </a:extLst>
          </p:cNvPr>
          <p:cNvSpPr>
            <a:spLocks noGrp="1" noChangeArrowheads="1"/>
          </p:cNvSpPr>
          <p:nvPr>
            <p:ph type="title"/>
          </p:nvPr>
        </p:nvSpPr>
        <p:spPr/>
        <p:txBody>
          <a:bodyPr/>
          <a:lstStyle/>
          <a:p>
            <a:endParaRPr lang="hu-HU" altLang="hu-HU"/>
          </a:p>
        </p:txBody>
      </p:sp>
      <p:sp>
        <p:nvSpPr>
          <p:cNvPr id="101379" name="Élőláb helye 3">
            <a:extLst>
              <a:ext uri="{FF2B5EF4-FFF2-40B4-BE49-F238E27FC236}">
                <a16:creationId xmlns:a16="http://schemas.microsoft.com/office/drawing/2014/main" id="{4D3CCE85-3747-44D2-AD42-D8C179D0DA2D}"/>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101380" name="Dia számának helye 4">
            <a:extLst>
              <a:ext uri="{FF2B5EF4-FFF2-40B4-BE49-F238E27FC236}">
                <a16:creationId xmlns:a16="http://schemas.microsoft.com/office/drawing/2014/main" id="{ECBD4992-28AF-4C15-BE22-34797AAAF9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D7F88C-8DA1-4715-9D7A-13C06921B9B5}" type="slidenum">
              <a:rPr lang="hu-HU" altLang="hu-HU" sz="1400"/>
              <a:pPr>
                <a:spcBef>
                  <a:spcPct val="0"/>
                </a:spcBef>
                <a:buFontTx/>
                <a:buNone/>
              </a:pPr>
              <a:t>11</a:t>
            </a:fld>
            <a:endParaRPr lang="hu-HU" altLang="hu-HU" sz="1400"/>
          </a:p>
        </p:txBody>
      </p:sp>
      <p:pic>
        <p:nvPicPr>
          <p:cNvPr id="101381" name="Picture 2">
            <a:extLst>
              <a:ext uri="{FF2B5EF4-FFF2-40B4-BE49-F238E27FC236}">
                <a16:creationId xmlns:a16="http://schemas.microsoft.com/office/drawing/2014/main" id="{258D0C51-D048-4BDE-966D-574FE332A66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449639" y="1717675"/>
            <a:ext cx="5329237" cy="43195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C0CF3CC5-C3FA-4C17-A935-842B60FA7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090612" y="619588"/>
            <a:ext cx="9297571" cy="478108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Élőláb helye 2">
            <a:extLst>
              <a:ext uri="{FF2B5EF4-FFF2-40B4-BE49-F238E27FC236}">
                <a16:creationId xmlns:a16="http://schemas.microsoft.com/office/drawing/2014/main" id="{3729E528-1640-47A6-BA36-245E73A3B42F}"/>
              </a:ext>
            </a:extLst>
          </p:cNvPr>
          <p:cNvSpPr>
            <a:spLocks noGrp="1"/>
          </p:cNvSpPr>
          <p:nvPr>
            <p:ph type="ftr" sz="quarter" idx="11"/>
          </p:nvPr>
        </p:nvSpPr>
        <p:spPr/>
        <p:txBody>
          <a:bodyPr/>
          <a:lstStyle/>
          <a:p>
            <a:r>
              <a:rPr lang="hu-HU"/>
              <a:t>halterv xdsl kiegészítés</a:t>
            </a:r>
          </a:p>
        </p:txBody>
      </p:sp>
      <p:sp>
        <p:nvSpPr>
          <p:cNvPr id="4" name="Dia számának helye 3">
            <a:extLst>
              <a:ext uri="{FF2B5EF4-FFF2-40B4-BE49-F238E27FC236}">
                <a16:creationId xmlns:a16="http://schemas.microsoft.com/office/drawing/2014/main" id="{1F1809D5-11E2-4BC7-9F7C-308E91D57E5D}"/>
              </a:ext>
            </a:extLst>
          </p:cNvPr>
          <p:cNvSpPr>
            <a:spLocks noGrp="1"/>
          </p:cNvSpPr>
          <p:nvPr>
            <p:ph type="sldNum" sz="quarter" idx="12"/>
          </p:nvPr>
        </p:nvSpPr>
        <p:spPr/>
        <p:txBody>
          <a:bodyPr/>
          <a:lstStyle/>
          <a:p>
            <a:fld id="{9926DCD3-43A3-4745-BB09-8F3F17576D94}" type="slidenum">
              <a:rPr lang="hu-HU" smtClean="0"/>
              <a:t>12</a:t>
            </a:fld>
            <a:endParaRPr lang="hu-HU"/>
          </a:p>
        </p:txBody>
      </p:sp>
    </p:spTree>
    <p:extLst>
      <p:ext uri="{BB962C8B-B14F-4D97-AF65-F5344CB8AC3E}">
        <p14:creationId xmlns:p14="http://schemas.microsoft.com/office/powerpoint/2010/main" val="205600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artalom helye 5">
            <a:extLst>
              <a:ext uri="{FF2B5EF4-FFF2-40B4-BE49-F238E27FC236}">
                <a16:creationId xmlns:a16="http://schemas.microsoft.com/office/drawing/2014/main" id="{252E7158-D653-415C-A1CE-510F9E32D1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41287" y="565935"/>
            <a:ext cx="11850844" cy="5199341"/>
          </a:xfrm>
          <a:prstGeom prst="rect">
            <a:avLst/>
          </a:prstGeom>
        </p:spPr>
      </p:pic>
      <p:sp>
        <p:nvSpPr>
          <p:cNvPr id="3" name="Élőláb helye 2">
            <a:extLst>
              <a:ext uri="{FF2B5EF4-FFF2-40B4-BE49-F238E27FC236}">
                <a16:creationId xmlns:a16="http://schemas.microsoft.com/office/drawing/2014/main" id="{6276C9AE-8277-47C0-954A-9E608C022E76}"/>
              </a:ext>
            </a:extLst>
          </p:cNvPr>
          <p:cNvSpPr>
            <a:spLocks noGrp="1"/>
          </p:cNvSpPr>
          <p:nvPr>
            <p:ph type="ftr" sz="quarter" idx="11"/>
          </p:nvPr>
        </p:nvSpPr>
        <p:spPr/>
        <p:txBody>
          <a:bodyPr/>
          <a:lstStyle/>
          <a:p>
            <a:r>
              <a:rPr lang="hu-HU"/>
              <a:t>halterv xdsl kiegészítés</a:t>
            </a:r>
          </a:p>
        </p:txBody>
      </p:sp>
      <p:sp>
        <p:nvSpPr>
          <p:cNvPr id="4" name="Dia számának helye 3">
            <a:extLst>
              <a:ext uri="{FF2B5EF4-FFF2-40B4-BE49-F238E27FC236}">
                <a16:creationId xmlns:a16="http://schemas.microsoft.com/office/drawing/2014/main" id="{F123AF7A-7EA6-4C2F-8BC7-C84C3DC9FC04}"/>
              </a:ext>
            </a:extLst>
          </p:cNvPr>
          <p:cNvSpPr>
            <a:spLocks noGrp="1"/>
          </p:cNvSpPr>
          <p:nvPr>
            <p:ph type="sldNum" sz="quarter" idx="12"/>
          </p:nvPr>
        </p:nvSpPr>
        <p:spPr/>
        <p:txBody>
          <a:bodyPr/>
          <a:lstStyle/>
          <a:p>
            <a:fld id="{9926DCD3-43A3-4745-BB09-8F3F17576D94}" type="slidenum">
              <a:rPr lang="hu-HU" smtClean="0"/>
              <a:t>13</a:t>
            </a:fld>
            <a:endParaRPr lang="hu-HU"/>
          </a:p>
        </p:txBody>
      </p:sp>
    </p:spTree>
    <p:extLst>
      <p:ext uri="{BB962C8B-B14F-4D97-AF65-F5344CB8AC3E}">
        <p14:creationId xmlns:p14="http://schemas.microsoft.com/office/powerpoint/2010/main" val="3740587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13D741E4-5F58-4CD2-A790-B4352BA56595}"/>
              </a:ext>
            </a:extLst>
          </p:cNvPr>
          <p:cNvPicPr>
            <a:picLocks noChangeAspect="1"/>
          </p:cNvPicPr>
          <p:nvPr/>
        </p:nvPicPr>
        <p:blipFill>
          <a:blip r:embed="rId2"/>
          <a:stretch>
            <a:fillRect/>
          </a:stretch>
        </p:blipFill>
        <p:spPr>
          <a:xfrm>
            <a:off x="800014" y="299803"/>
            <a:ext cx="9882274" cy="5839059"/>
          </a:xfrm>
          <a:prstGeom prst="rect">
            <a:avLst/>
          </a:prstGeom>
        </p:spPr>
      </p:pic>
      <p:sp>
        <p:nvSpPr>
          <p:cNvPr id="3" name="Élőláb helye 2">
            <a:extLst>
              <a:ext uri="{FF2B5EF4-FFF2-40B4-BE49-F238E27FC236}">
                <a16:creationId xmlns:a16="http://schemas.microsoft.com/office/drawing/2014/main" id="{20F71627-04D2-49DB-9DBA-B6FA736DD775}"/>
              </a:ext>
            </a:extLst>
          </p:cNvPr>
          <p:cNvSpPr>
            <a:spLocks noGrp="1"/>
          </p:cNvSpPr>
          <p:nvPr>
            <p:ph type="ftr" sz="quarter" idx="11"/>
          </p:nvPr>
        </p:nvSpPr>
        <p:spPr/>
        <p:txBody>
          <a:bodyPr/>
          <a:lstStyle/>
          <a:p>
            <a:r>
              <a:rPr lang="hu-HU"/>
              <a:t>halterv xdsl kiegészítés</a:t>
            </a:r>
          </a:p>
        </p:txBody>
      </p:sp>
      <p:sp>
        <p:nvSpPr>
          <p:cNvPr id="4" name="Dia számának helye 3">
            <a:extLst>
              <a:ext uri="{FF2B5EF4-FFF2-40B4-BE49-F238E27FC236}">
                <a16:creationId xmlns:a16="http://schemas.microsoft.com/office/drawing/2014/main" id="{2EE7A288-9A24-4792-A989-4BDC6E0A222B}"/>
              </a:ext>
            </a:extLst>
          </p:cNvPr>
          <p:cNvSpPr>
            <a:spLocks noGrp="1"/>
          </p:cNvSpPr>
          <p:nvPr>
            <p:ph type="sldNum" sz="quarter" idx="12"/>
          </p:nvPr>
        </p:nvSpPr>
        <p:spPr/>
        <p:txBody>
          <a:bodyPr/>
          <a:lstStyle/>
          <a:p>
            <a:fld id="{9926DCD3-43A3-4745-BB09-8F3F17576D94}" type="slidenum">
              <a:rPr lang="hu-HU" smtClean="0"/>
              <a:t>14</a:t>
            </a:fld>
            <a:endParaRPr lang="hu-HU"/>
          </a:p>
        </p:txBody>
      </p:sp>
    </p:spTree>
    <p:extLst>
      <p:ext uri="{BB962C8B-B14F-4D97-AF65-F5344CB8AC3E}">
        <p14:creationId xmlns:p14="http://schemas.microsoft.com/office/powerpoint/2010/main" val="365074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ép 1">
            <a:extLst>
              <a:ext uri="{FF2B5EF4-FFF2-40B4-BE49-F238E27FC236}">
                <a16:creationId xmlns:a16="http://schemas.microsoft.com/office/drawing/2014/main" id="{71A7A7BA-3619-4F00-A929-F458BE6F1F01}"/>
              </a:ext>
            </a:extLst>
          </p:cNvPr>
          <p:cNvPicPr>
            <a:picLocks noChangeAspect="1"/>
          </p:cNvPicPr>
          <p:nvPr/>
        </p:nvPicPr>
        <p:blipFill>
          <a:blip r:embed="rId2"/>
          <a:stretch>
            <a:fillRect/>
          </a:stretch>
        </p:blipFill>
        <p:spPr>
          <a:xfrm>
            <a:off x="968053" y="584616"/>
            <a:ext cx="10380458" cy="5621311"/>
          </a:xfrm>
          <a:prstGeom prst="rect">
            <a:avLst/>
          </a:prstGeom>
        </p:spPr>
      </p:pic>
      <p:sp>
        <p:nvSpPr>
          <p:cNvPr id="3" name="Élőláb helye 2">
            <a:extLst>
              <a:ext uri="{FF2B5EF4-FFF2-40B4-BE49-F238E27FC236}">
                <a16:creationId xmlns:a16="http://schemas.microsoft.com/office/drawing/2014/main" id="{2A13FA29-31B3-4C0D-ACB5-D1181701A3AE}"/>
              </a:ext>
            </a:extLst>
          </p:cNvPr>
          <p:cNvSpPr>
            <a:spLocks noGrp="1"/>
          </p:cNvSpPr>
          <p:nvPr>
            <p:ph type="ftr" sz="quarter" idx="11"/>
          </p:nvPr>
        </p:nvSpPr>
        <p:spPr/>
        <p:txBody>
          <a:bodyPr/>
          <a:lstStyle/>
          <a:p>
            <a:r>
              <a:rPr lang="hu-HU"/>
              <a:t>halterv xdsl kiegészítés</a:t>
            </a:r>
          </a:p>
        </p:txBody>
      </p:sp>
      <p:sp>
        <p:nvSpPr>
          <p:cNvPr id="4" name="Dia számának helye 3">
            <a:extLst>
              <a:ext uri="{FF2B5EF4-FFF2-40B4-BE49-F238E27FC236}">
                <a16:creationId xmlns:a16="http://schemas.microsoft.com/office/drawing/2014/main" id="{A2DE6BD0-D83C-4ADC-BF50-796875C99365}"/>
              </a:ext>
            </a:extLst>
          </p:cNvPr>
          <p:cNvSpPr>
            <a:spLocks noGrp="1"/>
          </p:cNvSpPr>
          <p:nvPr>
            <p:ph type="sldNum" sz="quarter" idx="12"/>
          </p:nvPr>
        </p:nvSpPr>
        <p:spPr/>
        <p:txBody>
          <a:bodyPr/>
          <a:lstStyle/>
          <a:p>
            <a:fld id="{9926DCD3-43A3-4745-BB09-8F3F17576D94}" type="slidenum">
              <a:rPr lang="hu-HU" smtClean="0"/>
              <a:t>15</a:t>
            </a:fld>
            <a:endParaRPr lang="hu-HU"/>
          </a:p>
        </p:txBody>
      </p:sp>
    </p:spTree>
    <p:extLst>
      <p:ext uri="{BB962C8B-B14F-4D97-AF65-F5344CB8AC3E}">
        <p14:creationId xmlns:p14="http://schemas.microsoft.com/office/powerpoint/2010/main" val="2680406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Élőláb helye 1">
            <a:extLst>
              <a:ext uri="{FF2B5EF4-FFF2-40B4-BE49-F238E27FC236}">
                <a16:creationId xmlns:a16="http://schemas.microsoft.com/office/drawing/2014/main" id="{78CA40BE-01CE-440B-BC92-01ED892ED782}"/>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77827" name="Dia számának helye 2">
            <a:extLst>
              <a:ext uri="{FF2B5EF4-FFF2-40B4-BE49-F238E27FC236}">
                <a16:creationId xmlns:a16="http://schemas.microsoft.com/office/drawing/2014/main" id="{B32A0838-9383-4713-8B2B-5B3B17E6E15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3B3B044-E7DB-47AE-9A05-C90E557B7979}" type="slidenum">
              <a:rPr lang="hu-HU" altLang="hu-HU" sz="1400"/>
              <a:pPr>
                <a:spcBef>
                  <a:spcPct val="0"/>
                </a:spcBef>
                <a:buFontTx/>
                <a:buNone/>
              </a:pPr>
              <a:t>2</a:t>
            </a:fld>
            <a:endParaRPr lang="hu-HU" altLang="hu-HU" sz="1400"/>
          </a:p>
        </p:txBody>
      </p:sp>
      <p:pic>
        <p:nvPicPr>
          <p:cNvPr id="77828" name="Picture 2" descr="http://www.stingfeed.com/wp-content/uploads/2013/08/3.jpg">
            <a:extLst>
              <a:ext uri="{FF2B5EF4-FFF2-40B4-BE49-F238E27FC236}">
                <a16:creationId xmlns:a16="http://schemas.microsoft.com/office/drawing/2014/main" id="{12881AC4-3F6A-4DD4-8EC8-115E3E8199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260351"/>
            <a:ext cx="8710612" cy="581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Élőláb helye 1">
            <a:extLst>
              <a:ext uri="{FF2B5EF4-FFF2-40B4-BE49-F238E27FC236}">
                <a16:creationId xmlns:a16="http://schemas.microsoft.com/office/drawing/2014/main" id="{054DB17C-C4FA-4E6B-BA19-FFFB9FD5E35A}"/>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78851" name="Dia számának helye 2">
            <a:extLst>
              <a:ext uri="{FF2B5EF4-FFF2-40B4-BE49-F238E27FC236}">
                <a16:creationId xmlns:a16="http://schemas.microsoft.com/office/drawing/2014/main" id="{DF65AE4D-5856-43BD-A260-2FC1210F66B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6608713-3BEA-47C0-8DB7-5404D0968881}" type="slidenum">
              <a:rPr lang="hu-HU" altLang="hu-HU" sz="1400"/>
              <a:pPr>
                <a:spcBef>
                  <a:spcPct val="0"/>
                </a:spcBef>
                <a:buFontTx/>
                <a:buNone/>
              </a:pPr>
              <a:t>3</a:t>
            </a:fld>
            <a:endParaRPr lang="hu-HU" altLang="hu-HU" sz="1400"/>
          </a:p>
        </p:txBody>
      </p:sp>
      <p:pic>
        <p:nvPicPr>
          <p:cNvPr id="78852" name="Picture 2">
            <a:extLst>
              <a:ext uri="{FF2B5EF4-FFF2-40B4-BE49-F238E27FC236}">
                <a16:creationId xmlns:a16="http://schemas.microsoft.com/office/drawing/2014/main" id="{4F23DC45-6DF5-4CC0-9D6C-35C2EE324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351" y="679450"/>
            <a:ext cx="47529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8853" name="Szövegdoboz 3">
            <a:extLst>
              <a:ext uri="{FF2B5EF4-FFF2-40B4-BE49-F238E27FC236}">
                <a16:creationId xmlns:a16="http://schemas.microsoft.com/office/drawing/2014/main" id="{B7CC2B37-42C2-479D-8727-3382B6E288D2}"/>
              </a:ext>
            </a:extLst>
          </p:cNvPr>
          <p:cNvSpPr txBox="1">
            <a:spLocks noChangeArrowheads="1"/>
          </p:cNvSpPr>
          <p:nvPr/>
        </p:nvSpPr>
        <p:spPr bwMode="auto">
          <a:xfrm>
            <a:off x="6896100" y="679450"/>
            <a:ext cx="3455988"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optical ground wire (OPGW)</a:t>
            </a:r>
          </a:p>
          <a:p>
            <a:pPr eaLnBrk="1" hangingPunct="1">
              <a:spcBef>
                <a:spcPct val="0"/>
              </a:spcBef>
              <a:buFontTx/>
              <a:buNone/>
            </a:pPr>
            <a:r>
              <a:rPr lang="en-US" altLang="hu-HU" sz="1400"/>
              <a:t> used in the construction of electric power transmission</a:t>
            </a:r>
            <a:endParaRPr lang="hu-HU" altLang="hu-HU" sz="1400"/>
          </a:p>
          <a:p>
            <a:pPr eaLnBrk="1" hangingPunct="1">
              <a:spcBef>
                <a:spcPct val="0"/>
              </a:spcBef>
              <a:buFontTx/>
              <a:buNone/>
            </a:pPr>
            <a:r>
              <a:rPr lang="en-US" altLang="hu-HU" sz="1400"/>
              <a:t>combines the functions of grounding and communications.</a:t>
            </a:r>
            <a:endParaRPr lang="hu-HU" altLang="hu-HU" sz="1400"/>
          </a:p>
        </p:txBody>
      </p:sp>
      <p:pic>
        <p:nvPicPr>
          <p:cNvPr id="78854" name="Picture 4" descr="http://prakaushali-parishad.com/image/communication_clip_image.jpg">
            <a:extLst>
              <a:ext uri="{FF2B5EF4-FFF2-40B4-BE49-F238E27FC236}">
                <a16:creationId xmlns:a16="http://schemas.microsoft.com/office/drawing/2014/main" id="{B297F972-6890-4A2B-95CB-CBDD4258F9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8526" y="2182814"/>
            <a:ext cx="2752725" cy="401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8855" name="Egyenes összekötő nyíllal 5">
            <a:extLst>
              <a:ext uri="{FF2B5EF4-FFF2-40B4-BE49-F238E27FC236}">
                <a16:creationId xmlns:a16="http://schemas.microsoft.com/office/drawing/2014/main" id="{1D9BA0E0-DB1D-4144-A61D-13E565837C30}"/>
              </a:ext>
            </a:extLst>
          </p:cNvPr>
          <p:cNvCxnSpPr>
            <a:cxnSpLocks noChangeShapeType="1"/>
          </p:cNvCxnSpPr>
          <p:nvPr/>
        </p:nvCxnSpPr>
        <p:spPr bwMode="auto">
          <a:xfrm flipV="1">
            <a:off x="6600826" y="2420939"/>
            <a:ext cx="2024063" cy="50323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8856" name="Szövegdoboz 7">
            <a:extLst>
              <a:ext uri="{FF2B5EF4-FFF2-40B4-BE49-F238E27FC236}">
                <a16:creationId xmlns:a16="http://schemas.microsoft.com/office/drawing/2014/main" id="{75FE140E-6A7D-4386-82DE-4B88F292E750}"/>
              </a:ext>
            </a:extLst>
          </p:cNvPr>
          <p:cNvSpPr txBox="1">
            <a:spLocks noChangeArrowheads="1"/>
          </p:cNvSpPr>
          <p:nvPr/>
        </p:nvSpPr>
        <p:spPr bwMode="auto">
          <a:xfrm>
            <a:off x="6223001" y="2924176"/>
            <a:ext cx="7540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hu-HU" altLang="hu-HU" sz="1400"/>
              <a:t>OPGW</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Cím 1">
            <a:extLst>
              <a:ext uri="{FF2B5EF4-FFF2-40B4-BE49-F238E27FC236}">
                <a16:creationId xmlns:a16="http://schemas.microsoft.com/office/drawing/2014/main" id="{34224E14-D1CE-4C81-9686-3CD07D744F2B}"/>
              </a:ext>
            </a:extLst>
          </p:cNvPr>
          <p:cNvSpPr>
            <a:spLocks noGrp="1" noChangeArrowheads="1"/>
          </p:cNvSpPr>
          <p:nvPr>
            <p:ph type="title"/>
          </p:nvPr>
        </p:nvSpPr>
        <p:spPr>
          <a:xfrm>
            <a:off x="1981200" y="0"/>
            <a:ext cx="8229600" cy="1143000"/>
          </a:xfrm>
        </p:spPr>
        <p:txBody>
          <a:bodyPr/>
          <a:lstStyle/>
          <a:p>
            <a:r>
              <a:rPr lang="en-GB" altLang="hu-HU" sz="2400"/>
              <a:t>Circuit or packet switching???</a:t>
            </a:r>
          </a:p>
        </p:txBody>
      </p:sp>
      <p:sp>
        <p:nvSpPr>
          <p:cNvPr id="98307" name="Tartalom helye 2">
            <a:extLst>
              <a:ext uri="{FF2B5EF4-FFF2-40B4-BE49-F238E27FC236}">
                <a16:creationId xmlns:a16="http://schemas.microsoft.com/office/drawing/2014/main" id="{C4C0C8A5-3ACF-4AFD-ABDB-F05F870820CB}"/>
              </a:ext>
            </a:extLst>
          </p:cNvPr>
          <p:cNvSpPr>
            <a:spLocks noGrp="1" noChangeArrowheads="1"/>
          </p:cNvSpPr>
          <p:nvPr>
            <p:ph idx="1"/>
          </p:nvPr>
        </p:nvSpPr>
        <p:spPr>
          <a:xfrm>
            <a:off x="2030413" y="1217613"/>
            <a:ext cx="8229600" cy="4525962"/>
          </a:xfrm>
        </p:spPr>
        <p:txBody>
          <a:bodyPr/>
          <a:lstStyle/>
          <a:p>
            <a:pPr eaLnBrk="1" hangingPunct="1"/>
            <a:r>
              <a:rPr lang="en-GB" altLang="hu-HU" sz="2400"/>
              <a:t>A rule of thumb:</a:t>
            </a:r>
          </a:p>
          <a:p>
            <a:pPr lvl="1" eaLnBrk="1" hangingPunct="1"/>
            <a:r>
              <a:rPr lang="en-GB" altLang="hu-HU"/>
              <a:t>Band is cheap: circuit switching</a:t>
            </a:r>
          </a:p>
          <a:p>
            <a:pPr lvl="1" eaLnBrk="1" hangingPunct="1"/>
            <a:r>
              <a:rPr lang="en-GB" altLang="hu-HU"/>
              <a:t>Processing is cheap: packet switching</a:t>
            </a:r>
          </a:p>
          <a:p>
            <a:pPr eaLnBrk="1" hangingPunct="1"/>
            <a:r>
              <a:rPr lang="en-GB" altLang="hu-HU" sz="2400"/>
              <a:t>Distributed vs. centralized intelligence in the network</a:t>
            </a:r>
          </a:p>
          <a:p>
            <a:pPr eaLnBrk="1" hangingPunct="1"/>
            <a:r>
              <a:rPr lang="en-GB" altLang="hu-HU" sz="2400"/>
              <a:t>Packet processing by 10</a:t>
            </a:r>
            <a:r>
              <a:rPr lang="en-GB" altLang="hu-HU" sz="2400" baseline="30000"/>
              <a:t>16</a:t>
            </a:r>
            <a:r>
              <a:rPr lang="en-GB" altLang="hu-HU" sz="2400"/>
              <a:t> b/s ????</a:t>
            </a:r>
          </a:p>
          <a:p>
            <a:endParaRPr lang="hu-HU" altLang="hu-HU"/>
          </a:p>
        </p:txBody>
      </p:sp>
      <p:sp>
        <p:nvSpPr>
          <p:cNvPr id="98308" name="Élőláb helye 3">
            <a:extLst>
              <a:ext uri="{FF2B5EF4-FFF2-40B4-BE49-F238E27FC236}">
                <a16:creationId xmlns:a16="http://schemas.microsoft.com/office/drawing/2014/main" id="{8EEFDD63-15C4-4083-99F7-EBA2D0AAB848}"/>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98309" name="Dia számának helye 4">
            <a:extLst>
              <a:ext uri="{FF2B5EF4-FFF2-40B4-BE49-F238E27FC236}">
                <a16:creationId xmlns:a16="http://schemas.microsoft.com/office/drawing/2014/main" id="{BC291730-7144-4CEE-BDF0-E97E32841A7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C5DD216-593D-46F2-98BF-BF640C004622}" type="slidenum">
              <a:rPr lang="hu-HU" altLang="hu-HU" sz="1400"/>
              <a:pPr>
                <a:spcBef>
                  <a:spcPct val="0"/>
                </a:spcBef>
                <a:buFontTx/>
                <a:buNone/>
              </a:pPr>
              <a:t>4</a:t>
            </a:fld>
            <a:endParaRPr lang="hu-HU" altLang="hu-HU" sz="1400"/>
          </a:p>
        </p:txBody>
      </p:sp>
      <p:pic>
        <p:nvPicPr>
          <p:cNvPr id="98310" name="Picture 4">
            <a:extLst>
              <a:ext uri="{FF2B5EF4-FFF2-40B4-BE49-F238E27FC236}">
                <a16:creationId xmlns:a16="http://schemas.microsoft.com/office/drawing/2014/main" id="{F89A9AEC-65A8-4262-8108-5F553AF1254A}"/>
              </a:ext>
            </a:extLst>
          </p:cNvPr>
          <p:cNvPicPr>
            <a:picLocks noChangeAspect="1" noChangeArrowheads="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2552700" y="3432176"/>
            <a:ext cx="7245350"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Cím 1">
            <a:extLst>
              <a:ext uri="{FF2B5EF4-FFF2-40B4-BE49-F238E27FC236}">
                <a16:creationId xmlns:a16="http://schemas.microsoft.com/office/drawing/2014/main" id="{60E5A63F-C554-434C-8463-5BEB82405432}"/>
              </a:ext>
            </a:extLst>
          </p:cNvPr>
          <p:cNvSpPr>
            <a:spLocks noGrp="1" noChangeArrowheads="1"/>
          </p:cNvSpPr>
          <p:nvPr>
            <p:ph type="title"/>
          </p:nvPr>
        </p:nvSpPr>
        <p:spPr/>
        <p:txBody>
          <a:bodyPr/>
          <a:lstStyle/>
          <a:p>
            <a:r>
              <a:rPr lang="en-US" altLang="hu-HU"/>
              <a:t>packet switch like </a:t>
            </a:r>
            <a:r>
              <a:rPr lang="hu-HU" altLang="hu-HU"/>
              <a:t>node </a:t>
            </a:r>
            <a:r>
              <a:rPr lang="en-US" altLang="hu-HU"/>
              <a:t>solution</a:t>
            </a:r>
          </a:p>
        </p:txBody>
      </p:sp>
      <p:pic>
        <p:nvPicPr>
          <p:cNvPr id="68611" name="Picture 2">
            <a:extLst>
              <a:ext uri="{FF2B5EF4-FFF2-40B4-BE49-F238E27FC236}">
                <a16:creationId xmlns:a16="http://schemas.microsoft.com/office/drawing/2014/main" id="{9F0CF76E-6783-496F-895B-09A97A8FE7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31950" y="1989139"/>
            <a:ext cx="8769350" cy="38179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612" name="Élőláb helye 1">
            <a:extLst>
              <a:ext uri="{FF2B5EF4-FFF2-40B4-BE49-F238E27FC236}">
                <a16:creationId xmlns:a16="http://schemas.microsoft.com/office/drawing/2014/main" id="{C93203A5-7256-499B-8144-ADF151252BE4}"/>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l-PL" altLang="hu-HU" sz="1400"/>
              <a:t>halterv xdsl kiegészítés</a:t>
            </a:r>
            <a:endParaRPr lang="hu-HU" altLang="hu-HU" sz="1400"/>
          </a:p>
        </p:txBody>
      </p:sp>
      <p:sp>
        <p:nvSpPr>
          <p:cNvPr id="68613" name="Dia számának helye 2">
            <a:extLst>
              <a:ext uri="{FF2B5EF4-FFF2-40B4-BE49-F238E27FC236}">
                <a16:creationId xmlns:a16="http://schemas.microsoft.com/office/drawing/2014/main" id="{570BD2B1-419E-4654-8435-56D4F599A50B}"/>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304998F-E932-4D23-BB79-EE9DEEE4118A}" type="slidenum">
              <a:rPr lang="hu-HU" altLang="hu-HU" sz="1400"/>
              <a:pPr>
                <a:spcBef>
                  <a:spcPct val="0"/>
                </a:spcBef>
                <a:buFontTx/>
                <a:buNone/>
              </a:pPr>
              <a:t>5</a:t>
            </a:fld>
            <a:endParaRPr lang="hu-HU" altLang="hu-HU"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ím 1">
            <a:extLst>
              <a:ext uri="{FF2B5EF4-FFF2-40B4-BE49-F238E27FC236}">
                <a16:creationId xmlns:a16="http://schemas.microsoft.com/office/drawing/2014/main" id="{C5BBC568-2A4B-4839-BF54-98F2D360F993}"/>
              </a:ext>
            </a:extLst>
          </p:cNvPr>
          <p:cNvSpPr>
            <a:spLocks noGrp="1" noChangeArrowheads="1"/>
          </p:cNvSpPr>
          <p:nvPr>
            <p:ph type="title"/>
          </p:nvPr>
        </p:nvSpPr>
        <p:spPr>
          <a:xfrm>
            <a:off x="1631951" y="44451"/>
            <a:ext cx="8589963" cy="720725"/>
          </a:xfrm>
        </p:spPr>
        <p:txBody>
          <a:bodyPr>
            <a:normAutofit fontScale="90000"/>
          </a:bodyPr>
          <a:lstStyle/>
          <a:p>
            <a:r>
              <a:rPr lang="hu-HU" altLang="hu-HU" sz="2400"/>
              <a:t>Point-to point like n</a:t>
            </a:r>
            <a:r>
              <a:rPr lang="en-GB" altLang="hu-HU" sz="2400"/>
              <a:t>etwork </a:t>
            </a:r>
            <a:r>
              <a:rPr lang="hu-HU" altLang="hu-HU" sz="2400"/>
              <a:t>node</a:t>
            </a:r>
            <a:r>
              <a:rPr lang="en-GB" altLang="hu-HU" sz="2400"/>
              <a:t> </a:t>
            </a:r>
            <a:r>
              <a:rPr lang="hu-HU" altLang="hu-HU" sz="2400"/>
              <a:t>solution in</a:t>
            </a:r>
            <a:r>
              <a:rPr lang="en-GB" altLang="hu-HU" sz="2400"/>
              <a:t> a modern highway system</a:t>
            </a:r>
          </a:p>
        </p:txBody>
      </p:sp>
      <p:sp>
        <p:nvSpPr>
          <p:cNvPr id="69635" name="Tartalom helye 2">
            <a:extLst>
              <a:ext uri="{FF2B5EF4-FFF2-40B4-BE49-F238E27FC236}">
                <a16:creationId xmlns:a16="http://schemas.microsoft.com/office/drawing/2014/main" id="{6AA1732C-9767-4685-A799-026498CC2C53}"/>
              </a:ext>
            </a:extLst>
          </p:cNvPr>
          <p:cNvSpPr>
            <a:spLocks noGrp="1" noChangeArrowheads="1"/>
          </p:cNvSpPr>
          <p:nvPr>
            <p:ph idx="1"/>
          </p:nvPr>
        </p:nvSpPr>
        <p:spPr/>
        <p:txBody>
          <a:bodyPr/>
          <a:lstStyle/>
          <a:p>
            <a:endParaRPr lang="hu-HU" altLang="hu-HU"/>
          </a:p>
        </p:txBody>
      </p:sp>
      <p:pic>
        <p:nvPicPr>
          <p:cNvPr id="69636" name="Picture 2" descr="http://www.stingfeed.com/wp-content/uploads/2013/08/30.jpg">
            <a:extLst>
              <a:ext uri="{FF2B5EF4-FFF2-40B4-BE49-F238E27FC236}">
                <a16:creationId xmlns:a16="http://schemas.microsoft.com/office/drawing/2014/main" id="{81C7DF4E-B92A-4EC5-939B-D1E964FF9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765176"/>
            <a:ext cx="72739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Élőláb helye 1">
            <a:extLst>
              <a:ext uri="{FF2B5EF4-FFF2-40B4-BE49-F238E27FC236}">
                <a16:creationId xmlns:a16="http://schemas.microsoft.com/office/drawing/2014/main" id="{03EEDF7E-6492-4376-A5C2-D8900B8D2A8A}"/>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l-PL" altLang="hu-HU" sz="1400"/>
              <a:t>halterv xdsl kiegészítés</a:t>
            </a:r>
            <a:endParaRPr lang="hu-HU" altLang="hu-HU" sz="1400"/>
          </a:p>
        </p:txBody>
      </p:sp>
      <p:sp>
        <p:nvSpPr>
          <p:cNvPr id="69638" name="Dia számának helye 2">
            <a:extLst>
              <a:ext uri="{FF2B5EF4-FFF2-40B4-BE49-F238E27FC236}">
                <a16:creationId xmlns:a16="http://schemas.microsoft.com/office/drawing/2014/main" id="{D7C0042F-E39F-4C99-A14E-584C01C7AF32}"/>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DDE0CF6-B5E7-4024-BFD6-AF2D0BB842D9}" type="slidenum">
              <a:rPr lang="hu-HU" altLang="hu-HU" sz="1400"/>
              <a:pPr>
                <a:spcBef>
                  <a:spcPct val="0"/>
                </a:spcBef>
                <a:buFontTx/>
                <a:buNone/>
              </a:pPr>
              <a:t>6</a:t>
            </a:fld>
            <a:endParaRPr lang="hu-HU" altLang="hu-HU" sz="1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Cím 3">
            <a:extLst>
              <a:ext uri="{FF2B5EF4-FFF2-40B4-BE49-F238E27FC236}">
                <a16:creationId xmlns:a16="http://schemas.microsoft.com/office/drawing/2014/main" id="{376D0D6C-F312-4E30-867F-7C6C7499FD3D}"/>
              </a:ext>
            </a:extLst>
          </p:cNvPr>
          <p:cNvSpPr>
            <a:spLocks noGrp="1" noChangeArrowheads="1"/>
          </p:cNvSpPr>
          <p:nvPr>
            <p:ph type="title"/>
          </p:nvPr>
        </p:nvSpPr>
        <p:spPr>
          <a:xfrm>
            <a:off x="1981200" y="274638"/>
            <a:ext cx="8229600" cy="715962"/>
          </a:xfrm>
        </p:spPr>
        <p:txBody>
          <a:bodyPr/>
          <a:lstStyle/>
          <a:p>
            <a:r>
              <a:rPr lang="en-GB" altLang="hu-HU" sz="2400"/>
              <a:t>Photonic Fibre Switches</a:t>
            </a:r>
            <a:endParaRPr lang="hu-HU" altLang="hu-HU" sz="2400"/>
          </a:p>
        </p:txBody>
      </p:sp>
      <p:sp>
        <p:nvSpPr>
          <p:cNvPr id="99331" name="Tartalom helye 4">
            <a:extLst>
              <a:ext uri="{FF2B5EF4-FFF2-40B4-BE49-F238E27FC236}">
                <a16:creationId xmlns:a16="http://schemas.microsoft.com/office/drawing/2014/main" id="{DC87B520-21B3-4F62-86EE-3271EF4D063A}"/>
              </a:ext>
            </a:extLst>
          </p:cNvPr>
          <p:cNvSpPr>
            <a:spLocks noGrp="1" noChangeArrowheads="1"/>
          </p:cNvSpPr>
          <p:nvPr>
            <p:ph idx="1"/>
          </p:nvPr>
        </p:nvSpPr>
        <p:spPr>
          <a:xfrm>
            <a:off x="1981200" y="962025"/>
            <a:ext cx="8229600" cy="5164138"/>
          </a:xfrm>
        </p:spPr>
        <p:txBody>
          <a:bodyPr/>
          <a:lstStyle/>
          <a:p>
            <a:r>
              <a:rPr lang="en-GB" altLang="hu-HU" sz="2400"/>
              <a:t>In free-space devices, the light is focused from the input fibre, deflected by a micro-mirror (typically several times) and finally launched into the output fibre. The Micro-Electro-Mechanical Systems (MEMS) technology is mature and can produce switch matrices with up to hundreds of input and output ports (128x128 or 256x256), low insertion loss (IL), very low cross talk, low power consumption, millisecond switching speed, and broadband operation. The mirrors can typically be controlled electro-magnetically, electro-statically or by piezoelectric actuators.</a:t>
            </a:r>
            <a:endParaRPr lang="hu-HU" altLang="hu-HU" sz="2400"/>
          </a:p>
          <a:p>
            <a:endParaRPr lang="hu-HU" altLang="hu-HU"/>
          </a:p>
        </p:txBody>
      </p:sp>
      <p:sp>
        <p:nvSpPr>
          <p:cNvPr id="99332" name="Élőláb helye 1">
            <a:extLst>
              <a:ext uri="{FF2B5EF4-FFF2-40B4-BE49-F238E27FC236}">
                <a16:creationId xmlns:a16="http://schemas.microsoft.com/office/drawing/2014/main" id="{6CE3F885-E2C7-49BE-A80D-05D123441B11}"/>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99333" name="Dia számának helye 2">
            <a:extLst>
              <a:ext uri="{FF2B5EF4-FFF2-40B4-BE49-F238E27FC236}">
                <a16:creationId xmlns:a16="http://schemas.microsoft.com/office/drawing/2014/main" id="{633367A3-A4A2-4A2B-8CA5-1F68761042A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70A7A2-D335-4021-B2C0-676B22C0AA3A}" type="slidenum">
              <a:rPr lang="hu-HU" altLang="hu-HU" sz="1400"/>
              <a:pPr>
                <a:spcBef>
                  <a:spcPct val="0"/>
                </a:spcBef>
                <a:buFontTx/>
                <a:buNone/>
              </a:pPr>
              <a:t>7</a:t>
            </a:fld>
            <a:endParaRPr lang="hu-HU" altLang="hu-HU" sz="1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Cím 1">
            <a:extLst>
              <a:ext uri="{FF2B5EF4-FFF2-40B4-BE49-F238E27FC236}">
                <a16:creationId xmlns:a16="http://schemas.microsoft.com/office/drawing/2014/main" id="{37025A7B-078E-460C-A8F0-2331EDCA62A1}"/>
              </a:ext>
            </a:extLst>
          </p:cNvPr>
          <p:cNvSpPr>
            <a:spLocks noGrp="1" noChangeArrowheads="1"/>
          </p:cNvSpPr>
          <p:nvPr>
            <p:ph type="title"/>
          </p:nvPr>
        </p:nvSpPr>
        <p:spPr/>
        <p:txBody>
          <a:bodyPr/>
          <a:lstStyle/>
          <a:p>
            <a:r>
              <a:rPr lang="en-GB" altLang="hu-HU"/>
              <a:t>Passive optical splitter</a:t>
            </a:r>
          </a:p>
        </p:txBody>
      </p:sp>
      <p:pic>
        <p:nvPicPr>
          <p:cNvPr id="79875" name="Tartalom helye 5">
            <a:extLst>
              <a:ext uri="{FF2B5EF4-FFF2-40B4-BE49-F238E27FC236}">
                <a16:creationId xmlns:a16="http://schemas.microsoft.com/office/drawing/2014/main" id="{13588AD1-40A4-48B6-8CF1-9D2F849F2E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38564" y="1158875"/>
            <a:ext cx="4714875" cy="1944688"/>
          </a:xfrm>
        </p:spPr>
      </p:pic>
      <p:sp>
        <p:nvSpPr>
          <p:cNvPr id="79876" name="Élőláb helye 3">
            <a:extLst>
              <a:ext uri="{FF2B5EF4-FFF2-40B4-BE49-F238E27FC236}">
                <a16:creationId xmlns:a16="http://schemas.microsoft.com/office/drawing/2014/main" id="{48BF323C-5A46-4108-BFA3-2CD2C60A94D5}"/>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79877" name="Dia számának helye 4">
            <a:extLst>
              <a:ext uri="{FF2B5EF4-FFF2-40B4-BE49-F238E27FC236}">
                <a16:creationId xmlns:a16="http://schemas.microsoft.com/office/drawing/2014/main" id="{9EAC5E0F-1FBA-4F74-B8D7-B774A2EF61F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027DDF-6B7F-4EFD-BB2C-732E93596EB9}" type="slidenum">
              <a:rPr lang="hu-HU" altLang="hu-HU" sz="1400"/>
              <a:pPr>
                <a:spcBef>
                  <a:spcPct val="0"/>
                </a:spcBef>
                <a:buFontTx/>
                <a:buNone/>
              </a:pPr>
              <a:t>8</a:t>
            </a:fld>
            <a:endParaRPr lang="hu-HU" altLang="hu-HU" sz="1400"/>
          </a:p>
        </p:txBody>
      </p:sp>
      <p:pic>
        <p:nvPicPr>
          <p:cNvPr id="79878" name="Kép 6">
            <a:extLst>
              <a:ext uri="{FF2B5EF4-FFF2-40B4-BE49-F238E27FC236}">
                <a16:creationId xmlns:a16="http://schemas.microsoft.com/office/drawing/2014/main" id="{BF9FFC62-0BB1-442C-A2A0-8595D57CF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188" y="3567113"/>
            <a:ext cx="37719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Kép 7">
            <a:extLst>
              <a:ext uri="{FF2B5EF4-FFF2-40B4-BE49-F238E27FC236}">
                <a16:creationId xmlns:a16="http://schemas.microsoft.com/office/drawing/2014/main" id="{3592A7CF-E827-4064-B81D-ECCAFE88EF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1088" y="3359151"/>
            <a:ext cx="40957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Cím 1">
            <a:extLst>
              <a:ext uri="{FF2B5EF4-FFF2-40B4-BE49-F238E27FC236}">
                <a16:creationId xmlns:a16="http://schemas.microsoft.com/office/drawing/2014/main" id="{D74E2C19-277A-46CF-97B8-DBDFF0DE910D}"/>
              </a:ext>
            </a:extLst>
          </p:cNvPr>
          <p:cNvSpPr>
            <a:spLocks noGrp="1" noChangeArrowheads="1"/>
          </p:cNvSpPr>
          <p:nvPr>
            <p:ph type="title"/>
          </p:nvPr>
        </p:nvSpPr>
        <p:spPr/>
        <p:txBody>
          <a:bodyPr/>
          <a:lstStyle/>
          <a:p>
            <a:r>
              <a:rPr lang="en-GB" altLang="hu-HU"/>
              <a:t>Passive optical splitter</a:t>
            </a:r>
            <a:endParaRPr lang="hu-HU" altLang="hu-HU"/>
          </a:p>
        </p:txBody>
      </p:sp>
      <p:pic>
        <p:nvPicPr>
          <p:cNvPr id="80899" name="Tartalom helye 5">
            <a:extLst>
              <a:ext uri="{FF2B5EF4-FFF2-40B4-BE49-F238E27FC236}">
                <a16:creationId xmlns:a16="http://schemas.microsoft.com/office/drawing/2014/main" id="{473E6F11-5450-4EC0-B117-1F540872BB9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3" y="2060575"/>
            <a:ext cx="7929562" cy="2800350"/>
          </a:xfrm>
        </p:spPr>
      </p:pic>
      <p:sp>
        <p:nvSpPr>
          <p:cNvPr id="80900" name="Élőláb helye 3">
            <a:extLst>
              <a:ext uri="{FF2B5EF4-FFF2-40B4-BE49-F238E27FC236}">
                <a16:creationId xmlns:a16="http://schemas.microsoft.com/office/drawing/2014/main" id="{50A0E0D5-A5C3-490D-B7E0-3A82A091F686}"/>
              </a:ext>
            </a:extLst>
          </p:cNvPr>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pt-BR" altLang="hu-HU" sz="1400"/>
              <a:t>halterv xdsl kiegészítés</a:t>
            </a:r>
            <a:endParaRPr lang="hu-HU" altLang="hu-HU" sz="1400"/>
          </a:p>
        </p:txBody>
      </p:sp>
      <p:sp>
        <p:nvSpPr>
          <p:cNvPr id="80901" name="Dia számának helye 4">
            <a:extLst>
              <a:ext uri="{FF2B5EF4-FFF2-40B4-BE49-F238E27FC236}">
                <a16:creationId xmlns:a16="http://schemas.microsoft.com/office/drawing/2014/main" id="{34EB9D03-7CEA-4B39-9B3C-EDD6FFDCD4C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9B6D4BF-C6C2-4B19-A07E-2D2EAA38070E}" type="slidenum">
              <a:rPr lang="hu-HU" altLang="hu-HU" sz="1400"/>
              <a:pPr>
                <a:spcBef>
                  <a:spcPct val="0"/>
                </a:spcBef>
                <a:buFontTx/>
                <a:buNone/>
              </a:pPr>
              <a:t>9</a:t>
            </a:fld>
            <a:endParaRPr lang="hu-HU" altLang="hu-HU" sz="1400"/>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252</Words>
  <Application>Microsoft Office PowerPoint</Application>
  <PresentationFormat>Szélesvásznú</PresentationFormat>
  <Paragraphs>48</Paragraphs>
  <Slides>15</Slides>
  <Notes>0</Notes>
  <HiddenSlides>0</HiddenSlides>
  <MMClips>0</MMClips>
  <ScaleCrop>false</ScaleCrop>
  <HeadingPairs>
    <vt:vector size="8" baseType="variant">
      <vt:variant>
        <vt:lpstr>Használt betűtípusok</vt:lpstr>
      </vt:variant>
      <vt:variant>
        <vt:i4>3</vt:i4>
      </vt:variant>
      <vt:variant>
        <vt:lpstr>Téma</vt:lpstr>
      </vt:variant>
      <vt:variant>
        <vt:i4>1</vt:i4>
      </vt:variant>
      <vt:variant>
        <vt:lpstr>Beágyazott OLE kiszolgálók</vt:lpstr>
      </vt:variant>
      <vt:variant>
        <vt:i4>1</vt:i4>
      </vt:variant>
      <vt:variant>
        <vt:lpstr>Diacímek</vt:lpstr>
      </vt:variant>
      <vt:variant>
        <vt:i4>15</vt:i4>
      </vt:variant>
    </vt:vector>
  </HeadingPairs>
  <TitlesOfParts>
    <vt:vector size="20" baseType="lpstr">
      <vt:lpstr>Arial</vt:lpstr>
      <vt:lpstr>Calibri</vt:lpstr>
      <vt:lpstr>Calibri Light</vt:lpstr>
      <vt:lpstr>Office-téma</vt:lpstr>
      <vt:lpstr>Bitkép</vt:lpstr>
      <vt:lpstr>PowerPoint-bemutató</vt:lpstr>
      <vt:lpstr>PowerPoint-bemutató</vt:lpstr>
      <vt:lpstr>PowerPoint-bemutató</vt:lpstr>
      <vt:lpstr>Circuit or packet switching???</vt:lpstr>
      <vt:lpstr>packet switch like node solution</vt:lpstr>
      <vt:lpstr>Point-to point like network node solution in a modern highway system</vt:lpstr>
      <vt:lpstr>Photonic Fibre Switches</vt:lpstr>
      <vt:lpstr>Passive optical splitter</vt:lpstr>
      <vt:lpstr>Passive optical splitter</vt:lpstr>
      <vt:lpstr>Operational principle and example of 3D MEMS array </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Photonic Fibre Switches</dc:title>
  <dc:creator>György Takács</dc:creator>
  <cp:lastModifiedBy>György Takács</cp:lastModifiedBy>
  <cp:revision>5</cp:revision>
  <dcterms:created xsi:type="dcterms:W3CDTF">2018-11-22T19:23:16Z</dcterms:created>
  <dcterms:modified xsi:type="dcterms:W3CDTF">2021-11-16T21:42:05Z</dcterms:modified>
</cp:coreProperties>
</file>