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19" r:id="rId3"/>
    <p:sldId id="425" r:id="rId4"/>
    <p:sldId id="444" r:id="rId5"/>
    <p:sldId id="445" r:id="rId6"/>
    <p:sldId id="446" r:id="rId7"/>
    <p:sldId id="448" r:id="rId8"/>
    <p:sldId id="447" r:id="rId9"/>
    <p:sldId id="424" r:id="rId10"/>
    <p:sldId id="450" r:id="rId11"/>
    <p:sldId id="436" r:id="rId12"/>
    <p:sldId id="451" r:id="rId13"/>
    <p:sldId id="437" r:id="rId14"/>
    <p:sldId id="394" r:id="rId15"/>
    <p:sldId id="395" r:id="rId16"/>
    <p:sldId id="396" r:id="rId17"/>
    <p:sldId id="397" r:id="rId18"/>
    <p:sldId id="398" r:id="rId19"/>
    <p:sldId id="401" r:id="rId20"/>
    <p:sldId id="403" r:id="rId21"/>
    <p:sldId id="415" r:id="rId22"/>
    <p:sldId id="416" r:id="rId23"/>
    <p:sldId id="418" r:id="rId24"/>
    <p:sldId id="449" r:id="rId25"/>
    <p:sldId id="347" r:id="rId26"/>
    <p:sldId id="348" r:id="rId27"/>
    <p:sldId id="410" r:id="rId28"/>
    <p:sldId id="362" r:id="rId29"/>
    <p:sldId id="349" r:id="rId30"/>
    <p:sldId id="356" r:id="rId31"/>
    <p:sldId id="409" r:id="rId32"/>
    <p:sldId id="357" r:id="rId33"/>
    <p:sldId id="358" r:id="rId34"/>
    <p:sldId id="346" r:id="rId35"/>
    <p:sldId id="384" r:id="rId36"/>
    <p:sldId id="380" r:id="rId37"/>
    <p:sldId id="381" r:id="rId38"/>
    <p:sldId id="359" r:id="rId39"/>
    <p:sldId id="370" r:id="rId40"/>
    <p:sldId id="371" r:id="rId41"/>
    <p:sldId id="386" r:id="rId42"/>
    <p:sldId id="351" r:id="rId43"/>
    <p:sldId id="372" r:id="rId44"/>
    <p:sldId id="373" r:id="rId45"/>
    <p:sldId id="363" r:id="rId46"/>
    <p:sldId id="374" r:id="rId47"/>
    <p:sldId id="375" r:id="rId48"/>
    <p:sldId id="376" r:id="rId49"/>
    <p:sldId id="417" r:id="rId50"/>
    <p:sldId id="408" r:id="rId51"/>
    <p:sldId id="378" r:id="rId52"/>
    <p:sldId id="379" r:id="rId53"/>
    <p:sldId id="390" r:id="rId54"/>
    <p:sldId id="391" r:id="rId55"/>
    <p:sldId id="392" r:id="rId56"/>
    <p:sldId id="367" r:id="rId57"/>
    <p:sldId id="352" r:id="rId58"/>
    <p:sldId id="404" r:id="rId59"/>
    <p:sldId id="388" r:id="rId60"/>
    <p:sldId id="385" r:id="rId61"/>
    <p:sldId id="400" r:id="rId62"/>
    <p:sldId id="354" r:id="rId63"/>
    <p:sldId id="389" r:id="rId6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9309" autoAdjust="0"/>
  </p:normalViewPr>
  <p:slideViewPr>
    <p:cSldViewPr>
      <p:cViewPr varScale="1">
        <p:scale>
          <a:sx n="84" d="100"/>
          <a:sy n="84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F1F5262-45D6-4EEC-9E43-BFE8CB48A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1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8187B8F-E97C-430E-A6DC-387D97E092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3CBE-376E-4FF0-8A0E-2182F5CDEA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2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3DD5-D9FC-4E65-A35E-4CAA1ED155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83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72B8-2BB9-4210-95F2-2F43E8933D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0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5EB7-2F65-47B9-905F-36CA5956AE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11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65F3-AF76-4B8D-B6FF-9EAE375AD0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0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8834-1382-4EDA-B633-115E8094F3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2F5F-D06E-48D1-B781-844C4F0C4E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5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61D6-37A6-417B-95D8-79A3117E83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2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23F8-F5E1-4B91-9F3E-FBF40BF8ED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0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4027-EEFD-45D0-9B0D-E1CCC6F9D7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5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2F4F-6FB6-47E0-9491-B93A9C6B93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64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0323-84D5-419B-8558-F9D1C9A3AA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1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ADBA-FD95-4AD7-B5A5-635F6A5501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9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64DFC19-414A-4728-91BB-3A8840D74C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useumphones.com/images/viaduct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ybergeography.org/atlas/london_man_map99.gi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ybergeography.org/atlas/kpnqwest_lar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pnqwest.com/html/records.asp?sub_section_id=12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411413" y="6245225"/>
            <a:ext cx="4032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 dirty="0"/>
              <a:t>Infocom 5. ea. 201</a:t>
            </a:r>
            <a:r>
              <a:rPr lang="hu-HU" altLang="hu-HU" sz="1400" dirty="0"/>
              <a:t>7</a:t>
            </a:r>
            <a:r>
              <a:rPr lang="nn-NO" altLang="hu-HU" sz="1400" dirty="0"/>
              <a:t>. okt. </a:t>
            </a:r>
            <a:r>
              <a:rPr lang="hu-HU" altLang="hu-HU" sz="1400" dirty="0"/>
              <a:t>9</a:t>
            </a:r>
            <a:r>
              <a:rPr lang="nn-NO" altLang="hu-HU" sz="1400" dirty="0"/>
              <a:t>.</a:t>
            </a:r>
            <a:endParaRPr lang="hu-HU" altLang="hu-HU" sz="1400" dirty="0"/>
          </a:p>
        </p:txBody>
      </p:sp>
      <p:sp>
        <p:nvSpPr>
          <p:cNvPr id="205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7675FE-56D0-4F26-91AA-2D98F69FB54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918450" cy="2736850"/>
          </a:xfrm>
        </p:spPr>
        <p:txBody>
          <a:bodyPr/>
          <a:lstStyle/>
          <a:p>
            <a:pPr eaLnBrk="1" hangingPunct="1"/>
            <a:r>
              <a:rPr lang="hu-HU" altLang="hu-HU" sz="3200" dirty="0"/>
              <a:t>Infokommunikációs rendszerek</a:t>
            </a:r>
            <a:br>
              <a:rPr lang="hu-HU" altLang="hu-HU" sz="3200" dirty="0"/>
            </a:br>
            <a:r>
              <a:rPr lang="hu-HU" altLang="hu-HU" sz="3200" dirty="0" err="1"/>
              <a:t>Infocom</a:t>
            </a:r>
            <a:r>
              <a:rPr lang="hu-HU" altLang="hu-HU" sz="3200" dirty="0"/>
              <a:t> Systems</a:t>
            </a:r>
            <a:br>
              <a:rPr lang="hu-HU" altLang="hu-HU" sz="4000" dirty="0"/>
            </a:br>
            <a:r>
              <a:rPr lang="hu-HU" altLang="hu-HU" sz="4000" dirty="0"/>
              <a:t>5</a:t>
            </a:r>
            <a:r>
              <a:rPr lang="hu-HU" altLang="hu-HU" sz="2800" dirty="0"/>
              <a:t>. </a:t>
            </a:r>
            <a:br>
              <a:rPr lang="hu-HU" altLang="hu-HU" sz="2800" dirty="0"/>
            </a:br>
            <a:r>
              <a:rPr lang="hu-HU" altLang="hu-HU" sz="2800" dirty="0"/>
              <a:t>Nyilvános távbeszélő (PSTN) hálózatok, gerinchálózatok</a:t>
            </a:r>
            <a:br>
              <a:rPr lang="hu-HU" altLang="hu-HU" sz="2800" dirty="0"/>
            </a:br>
            <a:r>
              <a:rPr lang="hu-HU" altLang="hu-HU" sz="2800" dirty="0" err="1"/>
              <a:t>Telephone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networks</a:t>
            </a:r>
            <a:r>
              <a:rPr lang="hu-HU" altLang="hu-HU" sz="2800" dirty="0"/>
              <a:t>(PSTN), </a:t>
            </a:r>
            <a:r>
              <a:rPr lang="hu-HU" altLang="hu-HU" sz="2800" dirty="0" err="1"/>
              <a:t>backbone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networks</a:t>
            </a:r>
            <a:endParaRPr lang="hu-HU" altLang="hu-HU" sz="28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89363"/>
            <a:ext cx="6400800" cy="647700"/>
          </a:xfrm>
        </p:spPr>
        <p:txBody>
          <a:bodyPr/>
          <a:lstStyle/>
          <a:p>
            <a:pPr eaLnBrk="1" hangingPunct="1"/>
            <a:r>
              <a:rPr lang="hu-HU" altLang="hu-HU"/>
              <a:t>Takács György</a:t>
            </a:r>
          </a:p>
        </p:txBody>
      </p:sp>
      <p:pic>
        <p:nvPicPr>
          <p:cNvPr id="2054" name="Picture 19" descr="1879 Top Box, Viaduct Hardw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3" descr="Seller's item phot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3F75AEF-99AD-499A-8325-498E2E42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9FC2D29-9461-4FEF-B7CF-5B9501B4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2EA1575-554F-45A2-8876-7126F9DE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1" y="188640"/>
            <a:ext cx="8947575" cy="64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433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2EAFD6-A695-4DB0-97B8-1AD9F732C1F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Special features of networks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dirty="0"/>
              <a:t>Only services can be sold on the real market! </a:t>
            </a:r>
          </a:p>
          <a:p>
            <a:pPr eaLnBrk="1" hangingPunct="1"/>
            <a:r>
              <a:rPr lang="en-GB" altLang="hu-HU" dirty="0"/>
              <a:t>There are not </a:t>
            </a:r>
            <a:r>
              <a:rPr lang="en-GB" altLang="hu-HU" dirty="0" err="1"/>
              <a:t>infocommunication</a:t>
            </a:r>
            <a:r>
              <a:rPr lang="en-GB" altLang="hu-HU" dirty="0"/>
              <a:t> services without networks.</a:t>
            </a:r>
          </a:p>
          <a:p>
            <a:pPr eaLnBrk="1" hangingPunct="1"/>
            <a:r>
              <a:rPr lang="en-GB" altLang="hu-HU" dirty="0"/>
              <a:t>You could not buy networks. You have to plan, to construct, to operate, to </a:t>
            </a:r>
            <a:r>
              <a:rPr lang="en-GB" altLang="hu-HU" dirty="0" err="1"/>
              <a:t>develope</a:t>
            </a:r>
            <a:r>
              <a:rPr lang="en-GB" altLang="hu-HU" dirty="0"/>
              <a:t> according to the actual demands and to eliminate at the and of service provision. </a:t>
            </a:r>
          </a:p>
          <a:p>
            <a:pPr eaLnBrk="1" hangingPunct="1"/>
            <a:endParaRPr lang="hu-HU" alt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id="{3135D9FC-72AC-4B88-9B09-23268E276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endParaRPr lang="en-GB" altLang="hu-HU" sz="3200" dirty="0"/>
          </a:p>
        </p:txBody>
      </p:sp>
      <p:sp>
        <p:nvSpPr>
          <p:cNvPr id="32771" name="Élőláb helye 3">
            <a:extLst>
              <a:ext uri="{FF2B5EF4-FFF2-40B4-BE49-F238E27FC236}">
                <a16:creationId xmlns:a16="http://schemas.microsoft.com/office/drawing/2014/main" id="{3DFE5F0A-519C-45A3-9F14-6A2EE86B5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hu-HU" sz="1400"/>
              <a:t>Infokom. 1. ea. 2017. szep. 11.</a:t>
            </a:r>
            <a:endParaRPr lang="hu-HU" altLang="hu-HU" sz="1400"/>
          </a:p>
        </p:txBody>
      </p:sp>
      <p:sp>
        <p:nvSpPr>
          <p:cNvPr id="32772" name="Dia számának helye 4">
            <a:extLst>
              <a:ext uri="{FF2B5EF4-FFF2-40B4-BE49-F238E27FC236}">
                <a16:creationId xmlns:a16="http://schemas.microsoft.com/office/drawing/2014/main" id="{81CE9C31-0580-4A0C-BD21-2732F4BEB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BC465-10B8-4CF9-B39D-DB95367DE77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238ED19-CB89-42E8-A126-6C2815B444A4}"/>
              </a:ext>
            </a:extLst>
          </p:cNvPr>
          <p:cNvSpPr/>
          <p:nvPr/>
        </p:nvSpPr>
        <p:spPr>
          <a:xfrm>
            <a:off x="684213" y="908050"/>
            <a:ext cx="719137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AA42894-694C-40BD-BB80-FD3095EEBD95}"/>
              </a:ext>
            </a:extLst>
          </p:cNvPr>
          <p:cNvSpPr/>
          <p:nvPr/>
        </p:nvSpPr>
        <p:spPr>
          <a:xfrm>
            <a:off x="2105025" y="90805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035ED78-A7F5-45DE-96A2-07A01F3194DC}"/>
              </a:ext>
            </a:extLst>
          </p:cNvPr>
          <p:cNvSpPr/>
          <p:nvPr/>
        </p:nvSpPr>
        <p:spPr>
          <a:xfrm>
            <a:off x="4508500" y="923925"/>
            <a:ext cx="719138" cy="717550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9327624-FE43-4CDE-92BA-69BCA54ECA28}"/>
              </a:ext>
            </a:extLst>
          </p:cNvPr>
          <p:cNvSpPr/>
          <p:nvPr/>
        </p:nvSpPr>
        <p:spPr>
          <a:xfrm>
            <a:off x="457200" y="5349875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2A3C8B6A-5AC1-4960-9047-E77C1BC7F7B6}"/>
              </a:ext>
            </a:extLst>
          </p:cNvPr>
          <p:cNvSpPr/>
          <p:nvPr/>
        </p:nvSpPr>
        <p:spPr>
          <a:xfrm>
            <a:off x="457200" y="2082800"/>
            <a:ext cx="5711825" cy="3141663"/>
          </a:xfrm>
          <a:custGeom>
            <a:avLst/>
            <a:gdLst>
              <a:gd name="connsiteX0" fmla="*/ 622852 w 5711757"/>
              <a:gd name="connsiteY0" fmla="*/ 795131 h 3140765"/>
              <a:gd name="connsiteX1" fmla="*/ 649356 w 5711757"/>
              <a:gd name="connsiteY1" fmla="*/ 728870 h 3140765"/>
              <a:gd name="connsiteX2" fmla="*/ 675860 w 5711757"/>
              <a:gd name="connsiteY2" fmla="*/ 649357 h 3140765"/>
              <a:gd name="connsiteX3" fmla="*/ 702365 w 5711757"/>
              <a:gd name="connsiteY3" fmla="*/ 609600 h 3140765"/>
              <a:gd name="connsiteX4" fmla="*/ 742121 w 5711757"/>
              <a:gd name="connsiteY4" fmla="*/ 503583 h 3140765"/>
              <a:gd name="connsiteX5" fmla="*/ 768626 w 5711757"/>
              <a:gd name="connsiteY5" fmla="*/ 477078 h 3140765"/>
              <a:gd name="connsiteX6" fmla="*/ 808382 w 5711757"/>
              <a:gd name="connsiteY6" fmla="*/ 410817 h 3140765"/>
              <a:gd name="connsiteX7" fmla="*/ 887895 w 5711757"/>
              <a:gd name="connsiteY7" fmla="*/ 331304 h 3140765"/>
              <a:gd name="connsiteX8" fmla="*/ 927652 w 5711757"/>
              <a:gd name="connsiteY8" fmla="*/ 291548 h 3140765"/>
              <a:gd name="connsiteX9" fmla="*/ 993913 w 5711757"/>
              <a:gd name="connsiteY9" fmla="*/ 198783 h 3140765"/>
              <a:gd name="connsiteX10" fmla="*/ 1033669 w 5711757"/>
              <a:gd name="connsiteY10" fmla="*/ 172278 h 3140765"/>
              <a:gd name="connsiteX11" fmla="*/ 1113182 w 5711757"/>
              <a:gd name="connsiteY11" fmla="*/ 159026 h 3140765"/>
              <a:gd name="connsiteX12" fmla="*/ 1179443 w 5711757"/>
              <a:gd name="connsiteY12" fmla="*/ 145774 h 3140765"/>
              <a:gd name="connsiteX13" fmla="*/ 1338469 w 5711757"/>
              <a:gd name="connsiteY13" fmla="*/ 119270 h 3140765"/>
              <a:gd name="connsiteX14" fmla="*/ 1921565 w 5711757"/>
              <a:gd name="connsiteY14" fmla="*/ 132522 h 3140765"/>
              <a:gd name="connsiteX15" fmla="*/ 2054087 w 5711757"/>
              <a:gd name="connsiteY15" fmla="*/ 212035 h 3140765"/>
              <a:gd name="connsiteX16" fmla="*/ 2093843 w 5711757"/>
              <a:gd name="connsiteY16" fmla="*/ 238539 h 3140765"/>
              <a:gd name="connsiteX17" fmla="*/ 2120347 w 5711757"/>
              <a:gd name="connsiteY17" fmla="*/ 278296 h 3140765"/>
              <a:gd name="connsiteX18" fmla="*/ 2186608 w 5711757"/>
              <a:gd name="connsiteY18" fmla="*/ 344557 h 3140765"/>
              <a:gd name="connsiteX19" fmla="*/ 2199860 w 5711757"/>
              <a:gd name="connsiteY19" fmla="*/ 410817 h 3140765"/>
              <a:gd name="connsiteX20" fmla="*/ 2226365 w 5711757"/>
              <a:gd name="connsiteY20" fmla="*/ 490331 h 3140765"/>
              <a:gd name="connsiteX21" fmla="*/ 2292626 w 5711757"/>
              <a:gd name="connsiteY21" fmla="*/ 424070 h 3140765"/>
              <a:gd name="connsiteX22" fmla="*/ 2358887 w 5711757"/>
              <a:gd name="connsiteY22" fmla="*/ 331304 h 3140765"/>
              <a:gd name="connsiteX23" fmla="*/ 2411895 w 5711757"/>
              <a:gd name="connsiteY23" fmla="*/ 265044 h 3140765"/>
              <a:gd name="connsiteX24" fmla="*/ 2451652 w 5711757"/>
              <a:gd name="connsiteY24" fmla="*/ 212035 h 3140765"/>
              <a:gd name="connsiteX25" fmla="*/ 2597426 w 5711757"/>
              <a:gd name="connsiteY25" fmla="*/ 92765 h 3140765"/>
              <a:gd name="connsiteX26" fmla="*/ 2637182 w 5711757"/>
              <a:gd name="connsiteY26" fmla="*/ 79513 h 3140765"/>
              <a:gd name="connsiteX27" fmla="*/ 2690191 w 5711757"/>
              <a:gd name="connsiteY27" fmla="*/ 53009 h 3140765"/>
              <a:gd name="connsiteX28" fmla="*/ 2888973 w 5711757"/>
              <a:gd name="connsiteY28" fmla="*/ 39757 h 3140765"/>
              <a:gd name="connsiteX29" fmla="*/ 2955234 w 5711757"/>
              <a:gd name="connsiteY29" fmla="*/ 26504 h 3140765"/>
              <a:gd name="connsiteX30" fmla="*/ 3087756 w 5711757"/>
              <a:gd name="connsiteY30" fmla="*/ 13252 h 3140765"/>
              <a:gd name="connsiteX31" fmla="*/ 3193773 w 5711757"/>
              <a:gd name="connsiteY31" fmla="*/ 0 h 3140765"/>
              <a:gd name="connsiteX32" fmla="*/ 3988904 w 5711757"/>
              <a:gd name="connsiteY32" fmla="*/ 13252 h 3140765"/>
              <a:gd name="connsiteX33" fmla="*/ 4055165 w 5711757"/>
              <a:gd name="connsiteY33" fmla="*/ 53009 h 3140765"/>
              <a:gd name="connsiteX34" fmla="*/ 4147930 w 5711757"/>
              <a:gd name="connsiteY34" fmla="*/ 66261 h 3140765"/>
              <a:gd name="connsiteX35" fmla="*/ 4320208 w 5711757"/>
              <a:gd name="connsiteY35" fmla="*/ 132522 h 3140765"/>
              <a:gd name="connsiteX36" fmla="*/ 4426226 w 5711757"/>
              <a:gd name="connsiteY36" fmla="*/ 238539 h 3140765"/>
              <a:gd name="connsiteX37" fmla="*/ 4479234 w 5711757"/>
              <a:gd name="connsiteY37" fmla="*/ 278296 h 3140765"/>
              <a:gd name="connsiteX38" fmla="*/ 4532243 w 5711757"/>
              <a:gd name="connsiteY38" fmla="*/ 371061 h 3140765"/>
              <a:gd name="connsiteX39" fmla="*/ 4558747 w 5711757"/>
              <a:gd name="connsiteY39" fmla="*/ 490331 h 3140765"/>
              <a:gd name="connsiteX40" fmla="*/ 4572000 w 5711757"/>
              <a:gd name="connsiteY40" fmla="*/ 530087 h 3140765"/>
              <a:gd name="connsiteX41" fmla="*/ 4585252 w 5711757"/>
              <a:gd name="connsiteY41" fmla="*/ 596348 h 3140765"/>
              <a:gd name="connsiteX42" fmla="*/ 5075582 w 5711757"/>
              <a:gd name="connsiteY42" fmla="*/ 609600 h 3140765"/>
              <a:gd name="connsiteX43" fmla="*/ 5141843 w 5711757"/>
              <a:gd name="connsiteY43" fmla="*/ 622852 h 3140765"/>
              <a:gd name="connsiteX44" fmla="*/ 5221356 w 5711757"/>
              <a:gd name="connsiteY44" fmla="*/ 636104 h 3140765"/>
              <a:gd name="connsiteX45" fmla="*/ 5247860 w 5711757"/>
              <a:gd name="connsiteY45" fmla="*/ 662609 h 3140765"/>
              <a:gd name="connsiteX46" fmla="*/ 5327373 w 5711757"/>
              <a:gd name="connsiteY46" fmla="*/ 689113 h 3140765"/>
              <a:gd name="connsiteX47" fmla="*/ 5380382 w 5711757"/>
              <a:gd name="connsiteY47" fmla="*/ 728870 h 3140765"/>
              <a:gd name="connsiteX48" fmla="*/ 5459895 w 5711757"/>
              <a:gd name="connsiteY48" fmla="*/ 755374 h 3140765"/>
              <a:gd name="connsiteX49" fmla="*/ 5552660 w 5711757"/>
              <a:gd name="connsiteY49" fmla="*/ 834887 h 3140765"/>
              <a:gd name="connsiteX50" fmla="*/ 5579165 w 5711757"/>
              <a:gd name="connsiteY50" fmla="*/ 887896 h 3140765"/>
              <a:gd name="connsiteX51" fmla="*/ 5645426 w 5711757"/>
              <a:gd name="connsiteY51" fmla="*/ 980661 h 3140765"/>
              <a:gd name="connsiteX52" fmla="*/ 5658678 w 5711757"/>
              <a:gd name="connsiteY52" fmla="*/ 1033670 h 3140765"/>
              <a:gd name="connsiteX53" fmla="*/ 5685182 w 5711757"/>
              <a:gd name="connsiteY53" fmla="*/ 1099931 h 3140765"/>
              <a:gd name="connsiteX54" fmla="*/ 5711687 w 5711757"/>
              <a:gd name="connsiteY54" fmla="*/ 1258957 h 3140765"/>
              <a:gd name="connsiteX55" fmla="*/ 5698434 w 5711757"/>
              <a:gd name="connsiteY55" fmla="*/ 1643270 h 3140765"/>
              <a:gd name="connsiteX56" fmla="*/ 5632173 w 5711757"/>
              <a:gd name="connsiteY56" fmla="*/ 1709531 h 3140765"/>
              <a:gd name="connsiteX57" fmla="*/ 5592417 w 5711757"/>
              <a:gd name="connsiteY57" fmla="*/ 1749287 h 3140765"/>
              <a:gd name="connsiteX58" fmla="*/ 5406887 w 5711757"/>
              <a:gd name="connsiteY58" fmla="*/ 1789044 h 3140765"/>
              <a:gd name="connsiteX59" fmla="*/ 5022573 w 5711757"/>
              <a:gd name="connsiteY59" fmla="*/ 1802296 h 3140765"/>
              <a:gd name="connsiteX60" fmla="*/ 5009321 w 5711757"/>
              <a:gd name="connsiteY60" fmla="*/ 1855304 h 3140765"/>
              <a:gd name="connsiteX61" fmla="*/ 4982817 w 5711757"/>
              <a:gd name="connsiteY61" fmla="*/ 2332383 h 3140765"/>
              <a:gd name="connsiteX62" fmla="*/ 4956313 w 5711757"/>
              <a:gd name="connsiteY62" fmla="*/ 2372139 h 3140765"/>
              <a:gd name="connsiteX63" fmla="*/ 4929808 w 5711757"/>
              <a:gd name="connsiteY63" fmla="*/ 2557670 h 3140765"/>
              <a:gd name="connsiteX64" fmla="*/ 4903304 w 5711757"/>
              <a:gd name="connsiteY64" fmla="*/ 2597426 h 3140765"/>
              <a:gd name="connsiteX65" fmla="*/ 4876800 w 5711757"/>
              <a:gd name="connsiteY65" fmla="*/ 2782957 h 3140765"/>
              <a:gd name="connsiteX66" fmla="*/ 4850295 w 5711757"/>
              <a:gd name="connsiteY66" fmla="*/ 2822713 h 3140765"/>
              <a:gd name="connsiteX67" fmla="*/ 4810539 w 5711757"/>
              <a:gd name="connsiteY67" fmla="*/ 2915478 h 3140765"/>
              <a:gd name="connsiteX68" fmla="*/ 4770782 w 5711757"/>
              <a:gd name="connsiteY68" fmla="*/ 2955235 h 3140765"/>
              <a:gd name="connsiteX69" fmla="*/ 4664765 w 5711757"/>
              <a:gd name="connsiteY69" fmla="*/ 3021496 h 3140765"/>
              <a:gd name="connsiteX70" fmla="*/ 4479234 w 5711757"/>
              <a:gd name="connsiteY70" fmla="*/ 2968487 h 3140765"/>
              <a:gd name="connsiteX71" fmla="*/ 4399721 w 5711757"/>
              <a:gd name="connsiteY71" fmla="*/ 2928731 h 3140765"/>
              <a:gd name="connsiteX72" fmla="*/ 4333460 w 5711757"/>
              <a:gd name="connsiteY72" fmla="*/ 2902226 h 3140765"/>
              <a:gd name="connsiteX73" fmla="*/ 4293704 w 5711757"/>
              <a:gd name="connsiteY73" fmla="*/ 2875722 h 3140765"/>
              <a:gd name="connsiteX74" fmla="*/ 4108173 w 5711757"/>
              <a:gd name="connsiteY74" fmla="*/ 2822713 h 3140765"/>
              <a:gd name="connsiteX75" fmla="*/ 4068417 w 5711757"/>
              <a:gd name="connsiteY75" fmla="*/ 2809461 h 3140765"/>
              <a:gd name="connsiteX76" fmla="*/ 3975652 w 5711757"/>
              <a:gd name="connsiteY76" fmla="*/ 2796209 h 3140765"/>
              <a:gd name="connsiteX77" fmla="*/ 3909391 w 5711757"/>
              <a:gd name="connsiteY77" fmla="*/ 2782957 h 3140765"/>
              <a:gd name="connsiteX78" fmla="*/ 3869634 w 5711757"/>
              <a:gd name="connsiteY78" fmla="*/ 2756452 h 3140765"/>
              <a:gd name="connsiteX79" fmla="*/ 3829878 w 5711757"/>
              <a:gd name="connsiteY79" fmla="*/ 2743200 h 3140765"/>
              <a:gd name="connsiteX80" fmla="*/ 3816626 w 5711757"/>
              <a:gd name="connsiteY80" fmla="*/ 2703444 h 3140765"/>
              <a:gd name="connsiteX81" fmla="*/ 3697356 w 5711757"/>
              <a:gd name="connsiteY81" fmla="*/ 2769704 h 3140765"/>
              <a:gd name="connsiteX82" fmla="*/ 3604591 w 5711757"/>
              <a:gd name="connsiteY82" fmla="*/ 2822713 h 3140765"/>
              <a:gd name="connsiteX83" fmla="*/ 3551582 w 5711757"/>
              <a:gd name="connsiteY83" fmla="*/ 2849217 h 3140765"/>
              <a:gd name="connsiteX84" fmla="*/ 3525078 w 5711757"/>
              <a:gd name="connsiteY84" fmla="*/ 2875722 h 3140765"/>
              <a:gd name="connsiteX85" fmla="*/ 3379304 w 5711757"/>
              <a:gd name="connsiteY85" fmla="*/ 2981739 h 3140765"/>
              <a:gd name="connsiteX86" fmla="*/ 3299791 w 5711757"/>
              <a:gd name="connsiteY86" fmla="*/ 3034748 h 3140765"/>
              <a:gd name="connsiteX87" fmla="*/ 3260034 w 5711757"/>
              <a:gd name="connsiteY87" fmla="*/ 3061252 h 3140765"/>
              <a:gd name="connsiteX88" fmla="*/ 3220278 w 5711757"/>
              <a:gd name="connsiteY88" fmla="*/ 3087757 h 3140765"/>
              <a:gd name="connsiteX89" fmla="*/ 3154017 w 5711757"/>
              <a:gd name="connsiteY89" fmla="*/ 3101009 h 3140765"/>
              <a:gd name="connsiteX90" fmla="*/ 3048000 w 5711757"/>
              <a:gd name="connsiteY90" fmla="*/ 3140765 h 3140765"/>
              <a:gd name="connsiteX91" fmla="*/ 2862469 w 5711757"/>
              <a:gd name="connsiteY91" fmla="*/ 3127513 h 3140765"/>
              <a:gd name="connsiteX92" fmla="*/ 2782956 w 5711757"/>
              <a:gd name="connsiteY92" fmla="*/ 3114261 h 3140765"/>
              <a:gd name="connsiteX93" fmla="*/ 2729947 w 5711757"/>
              <a:gd name="connsiteY93" fmla="*/ 3074504 h 3140765"/>
              <a:gd name="connsiteX94" fmla="*/ 2597426 w 5711757"/>
              <a:gd name="connsiteY94" fmla="*/ 3021496 h 3140765"/>
              <a:gd name="connsiteX95" fmla="*/ 2531165 w 5711757"/>
              <a:gd name="connsiteY95" fmla="*/ 2955235 h 3140765"/>
              <a:gd name="connsiteX96" fmla="*/ 2451652 w 5711757"/>
              <a:gd name="connsiteY96" fmla="*/ 2888974 h 3140765"/>
              <a:gd name="connsiteX97" fmla="*/ 2398643 w 5711757"/>
              <a:gd name="connsiteY97" fmla="*/ 2809461 h 3140765"/>
              <a:gd name="connsiteX98" fmla="*/ 2345634 w 5711757"/>
              <a:gd name="connsiteY98" fmla="*/ 2703444 h 3140765"/>
              <a:gd name="connsiteX99" fmla="*/ 2305878 w 5711757"/>
              <a:gd name="connsiteY99" fmla="*/ 2504661 h 3140765"/>
              <a:gd name="connsiteX100" fmla="*/ 2279373 w 5711757"/>
              <a:gd name="connsiteY100" fmla="*/ 2345635 h 3140765"/>
              <a:gd name="connsiteX101" fmla="*/ 2107095 w 5711757"/>
              <a:gd name="connsiteY101" fmla="*/ 2385391 h 3140765"/>
              <a:gd name="connsiteX102" fmla="*/ 2054087 w 5711757"/>
              <a:gd name="connsiteY102" fmla="*/ 2398644 h 3140765"/>
              <a:gd name="connsiteX103" fmla="*/ 2027582 w 5711757"/>
              <a:gd name="connsiteY103" fmla="*/ 2425148 h 3140765"/>
              <a:gd name="connsiteX104" fmla="*/ 1948069 w 5711757"/>
              <a:gd name="connsiteY104" fmla="*/ 2451652 h 3140765"/>
              <a:gd name="connsiteX105" fmla="*/ 1789043 w 5711757"/>
              <a:gd name="connsiteY105" fmla="*/ 2478157 h 3140765"/>
              <a:gd name="connsiteX106" fmla="*/ 1603513 w 5711757"/>
              <a:gd name="connsiteY106" fmla="*/ 2504661 h 3140765"/>
              <a:gd name="connsiteX107" fmla="*/ 1219200 w 5711757"/>
              <a:gd name="connsiteY107" fmla="*/ 2491409 h 3140765"/>
              <a:gd name="connsiteX108" fmla="*/ 1179443 w 5711757"/>
              <a:gd name="connsiteY108" fmla="*/ 2464904 h 3140765"/>
              <a:gd name="connsiteX109" fmla="*/ 1007165 w 5711757"/>
              <a:gd name="connsiteY109" fmla="*/ 2451652 h 3140765"/>
              <a:gd name="connsiteX110" fmla="*/ 967408 w 5711757"/>
              <a:gd name="connsiteY110" fmla="*/ 2425148 h 3140765"/>
              <a:gd name="connsiteX111" fmla="*/ 636104 w 5711757"/>
              <a:gd name="connsiteY111" fmla="*/ 2398644 h 3140765"/>
              <a:gd name="connsiteX112" fmla="*/ 543339 w 5711757"/>
              <a:gd name="connsiteY112" fmla="*/ 2372139 h 3140765"/>
              <a:gd name="connsiteX113" fmla="*/ 463826 w 5711757"/>
              <a:gd name="connsiteY113" fmla="*/ 2345635 h 3140765"/>
              <a:gd name="connsiteX114" fmla="*/ 437321 w 5711757"/>
              <a:gd name="connsiteY114" fmla="*/ 2305878 h 3140765"/>
              <a:gd name="connsiteX115" fmla="*/ 371060 w 5711757"/>
              <a:gd name="connsiteY115" fmla="*/ 2239617 h 3140765"/>
              <a:gd name="connsiteX116" fmla="*/ 331304 w 5711757"/>
              <a:gd name="connsiteY116" fmla="*/ 2160104 h 3140765"/>
              <a:gd name="connsiteX117" fmla="*/ 318052 w 5711757"/>
              <a:gd name="connsiteY117" fmla="*/ 2120348 h 3140765"/>
              <a:gd name="connsiteX118" fmla="*/ 331304 w 5711757"/>
              <a:gd name="connsiteY118" fmla="*/ 1987826 h 3140765"/>
              <a:gd name="connsiteX119" fmla="*/ 357808 w 5711757"/>
              <a:gd name="connsiteY119" fmla="*/ 1948070 h 3140765"/>
              <a:gd name="connsiteX120" fmla="*/ 331304 w 5711757"/>
              <a:gd name="connsiteY120" fmla="*/ 1881809 h 3140765"/>
              <a:gd name="connsiteX121" fmla="*/ 291547 w 5711757"/>
              <a:gd name="connsiteY121" fmla="*/ 1789044 h 3140765"/>
              <a:gd name="connsiteX122" fmla="*/ 265043 w 5711757"/>
              <a:gd name="connsiteY122" fmla="*/ 1722783 h 3140765"/>
              <a:gd name="connsiteX123" fmla="*/ 251791 w 5711757"/>
              <a:gd name="connsiteY123" fmla="*/ 1683026 h 3140765"/>
              <a:gd name="connsiteX124" fmla="*/ 198782 w 5711757"/>
              <a:gd name="connsiteY124" fmla="*/ 1590261 h 3140765"/>
              <a:gd name="connsiteX125" fmla="*/ 172278 w 5711757"/>
              <a:gd name="connsiteY125" fmla="*/ 1524000 h 3140765"/>
              <a:gd name="connsiteX126" fmla="*/ 145773 w 5711757"/>
              <a:gd name="connsiteY126" fmla="*/ 1444487 h 3140765"/>
              <a:gd name="connsiteX127" fmla="*/ 119269 w 5711757"/>
              <a:gd name="connsiteY127" fmla="*/ 1378226 h 3140765"/>
              <a:gd name="connsiteX128" fmla="*/ 106017 w 5711757"/>
              <a:gd name="connsiteY128" fmla="*/ 1325217 h 3140765"/>
              <a:gd name="connsiteX129" fmla="*/ 53008 w 5711757"/>
              <a:gd name="connsiteY129" fmla="*/ 1258957 h 3140765"/>
              <a:gd name="connsiteX130" fmla="*/ 26504 w 5711757"/>
              <a:gd name="connsiteY130" fmla="*/ 1205948 h 3140765"/>
              <a:gd name="connsiteX131" fmla="*/ 0 w 5711757"/>
              <a:gd name="connsiteY131" fmla="*/ 1099931 h 3140765"/>
              <a:gd name="connsiteX132" fmla="*/ 13252 w 5711757"/>
              <a:gd name="connsiteY132" fmla="*/ 940904 h 3140765"/>
              <a:gd name="connsiteX133" fmla="*/ 92765 w 5711757"/>
              <a:gd name="connsiteY133" fmla="*/ 887896 h 3140765"/>
              <a:gd name="connsiteX134" fmla="*/ 119269 w 5711757"/>
              <a:gd name="connsiteY134" fmla="*/ 861391 h 3140765"/>
              <a:gd name="connsiteX135" fmla="*/ 212034 w 5711757"/>
              <a:gd name="connsiteY135" fmla="*/ 821635 h 3140765"/>
              <a:gd name="connsiteX136" fmla="*/ 278295 w 5711757"/>
              <a:gd name="connsiteY136" fmla="*/ 795131 h 3140765"/>
              <a:gd name="connsiteX137" fmla="*/ 384313 w 5711757"/>
              <a:gd name="connsiteY137" fmla="*/ 742122 h 3140765"/>
              <a:gd name="connsiteX138" fmla="*/ 424069 w 5711757"/>
              <a:gd name="connsiteY138" fmla="*/ 728870 h 3140765"/>
              <a:gd name="connsiteX139" fmla="*/ 463826 w 5711757"/>
              <a:gd name="connsiteY139" fmla="*/ 715617 h 3140765"/>
              <a:gd name="connsiteX140" fmla="*/ 556591 w 5711757"/>
              <a:gd name="connsiteY140" fmla="*/ 768626 h 3140765"/>
              <a:gd name="connsiteX141" fmla="*/ 609600 w 5711757"/>
              <a:gd name="connsiteY141" fmla="*/ 821635 h 3140765"/>
              <a:gd name="connsiteX142" fmla="*/ 662608 w 5711757"/>
              <a:gd name="connsiteY142" fmla="*/ 848139 h 3140765"/>
              <a:gd name="connsiteX143" fmla="*/ 702365 w 5711757"/>
              <a:gd name="connsiteY143" fmla="*/ 887896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711757" h="3140765">
                <a:moveTo>
                  <a:pt x="622852" y="795131"/>
                </a:moveTo>
                <a:cubicBezTo>
                  <a:pt x="631687" y="773044"/>
                  <a:pt x="641227" y="751226"/>
                  <a:pt x="649356" y="728870"/>
                </a:cubicBezTo>
                <a:cubicBezTo>
                  <a:pt x="658903" y="702614"/>
                  <a:pt x="660363" y="672603"/>
                  <a:pt x="675860" y="649357"/>
                </a:cubicBezTo>
                <a:lnTo>
                  <a:pt x="702365" y="609600"/>
                </a:lnTo>
                <a:cubicBezTo>
                  <a:pt x="711973" y="580776"/>
                  <a:pt x="729445" y="525766"/>
                  <a:pt x="742121" y="503583"/>
                </a:cubicBezTo>
                <a:cubicBezTo>
                  <a:pt x="748320" y="492735"/>
                  <a:pt x="761364" y="487245"/>
                  <a:pt x="768626" y="477078"/>
                </a:cubicBezTo>
                <a:cubicBezTo>
                  <a:pt x="783597" y="456118"/>
                  <a:pt x="792071" y="430752"/>
                  <a:pt x="808382" y="410817"/>
                </a:cubicBezTo>
                <a:cubicBezTo>
                  <a:pt x="832117" y="381807"/>
                  <a:pt x="861391" y="357808"/>
                  <a:pt x="887895" y="331304"/>
                </a:cubicBezTo>
                <a:cubicBezTo>
                  <a:pt x="901147" y="318052"/>
                  <a:pt x="917256" y="307142"/>
                  <a:pt x="927652" y="291548"/>
                </a:cubicBezTo>
                <a:cubicBezTo>
                  <a:pt x="942704" y="268969"/>
                  <a:pt x="977469" y="215227"/>
                  <a:pt x="993913" y="198783"/>
                </a:cubicBezTo>
                <a:cubicBezTo>
                  <a:pt x="1005175" y="187521"/>
                  <a:pt x="1018559" y="177315"/>
                  <a:pt x="1033669" y="172278"/>
                </a:cubicBezTo>
                <a:cubicBezTo>
                  <a:pt x="1059160" y="163781"/>
                  <a:pt x="1086745" y="163833"/>
                  <a:pt x="1113182" y="159026"/>
                </a:cubicBezTo>
                <a:cubicBezTo>
                  <a:pt x="1135343" y="154997"/>
                  <a:pt x="1157225" y="149477"/>
                  <a:pt x="1179443" y="145774"/>
                </a:cubicBezTo>
                <a:cubicBezTo>
                  <a:pt x="1376694" y="112899"/>
                  <a:pt x="1182312" y="150501"/>
                  <a:pt x="1338469" y="119270"/>
                </a:cubicBezTo>
                <a:cubicBezTo>
                  <a:pt x="1532834" y="123687"/>
                  <a:pt x="1727528" y="120395"/>
                  <a:pt x="1921565" y="132522"/>
                </a:cubicBezTo>
                <a:cubicBezTo>
                  <a:pt x="1944047" y="133927"/>
                  <a:pt x="2053301" y="211511"/>
                  <a:pt x="2054087" y="212035"/>
                </a:cubicBezTo>
                <a:lnTo>
                  <a:pt x="2093843" y="238539"/>
                </a:lnTo>
                <a:cubicBezTo>
                  <a:pt x="2102678" y="251791"/>
                  <a:pt x="2109859" y="266310"/>
                  <a:pt x="2120347" y="278296"/>
                </a:cubicBezTo>
                <a:cubicBezTo>
                  <a:pt x="2140916" y="301803"/>
                  <a:pt x="2186608" y="344557"/>
                  <a:pt x="2186608" y="344557"/>
                </a:cubicBezTo>
                <a:cubicBezTo>
                  <a:pt x="2191025" y="366644"/>
                  <a:pt x="2193933" y="389087"/>
                  <a:pt x="2199860" y="410817"/>
                </a:cubicBezTo>
                <a:cubicBezTo>
                  <a:pt x="2207211" y="437771"/>
                  <a:pt x="2226365" y="490331"/>
                  <a:pt x="2226365" y="490331"/>
                </a:cubicBezTo>
                <a:cubicBezTo>
                  <a:pt x="2248452" y="468244"/>
                  <a:pt x="2278657" y="452008"/>
                  <a:pt x="2292626" y="424070"/>
                </a:cubicBezTo>
                <a:cubicBezTo>
                  <a:pt x="2327511" y="354298"/>
                  <a:pt x="2305161" y="385030"/>
                  <a:pt x="2358887" y="331304"/>
                </a:cubicBezTo>
                <a:cubicBezTo>
                  <a:pt x="2384686" y="253907"/>
                  <a:pt x="2351953" y="324986"/>
                  <a:pt x="2411895" y="265044"/>
                </a:cubicBezTo>
                <a:cubicBezTo>
                  <a:pt x="2427513" y="249426"/>
                  <a:pt x="2436876" y="228452"/>
                  <a:pt x="2451652" y="212035"/>
                </a:cubicBezTo>
                <a:cubicBezTo>
                  <a:pt x="2508178" y="149229"/>
                  <a:pt x="2527337" y="127810"/>
                  <a:pt x="2597426" y="92765"/>
                </a:cubicBezTo>
                <a:cubicBezTo>
                  <a:pt x="2609920" y="86518"/>
                  <a:pt x="2624343" y="85016"/>
                  <a:pt x="2637182" y="79513"/>
                </a:cubicBezTo>
                <a:cubicBezTo>
                  <a:pt x="2655340" y="71731"/>
                  <a:pt x="2670678" y="56090"/>
                  <a:pt x="2690191" y="53009"/>
                </a:cubicBezTo>
                <a:cubicBezTo>
                  <a:pt x="2755786" y="42652"/>
                  <a:pt x="2822712" y="44174"/>
                  <a:pt x="2888973" y="39757"/>
                </a:cubicBezTo>
                <a:cubicBezTo>
                  <a:pt x="2911060" y="35339"/>
                  <a:pt x="2932907" y="29481"/>
                  <a:pt x="2955234" y="26504"/>
                </a:cubicBezTo>
                <a:cubicBezTo>
                  <a:pt x="2999239" y="20637"/>
                  <a:pt x="3043633" y="18154"/>
                  <a:pt x="3087756" y="13252"/>
                </a:cubicBezTo>
                <a:cubicBezTo>
                  <a:pt x="3123152" y="9319"/>
                  <a:pt x="3158434" y="4417"/>
                  <a:pt x="3193773" y="0"/>
                </a:cubicBezTo>
                <a:cubicBezTo>
                  <a:pt x="3458817" y="4417"/>
                  <a:pt x="3724324" y="-3030"/>
                  <a:pt x="3988904" y="13252"/>
                </a:cubicBezTo>
                <a:cubicBezTo>
                  <a:pt x="4014613" y="14834"/>
                  <a:pt x="4030729" y="44864"/>
                  <a:pt x="4055165" y="53009"/>
                </a:cubicBezTo>
                <a:cubicBezTo>
                  <a:pt x="4084798" y="62887"/>
                  <a:pt x="4117008" y="61844"/>
                  <a:pt x="4147930" y="66261"/>
                </a:cubicBezTo>
                <a:cubicBezTo>
                  <a:pt x="4259358" y="103403"/>
                  <a:pt x="4201764" y="81760"/>
                  <a:pt x="4320208" y="132522"/>
                </a:cubicBezTo>
                <a:lnTo>
                  <a:pt x="4426226" y="238539"/>
                </a:lnTo>
                <a:cubicBezTo>
                  <a:pt x="4443895" y="251791"/>
                  <a:pt x="4463616" y="262678"/>
                  <a:pt x="4479234" y="278296"/>
                </a:cubicBezTo>
                <a:cubicBezTo>
                  <a:pt x="4497969" y="297031"/>
                  <a:pt x="4521847" y="350268"/>
                  <a:pt x="4532243" y="371061"/>
                </a:cubicBezTo>
                <a:cubicBezTo>
                  <a:pt x="4541350" y="416598"/>
                  <a:pt x="4546272" y="446669"/>
                  <a:pt x="4558747" y="490331"/>
                </a:cubicBezTo>
                <a:cubicBezTo>
                  <a:pt x="4562585" y="503762"/>
                  <a:pt x="4568612" y="516535"/>
                  <a:pt x="4572000" y="530087"/>
                </a:cubicBezTo>
                <a:cubicBezTo>
                  <a:pt x="4577463" y="551939"/>
                  <a:pt x="4563003" y="592835"/>
                  <a:pt x="4585252" y="596348"/>
                </a:cubicBezTo>
                <a:cubicBezTo>
                  <a:pt x="4746754" y="621848"/>
                  <a:pt x="4912139" y="605183"/>
                  <a:pt x="5075582" y="609600"/>
                </a:cubicBezTo>
                <a:lnTo>
                  <a:pt x="5141843" y="622852"/>
                </a:lnTo>
                <a:cubicBezTo>
                  <a:pt x="5168280" y="627659"/>
                  <a:pt x="5196197" y="626669"/>
                  <a:pt x="5221356" y="636104"/>
                </a:cubicBezTo>
                <a:cubicBezTo>
                  <a:pt x="5233055" y="640491"/>
                  <a:pt x="5236685" y="657021"/>
                  <a:pt x="5247860" y="662609"/>
                </a:cubicBezTo>
                <a:cubicBezTo>
                  <a:pt x="5272848" y="675103"/>
                  <a:pt x="5327373" y="689113"/>
                  <a:pt x="5327373" y="689113"/>
                </a:cubicBezTo>
                <a:cubicBezTo>
                  <a:pt x="5345043" y="702365"/>
                  <a:pt x="5360627" y="718992"/>
                  <a:pt x="5380382" y="728870"/>
                </a:cubicBezTo>
                <a:cubicBezTo>
                  <a:pt x="5405370" y="741364"/>
                  <a:pt x="5459895" y="755374"/>
                  <a:pt x="5459895" y="755374"/>
                </a:cubicBezTo>
                <a:cubicBezTo>
                  <a:pt x="5524166" y="819645"/>
                  <a:pt x="5492112" y="794522"/>
                  <a:pt x="5552660" y="834887"/>
                </a:cubicBezTo>
                <a:cubicBezTo>
                  <a:pt x="5561495" y="852557"/>
                  <a:pt x="5569364" y="870744"/>
                  <a:pt x="5579165" y="887896"/>
                </a:cubicBezTo>
                <a:cubicBezTo>
                  <a:pt x="5594668" y="915027"/>
                  <a:pt x="5628359" y="957905"/>
                  <a:pt x="5645426" y="980661"/>
                </a:cubicBezTo>
                <a:cubicBezTo>
                  <a:pt x="5649843" y="998331"/>
                  <a:pt x="5652918" y="1016391"/>
                  <a:pt x="5658678" y="1033670"/>
                </a:cubicBezTo>
                <a:cubicBezTo>
                  <a:pt x="5666200" y="1056238"/>
                  <a:pt x="5678347" y="1077146"/>
                  <a:pt x="5685182" y="1099931"/>
                </a:cubicBezTo>
                <a:cubicBezTo>
                  <a:pt x="5695751" y="1135161"/>
                  <a:pt x="5707465" y="1229401"/>
                  <a:pt x="5711687" y="1258957"/>
                </a:cubicBezTo>
                <a:cubicBezTo>
                  <a:pt x="5707269" y="1387061"/>
                  <a:pt x="5720710" y="1517040"/>
                  <a:pt x="5698434" y="1643270"/>
                </a:cubicBezTo>
                <a:cubicBezTo>
                  <a:pt x="5693006" y="1674030"/>
                  <a:pt x="5654260" y="1687444"/>
                  <a:pt x="5632173" y="1709531"/>
                </a:cubicBezTo>
                <a:cubicBezTo>
                  <a:pt x="5618921" y="1722783"/>
                  <a:pt x="5610196" y="1743361"/>
                  <a:pt x="5592417" y="1749287"/>
                </a:cubicBezTo>
                <a:cubicBezTo>
                  <a:pt x="5505772" y="1778168"/>
                  <a:pt x="5506648" y="1783651"/>
                  <a:pt x="5406887" y="1789044"/>
                </a:cubicBezTo>
                <a:cubicBezTo>
                  <a:pt x="5278893" y="1795963"/>
                  <a:pt x="5150678" y="1797879"/>
                  <a:pt x="5022573" y="1802296"/>
                </a:cubicBezTo>
                <a:cubicBezTo>
                  <a:pt x="5018156" y="1819965"/>
                  <a:pt x="5010683" y="1837142"/>
                  <a:pt x="5009321" y="1855304"/>
                </a:cubicBezTo>
                <a:cubicBezTo>
                  <a:pt x="4997409" y="2014129"/>
                  <a:pt x="5071165" y="2199861"/>
                  <a:pt x="4982817" y="2332383"/>
                </a:cubicBezTo>
                <a:lnTo>
                  <a:pt x="4956313" y="2372139"/>
                </a:lnTo>
                <a:cubicBezTo>
                  <a:pt x="4952927" y="2409378"/>
                  <a:pt x="4955302" y="2506682"/>
                  <a:pt x="4929808" y="2557670"/>
                </a:cubicBezTo>
                <a:cubicBezTo>
                  <a:pt x="4922685" y="2571916"/>
                  <a:pt x="4912139" y="2584174"/>
                  <a:pt x="4903304" y="2597426"/>
                </a:cubicBezTo>
                <a:cubicBezTo>
                  <a:pt x="4900967" y="2620792"/>
                  <a:pt x="4895597" y="2739097"/>
                  <a:pt x="4876800" y="2782957"/>
                </a:cubicBezTo>
                <a:cubicBezTo>
                  <a:pt x="4870526" y="2797596"/>
                  <a:pt x="4859130" y="2809461"/>
                  <a:pt x="4850295" y="2822713"/>
                </a:cubicBezTo>
                <a:cubicBezTo>
                  <a:pt x="4839480" y="2855158"/>
                  <a:pt x="4831009" y="2886820"/>
                  <a:pt x="4810539" y="2915478"/>
                </a:cubicBezTo>
                <a:cubicBezTo>
                  <a:pt x="4799646" y="2930729"/>
                  <a:pt x="4785012" y="2943038"/>
                  <a:pt x="4770782" y="2955235"/>
                </a:cubicBezTo>
                <a:cubicBezTo>
                  <a:pt x="4722616" y="2996520"/>
                  <a:pt x="4719061" y="2994347"/>
                  <a:pt x="4664765" y="3021496"/>
                </a:cubicBezTo>
                <a:cubicBezTo>
                  <a:pt x="4602921" y="3003826"/>
                  <a:pt x="4539941" y="2989735"/>
                  <a:pt x="4479234" y="2968487"/>
                </a:cubicBezTo>
                <a:cubicBezTo>
                  <a:pt x="4451265" y="2958698"/>
                  <a:pt x="4426698" y="2940993"/>
                  <a:pt x="4399721" y="2928731"/>
                </a:cubicBezTo>
                <a:cubicBezTo>
                  <a:pt x="4378065" y="2918887"/>
                  <a:pt x="4354737" y="2912865"/>
                  <a:pt x="4333460" y="2902226"/>
                </a:cubicBezTo>
                <a:cubicBezTo>
                  <a:pt x="4319215" y="2895103"/>
                  <a:pt x="4308258" y="2882191"/>
                  <a:pt x="4293704" y="2875722"/>
                </a:cubicBezTo>
                <a:cubicBezTo>
                  <a:pt x="4217120" y="2841684"/>
                  <a:pt x="4192419" y="2850795"/>
                  <a:pt x="4108173" y="2822713"/>
                </a:cubicBezTo>
                <a:cubicBezTo>
                  <a:pt x="4094921" y="2818296"/>
                  <a:pt x="4082115" y="2812200"/>
                  <a:pt x="4068417" y="2809461"/>
                </a:cubicBezTo>
                <a:cubicBezTo>
                  <a:pt x="4037788" y="2803335"/>
                  <a:pt x="4006463" y="2801344"/>
                  <a:pt x="3975652" y="2796209"/>
                </a:cubicBezTo>
                <a:cubicBezTo>
                  <a:pt x="3953434" y="2792506"/>
                  <a:pt x="3931478" y="2787374"/>
                  <a:pt x="3909391" y="2782957"/>
                </a:cubicBezTo>
                <a:cubicBezTo>
                  <a:pt x="3896139" y="2774122"/>
                  <a:pt x="3883880" y="2763575"/>
                  <a:pt x="3869634" y="2756452"/>
                </a:cubicBezTo>
                <a:cubicBezTo>
                  <a:pt x="3857140" y="2750205"/>
                  <a:pt x="3839755" y="2753077"/>
                  <a:pt x="3829878" y="2743200"/>
                </a:cubicBezTo>
                <a:cubicBezTo>
                  <a:pt x="3820001" y="2733323"/>
                  <a:pt x="3821043" y="2716696"/>
                  <a:pt x="3816626" y="2703444"/>
                </a:cubicBezTo>
                <a:cubicBezTo>
                  <a:pt x="3706692" y="2740088"/>
                  <a:pt x="3879609" y="2678576"/>
                  <a:pt x="3697356" y="2769704"/>
                </a:cubicBezTo>
                <a:cubicBezTo>
                  <a:pt x="3537141" y="2849813"/>
                  <a:pt x="3735730" y="2747777"/>
                  <a:pt x="3604591" y="2822713"/>
                </a:cubicBezTo>
                <a:cubicBezTo>
                  <a:pt x="3587439" y="2832514"/>
                  <a:pt x="3569252" y="2840382"/>
                  <a:pt x="3551582" y="2849217"/>
                </a:cubicBezTo>
                <a:cubicBezTo>
                  <a:pt x="3542747" y="2858052"/>
                  <a:pt x="3534981" y="2868104"/>
                  <a:pt x="3525078" y="2875722"/>
                </a:cubicBezTo>
                <a:cubicBezTo>
                  <a:pt x="3477455" y="2912355"/>
                  <a:pt x="3428196" y="2946817"/>
                  <a:pt x="3379304" y="2981739"/>
                </a:cubicBezTo>
                <a:cubicBezTo>
                  <a:pt x="3379295" y="2981746"/>
                  <a:pt x="3299801" y="3034741"/>
                  <a:pt x="3299791" y="3034748"/>
                </a:cubicBezTo>
                <a:lnTo>
                  <a:pt x="3260034" y="3061252"/>
                </a:lnTo>
                <a:cubicBezTo>
                  <a:pt x="3246782" y="3070087"/>
                  <a:pt x="3235896" y="3084633"/>
                  <a:pt x="3220278" y="3087757"/>
                </a:cubicBezTo>
                <a:cubicBezTo>
                  <a:pt x="3198191" y="3092174"/>
                  <a:pt x="3175869" y="3095546"/>
                  <a:pt x="3154017" y="3101009"/>
                </a:cubicBezTo>
                <a:cubicBezTo>
                  <a:pt x="3126315" y="3107934"/>
                  <a:pt x="3068272" y="3132656"/>
                  <a:pt x="3048000" y="3140765"/>
                </a:cubicBezTo>
                <a:cubicBezTo>
                  <a:pt x="2986156" y="3136348"/>
                  <a:pt x="2924163" y="3133682"/>
                  <a:pt x="2862469" y="3127513"/>
                </a:cubicBezTo>
                <a:cubicBezTo>
                  <a:pt x="2835732" y="3124839"/>
                  <a:pt x="2807904" y="3124240"/>
                  <a:pt x="2782956" y="3114261"/>
                </a:cubicBezTo>
                <a:cubicBezTo>
                  <a:pt x="2762449" y="3106058"/>
                  <a:pt x="2749702" y="3084382"/>
                  <a:pt x="2729947" y="3074504"/>
                </a:cubicBezTo>
                <a:cubicBezTo>
                  <a:pt x="2683044" y="3051053"/>
                  <a:pt x="2639112" y="3053919"/>
                  <a:pt x="2597426" y="3021496"/>
                </a:cubicBezTo>
                <a:cubicBezTo>
                  <a:pt x="2572770" y="3002319"/>
                  <a:pt x="2557155" y="2972561"/>
                  <a:pt x="2531165" y="2955235"/>
                </a:cubicBezTo>
                <a:cubicBezTo>
                  <a:pt x="2495823" y="2931674"/>
                  <a:pt x="2479126" y="2924297"/>
                  <a:pt x="2451652" y="2888974"/>
                </a:cubicBezTo>
                <a:cubicBezTo>
                  <a:pt x="2432095" y="2863830"/>
                  <a:pt x="2398643" y="2809461"/>
                  <a:pt x="2398643" y="2809461"/>
                </a:cubicBezTo>
                <a:cubicBezTo>
                  <a:pt x="2368188" y="2718095"/>
                  <a:pt x="2391895" y="2749703"/>
                  <a:pt x="2345634" y="2703444"/>
                </a:cubicBezTo>
                <a:cubicBezTo>
                  <a:pt x="2325206" y="2621730"/>
                  <a:pt x="2322619" y="2616269"/>
                  <a:pt x="2305878" y="2504661"/>
                </a:cubicBezTo>
                <a:cubicBezTo>
                  <a:pt x="2281669" y="2343267"/>
                  <a:pt x="2308564" y="2433201"/>
                  <a:pt x="2279373" y="2345635"/>
                </a:cubicBezTo>
                <a:cubicBezTo>
                  <a:pt x="2177406" y="2366028"/>
                  <a:pt x="2234944" y="2353428"/>
                  <a:pt x="2107095" y="2385391"/>
                </a:cubicBezTo>
                <a:lnTo>
                  <a:pt x="2054087" y="2398644"/>
                </a:lnTo>
                <a:cubicBezTo>
                  <a:pt x="2045252" y="2407479"/>
                  <a:pt x="2038757" y="2419560"/>
                  <a:pt x="2027582" y="2425148"/>
                </a:cubicBezTo>
                <a:cubicBezTo>
                  <a:pt x="2002593" y="2437642"/>
                  <a:pt x="1975173" y="2444876"/>
                  <a:pt x="1948069" y="2451652"/>
                </a:cubicBezTo>
                <a:cubicBezTo>
                  <a:pt x="1854166" y="2475127"/>
                  <a:pt x="1925536" y="2459544"/>
                  <a:pt x="1789043" y="2478157"/>
                </a:cubicBezTo>
                <a:lnTo>
                  <a:pt x="1603513" y="2504661"/>
                </a:lnTo>
                <a:cubicBezTo>
                  <a:pt x="1475409" y="2500244"/>
                  <a:pt x="1346821" y="2503374"/>
                  <a:pt x="1219200" y="2491409"/>
                </a:cubicBezTo>
                <a:cubicBezTo>
                  <a:pt x="1203342" y="2489922"/>
                  <a:pt x="1195098" y="2467839"/>
                  <a:pt x="1179443" y="2464904"/>
                </a:cubicBezTo>
                <a:cubicBezTo>
                  <a:pt x="1122834" y="2454290"/>
                  <a:pt x="1064591" y="2456069"/>
                  <a:pt x="1007165" y="2451652"/>
                </a:cubicBezTo>
                <a:cubicBezTo>
                  <a:pt x="993913" y="2442817"/>
                  <a:pt x="983175" y="2427400"/>
                  <a:pt x="967408" y="2425148"/>
                </a:cubicBezTo>
                <a:cubicBezTo>
                  <a:pt x="857734" y="2409480"/>
                  <a:pt x="636104" y="2398644"/>
                  <a:pt x="636104" y="2398644"/>
                </a:cubicBezTo>
                <a:cubicBezTo>
                  <a:pt x="605182" y="2389809"/>
                  <a:pt x="574076" y="2381597"/>
                  <a:pt x="543339" y="2372139"/>
                </a:cubicBezTo>
                <a:cubicBezTo>
                  <a:pt x="516636" y="2363923"/>
                  <a:pt x="463826" y="2345635"/>
                  <a:pt x="463826" y="2345635"/>
                </a:cubicBezTo>
                <a:cubicBezTo>
                  <a:pt x="454991" y="2332383"/>
                  <a:pt x="447809" y="2317865"/>
                  <a:pt x="437321" y="2305878"/>
                </a:cubicBezTo>
                <a:cubicBezTo>
                  <a:pt x="416752" y="2282371"/>
                  <a:pt x="371060" y="2239617"/>
                  <a:pt x="371060" y="2239617"/>
                </a:cubicBezTo>
                <a:cubicBezTo>
                  <a:pt x="337751" y="2139690"/>
                  <a:pt x="382683" y="2262862"/>
                  <a:pt x="331304" y="2160104"/>
                </a:cubicBezTo>
                <a:cubicBezTo>
                  <a:pt x="325057" y="2147610"/>
                  <a:pt x="322469" y="2133600"/>
                  <a:pt x="318052" y="2120348"/>
                </a:cubicBezTo>
                <a:cubicBezTo>
                  <a:pt x="322469" y="2076174"/>
                  <a:pt x="321322" y="2031083"/>
                  <a:pt x="331304" y="1987826"/>
                </a:cubicBezTo>
                <a:cubicBezTo>
                  <a:pt x="334885" y="1972307"/>
                  <a:pt x="357808" y="1963997"/>
                  <a:pt x="357808" y="1948070"/>
                </a:cubicBezTo>
                <a:cubicBezTo>
                  <a:pt x="357808" y="1924282"/>
                  <a:pt x="339657" y="1904083"/>
                  <a:pt x="331304" y="1881809"/>
                </a:cubicBezTo>
                <a:cubicBezTo>
                  <a:pt x="282311" y="1751159"/>
                  <a:pt x="366009" y="1956583"/>
                  <a:pt x="291547" y="1789044"/>
                </a:cubicBezTo>
                <a:cubicBezTo>
                  <a:pt x="281886" y="1767306"/>
                  <a:pt x="273396" y="1745057"/>
                  <a:pt x="265043" y="1722783"/>
                </a:cubicBezTo>
                <a:cubicBezTo>
                  <a:pt x="260138" y="1709703"/>
                  <a:pt x="257294" y="1695866"/>
                  <a:pt x="251791" y="1683026"/>
                </a:cubicBezTo>
                <a:cubicBezTo>
                  <a:pt x="182093" y="1520393"/>
                  <a:pt x="265327" y="1723350"/>
                  <a:pt x="198782" y="1590261"/>
                </a:cubicBezTo>
                <a:cubicBezTo>
                  <a:pt x="188143" y="1568984"/>
                  <a:pt x="180408" y="1546356"/>
                  <a:pt x="172278" y="1524000"/>
                </a:cubicBezTo>
                <a:cubicBezTo>
                  <a:pt x="162730" y="1497744"/>
                  <a:pt x="155321" y="1470743"/>
                  <a:pt x="145773" y="1444487"/>
                </a:cubicBezTo>
                <a:cubicBezTo>
                  <a:pt x="137643" y="1422131"/>
                  <a:pt x="126791" y="1400794"/>
                  <a:pt x="119269" y="1378226"/>
                </a:cubicBezTo>
                <a:cubicBezTo>
                  <a:pt x="113509" y="1360947"/>
                  <a:pt x="113192" y="1341958"/>
                  <a:pt x="106017" y="1325217"/>
                </a:cubicBezTo>
                <a:cubicBezTo>
                  <a:pt x="93479" y="1295961"/>
                  <a:pt x="74383" y="1280331"/>
                  <a:pt x="53008" y="1258957"/>
                </a:cubicBezTo>
                <a:cubicBezTo>
                  <a:pt x="44173" y="1241287"/>
                  <a:pt x="32751" y="1224689"/>
                  <a:pt x="26504" y="1205948"/>
                </a:cubicBezTo>
                <a:cubicBezTo>
                  <a:pt x="14985" y="1171391"/>
                  <a:pt x="0" y="1099931"/>
                  <a:pt x="0" y="1099931"/>
                </a:cubicBezTo>
                <a:cubicBezTo>
                  <a:pt x="4417" y="1046922"/>
                  <a:pt x="-8069" y="989637"/>
                  <a:pt x="13252" y="940904"/>
                </a:cubicBezTo>
                <a:cubicBezTo>
                  <a:pt x="26020" y="911721"/>
                  <a:pt x="70241" y="910421"/>
                  <a:pt x="92765" y="887896"/>
                </a:cubicBezTo>
                <a:cubicBezTo>
                  <a:pt x="101600" y="879061"/>
                  <a:pt x="108873" y="868322"/>
                  <a:pt x="119269" y="861391"/>
                </a:cubicBezTo>
                <a:cubicBezTo>
                  <a:pt x="159157" y="834799"/>
                  <a:pt x="171649" y="836779"/>
                  <a:pt x="212034" y="821635"/>
                </a:cubicBezTo>
                <a:cubicBezTo>
                  <a:pt x="234308" y="813282"/>
                  <a:pt x="256208" y="803966"/>
                  <a:pt x="278295" y="795131"/>
                </a:cubicBezTo>
                <a:cubicBezTo>
                  <a:pt x="324555" y="748871"/>
                  <a:pt x="292946" y="772577"/>
                  <a:pt x="384313" y="742122"/>
                </a:cubicBezTo>
                <a:lnTo>
                  <a:pt x="424069" y="728870"/>
                </a:lnTo>
                <a:lnTo>
                  <a:pt x="463826" y="715617"/>
                </a:lnTo>
                <a:cubicBezTo>
                  <a:pt x="493902" y="730655"/>
                  <a:pt x="530371" y="746152"/>
                  <a:pt x="556591" y="768626"/>
                </a:cubicBezTo>
                <a:cubicBezTo>
                  <a:pt x="575564" y="784888"/>
                  <a:pt x="587249" y="810460"/>
                  <a:pt x="609600" y="821635"/>
                </a:cubicBezTo>
                <a:cubicBezTo>
                  <a:pt x="627269" y="830470"/>
                  <a:pt x="646171" y="837181"/>
                  <a:pt x="662608" y="848139"/>
                </a:cubicBezTo>
                <a:lnTo>
                  <a:pt x="702365" y="8878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92D6F32-A56F-4438-A0F0-4231A54F2224}"/>
              </a:ext>
            </a:extLst>
          </p:cNvPr>
          <p:cNvSpPr/>
          <p:nvPr/>
        </p:nvSpPr>
        <p:spPr>
          <a:xfrm>
            <a:off x="5953125" y="539115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E95F136-DFB2-4AF7-BE4E-23D029D94E33}"/>
              </a:ext>
            </a:extLst>
          </p:cNvPr>
          <p:cNvSpPr/>
          <p:nvPr/>
        </p:nvSpPr>
        <p:spPr>
          <a:xfrm>
            <a:off x="4149725" y="551180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98DAF71-A4B6-4942-B78B-F67B43ADD81A}"/>
              </a:ext>
            </a:extLst>
          </p:cNvPr>
          <p:cNvSpPr/>
          <p:nvPr/>
        </p:nvSpPr>
        <p:spPr>
          <a:xfrm>
            <a:off x="2357438" y="5391150"/>
            <a:ext cx="719137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D9085EA-95C4-41ED-8F24-BCEFFF010485}"/>
              </a:ext>
            </a:extLst>
          </p:cNvPr>
          <p:cNvSpPr/>
          <p:nvPr/>
        </p:nvSpPr>
        <p:spPr>
          <a:xfrm>
            <a:off x="2212975" y="2840038"/>
            <a:ext cx="503238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5701444-0784-4692-92C4-BD726E50F7A2}"/>
              </a:ext>
            </a:extLst>
          </p:cNvPr>
          <p:cNvSpPr/>
          <p:nvPr/>
        </p:nvSpPr>
        <p:spPr>
          <a:xfrm>
            <a:off x="3594100" y="3932238"/>
            <a:ext cx="504825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4C4EAD91-CDCF-4AB9-B6AF-7D063CDB6DCE}"/>
              </a:ext>
            </a:extLst>
          </p:cNvPr>
          <p:cNvSpPr/>
          <p:nvPr/>
        </p:nvSpPr>
        <p:spPr>
          <a:xfrm>
            <a:off x="1270000" y="4357688"/>
            <a:ext cx="504825" cy="5270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C090AD1D-D234-4ECB-B457-0D5C9BA626CF}"/>
              </a:ext>
            </a:extLst>
          </p:cNvPr>
          <p:cNvSpPr/>
          <p:nvPr/>
        </p:nvSpPr>
        <p:spPr>
          <a:xfrm>
            <a:off x="1852613" y="3668713"/>
            <a:ext cx="504825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3349E4AF-1CA1-4161-8AA6-6630AC077C7F}"/>
              </a:ext>
            </a:extLst>
          </p:cNvPr>
          <p:cNvSpPr/>
          <p:nvPr/>
        </p:nvSpPr>
        <p:spPr>
          <a:xfrm>
            <a:off x="1522413" y="1990725"/>
            <a:ext cx="503237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E3C023B2-70AC-4E25-9BF4-383B3566D8C8}"/>
              </a:ext>
            </a:extLst>
          </p:cNvPr>
          <p:cNvSpPr/>
          <p:nvPr/>
        </p:nvSpPr>
        <p:spPr>
          <a:xfrm>
            <a:off x="4071938" y="2965450"/>
            <a:ext cx="503237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v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7B08A820-B8E4-4BDE-BCA0-AF0DBFC46B70}"/>
              </a:ext>
            </a:extLst>
          </p:cNvPr>
          <p:cNvSpPr/>
          <p:nvPr/>
        </p:nvSpPr>
        <p:spPr>
          <a:xfrm>
            <a:off x="3343275" y="1889125"/>
            <a:ext cx="503238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870F912-E8B2-4459-8EBC-EE013B87D935}"/>
              </a:ext>
            </a:extLst>
          </p:cNvPr>
          <p:cNvSpPr/>
          <p:nvPr/>
        </p:nvSpPr>
        <p:spPr>
          <a:xfrm>
            <a:off x="4976813" y="4608513"/>
            <a:ext cx="503237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14B8E53-2C7B-4955-8844-0673FEB64187}"/>
              </a:ext>
            </a:extLst>
          </p:cNvPr>
          <p:cNvCxnSpPr>
            <a:stCxn id="6" idx="2"/>
            <a:endCxn id="18" idx="1"/>
          </p:cNvCxnSpPr>
          <p:nvPr/>
        </p:nvCxnSpPr>
        <p:spPr>
          <a:xfrm>
            <a:off x="1042988" y="1641475"/>
            <a:ext cx="552450" cy="425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1E3BB59C-64B4-42EC-A780-97478A0BF762}"/>
              </a:ext>
            </a:extLst>
          </p:cNvPr>
          <p:cNvCxnSpPr>
            <a:stCxn id="18" idx="7"/>
            <a:endCxn id="7" idx="2"/>
          </p:cNvCxnSpPr>
          <p:nvPr/>
        </p:nvCxnSpPr>
        <p:spPr>
          <a:xfrm flipV="1">
            <a:off x="1952625" y="1641475"/>
            <a:ext cx="512763" cy="425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4E39871-CD06-4878-A565-CCDF5C8618D6}"/>
              </a:ext>
            </a:extLst>
          </p:cNvPr>
          <p:cNvCxnSpPr>
            <a:stCxn id="20" idx="7"/>
            <a:endCxn id="8" idx="2"/>
          </p:cNvCxnSpPr>
          <p:nvPr/>
        </p:nvCxnSpPr>
        <p:spPr>
          <a:xfrm flipV="1">
            <a:off x="3771900" y="1641475"/>
            <a:ext cx="1096963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2253C43A-A701-4174-BF40-403A01630A22}"/>
              </a:ext>
            </a:extLst>
          </p:cNvPr>
          <p:cNvCxnSpPr>
            <a:stCxn id="16" idx="3"/>
            <a:endCxn id="9" idx="0"/>
          </p:cNvCxnSpPr>
          <p:nvPr/>
        </p:nvCxnSpPr>
        <p:spPr>
          <a:xfrm flipH="1">
            <a:off x="817563" y="4806950"/>
            <a:ext cx="527050" cy="542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A88815DB-6419-4331-AD6F-83F3B5B0047D}"/>
              </a:ext>
            </a:extLst>
          </p:cNvPr>
          <p:cNvCxnSpPr>
            <a:stCxn id="16" idx="5"/>
            <a:endCxn id="13" idx="0"/>
          </p:cNvCxnSpPr>
          <p:nvPr/>
        </p:nvCxnSpPr>
        <p:spPr>
          <a:xfrm>
            <a:off x="1700213" y="4806950"/>
            <a:ext cx="101600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265D2C5C-98FC-4E58-B709-DFE0E08F9B51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4508500" y="5133975"/>
            <a:ext cx="719138" cy="3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6FDA2C1-9E4E-4B55-A377-C8E74CB29EB2}"/>
              </a:ext>
            </a:extLst>
          </p:cNvPr>
          <p:cNvCxnSpPr>
            <a:stCxn id="21" idx="5"/>
            <a:endCxn id="11" idx="0"/>
          </p:cNvCxnSpPr>
          <p:nvPr/>
        </p:nvCxnSpPr>
        <p:spPr>
          <a:xfrm>
            <a:off x="5405438" y="5056188"/>
            <a:ext cx="908050" cy="334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D0E5BBD6-DA21-4D01-AB9D-954B0DB92D84}"/>
              </a:ext>
            </a:extLst>
          </p:cNvPr>
          <p:cNvCxnSpPr>
            <a:stCxn id="18" idx="5"/>
            <a:endCxn id="14" idx="1"/>
          </p:cNvCxnSpPr>
          <p:nvPr/>
        </p:nvCxnSpPr>
        <p:spPr>
          <a:xfrm>
            <a:off x="1952625" y="2438400"/>
            <a:ext cx="333375" cy="477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DFF227FB-2472-4FA7-8BA3-5AF847651334}"/>
              </a:ext>
            </a:extLst>
          </p:cNvPr>
          <p:cNvCxnSpPr>
            <a:stCxn id="14" idx="7"/>
            <a:endCxn id="20" idx="3"/>
          </p:cNvCxnSpPr>
          <p:nvPr/>
        </p:nvCxnSpPr>
        <p:spPr>
          <a:xfrm flipV="1">
            <a:off x="2643188" y="2336800"/>
            <a:ext cx="773112" cy="579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CADAA12E-0774-4D73-9F9A-FA6D135341A9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1700213" y="4117975"/>
            <a:ext cx="227012" cy="317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3E4D4A7-BB73-4397-A1F3-CEBFFE09D60F}"/>
              </a:ext>
            </a:extLst>
          </p:cNvPr>
          <p:cNvCxnSpPr>
            <a:stCxn id="15" idx="5"/>
            <a:endCxn id="21" idx="1"/>
          </p:cNvCxnSpPr>
          <p:nvPr/>
        </p:nvCxnSpPr>
        <p:spPr>
          <a:xfrm>
            <a:off x="4024313" y="4379913"/>
            <a:ext cx="1025525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E72DAE3D-9D38-434C-8D5A-AC43A11F16C5}"/>
              </a:ext>
            </a:extLst>
          </p:cNvPr>
          <p:cNvCxnSpPr>
            <a:stCxn id="14" idx="5"/>
            <a:endCxn id="15" idx="1"/>
          </p:cNvCxnSpPr>
          <p:nvPr/>
        </p:nvCxnSpPr>
        <p:spPr>
          <a:xfrm>
            <a:off x="2643188" y="3287713"/>
            <a:ext cx="1025525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9F029347-0EA7-497C-B8DB-95E30104CFF5}"/>
              </a:ext>
            </a:extLst>
          </p:cNvPr>
          <p:cNvCxnSpPr>
            <a:stCxn id="19" idx="2"/>
            <a:endCxn id="17" idx="6"/>
          </p:cNvCxnSpPr>
          <p:nvPr/>
        </p:nvCxnSpPr>
        <p:spPr>
          <a:xfrm flipH="1">
            <a:off x="2357438" y="3228975"/>
            <a:ext cx="1714500" cy="703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79995747-F61F-4A85-8BF6-FF6CE9805CED}"/>
              </a:ext>
            </a:extLst>
          </p:cNvPr>
          <p:cNvCxnSpPr>
            <a:cxnSpLocks/>
            <a:stCxn id="14" idx="3"/>
            <a:endCxn id="17" idx="0"/>
          </p:cNvCxnSpPr>
          <p:nvPr/>
        </p:nvCxnSpPr>
        <p:spPr>
          <a:xfrm flipH="1">
            <a:off x="2105025" y="3287713"/>
            <a:ext cx="180975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BFE7F821-B178-478A-8ACC-C6E92575CF79}"/>
              </a:ext>
            </a:extLst>
          </p:cNvPr>
          <p:cNvCxnSpPr>
            <a:stCxn id="17" idx="5"/>
            <a:endCxn id="15" idx="2"/>
          </p:cNvCxnSpPr>
          <p:nvPr/>
        </p:nvCxnSpPr>
        <p:spPr>
          <a:xfrm>
            <a:off x="2282825" y="4117975"/>
            <a:ext cx="13112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50661B97-FEB1-4B20-A0A8-D8BDBCBF8E39}"/>
              </a:ext>
            </a:extLst>
          </p:cNvPr>
          <p:cNvCxnSpPr>
            <a:stCxn id="15" idx="7"/>
            <a:endCxn id="19" idx="4"/>
          </p:cNvCxnSpPr>
          <p:nvPr/>
        </p:nvCxnSpPr>
        <p:spPr>
          <a:xfrm flipV="1">
            <a:off x="4024313" y="3490913"/>
            <a:ext cx="298450" cy="517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1F236595-5997-4D23-B085-9385B2581C99}"/>
              </a:ext>
            </a:extLst>
          </p:cNvPr>
          <p:cNvCxnSpPr>
            <a:stCxn id="14" idx="6"/>
            <a:endCxn id="19" idx="1"/>
          </p:cNvCxnSpPr>
          <p:nvPr/>
        </p:nvCxnSpPr>
        <p:spPr>
          <a:xfrm flipV="1">
            <a:off x="2716213" y="3041650"/>
            <a:ext cx="1428750" cy="60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6" name="Szövegdoboz 57">
            <a:extLst>
              <a:ext uri="{FF2B5EF4-FFF2-40B4-BE49-F238E27FC236}">
                <a16:creationId xmlns:a16="http://schemas.microsoft.com/office/drawing/2014/main" id="{48915E1C-8BA9-4ACF-A377-B4A25D2D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620713"/>
            <a:ext cx="34321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Service, application and content providers….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Like: Vodafone, CIB Bank, CNN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Servers</a:t>
            </a:r>
          </a:p>
        </p:txBody>
      </p:sp>
      <p:sp>
        <p:nvSpPr>
          <p:cNvPr id="32807" name="Szövegdoboz 58">
            <a:extLst>
              <a:ext uri="{FF2B5EF4-FFF2-40B4-BE49-F238E27FC236}">
                <a16:creationId xmlns:a16="http://schemas.microsoft.com/office/drawing/2014/main" id="{17CABC73-464E-4BC9-BBFA-2B2CC8C5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678113"/>
            <a:ext cx="2441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Network operators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Transmission lines,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Multiplexers,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Routers,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Switches</a:t>
            </a:r>
          </a:p>
        </p:txBody>
      </p:sp>
      <p:sp>
        <p:nvSpPr>
          <p:cNvPr id="32808" name="Szövegdoboz 59">
            <a:extLst>
              <a:ext uri="{FF2B5EF4-FFF2-40B4-BE49-F238E27FC236}">
                <a16:creationId xmlns:a16="http://schemas.microsoft.com/office/drawing/2014/main" id="{1D36768F-DBD3-4AE2-90AB-4B229769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0925"/>
            <a:ext cx="2557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End users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Like: subscribers,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Companies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Mobile sets, TV sets,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23682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536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336119-2D22-4371-BA31-41FCD5D203FB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/>
              <a:t>Basics of network components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 dirty="0"/>
              <a:t>Backbone networks: long distances, high traffic, interconnection of nodes, transport bits of any services, high </a:t>
            </a:r>
            <a:r>
              <a:rPr lang="en-GB" altLang="hu-HU" sz="2800" dirty="0" err="1"/>
              <a:t>relability</a:t>
            </a:r>
            <a:r>
              <a:rPr lang="en-GB" altLang="hu-HU" sz="2800" dirty="0"/>
              <a:t>, high availability.</a:t>
            </a:r>
          </a:p>
          <a:p>
            <a:pPr eaLnBrk="1" hangingPunct="1"/>
            <a:r>
              <a:rPr lang="en-GB" altLang="hu-HU" sz="2800" dirty="0"/>
              <a:t>Access networks: local distances, interconnection of terminals and local nodes</a:t>
            </a:r>
          </a:p>
          <a:p>
            <a:pPr eaLnBrk="1" hangingPunct="1"/>
            <a:r>
              <a:rPr lang="en-GB" altLang="hu-HU" sz="2800" dirty="0"/>
              <a:t>Network planning: selecting topology, optimal selection of positions of nodes, dimensioning of node traffic handling capacities, dimensioning of link capacities, selecting technologies.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C58C08-BEA7-4ACE-BBDA-31D3DE97FD4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/>
          </a:p>
        </p:txBody>
      </p:sp>
      <p:pic>
        <p:nvPicPr>
          <p:cNvPr id="16388" name="Picture 5" descr="nettopoc"/>
          <p:cNvPicPr>
            <a:picLocks noChangeAspect="1" noChangeArrowheads="1"/>
          </p:cNvPicPr>
          <p:nvPr/>
        </p:nvPicPr>
        <p:blipFill>
          <a:blip r:embed="rId2"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316912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BA2B6D-AEE2-4AB2-B836-E81BF59321F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/>
          </a:p>
        </p:txBody>
      </p:sp>
      <p:pic>
        <p:nvPicPr>
          <p:cNvPr id="17412" name="Picture 5" descr="London MAN - 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17B61B-13E5-4A59-A8C2-1FBE3532328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/>
          </a:p>
        </p:txBody>
      </p:sp>
      <p:pic>
        <p:nvPicPr>
          <p:cNvPr id="18436" name="Picture 5" descr="FORTHnet network in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8750"/>
            <a:ext cx="7704138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4CD5C-81F7-4EBD-B3E1-1ECB488A262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400"/>
          </a:p>
        </p:txBody>
      </p:sp>
      <p:pic>
        <p:nvPicPr>
          <p:cNvPr id="19460" name="Picture 7" descr="KPNQwest network - 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2388"/>
            <a:ext cx="6048375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 rot="-5400000">
            <a:off x="-1350169" y="2653507"/>
            <a:ext cx="5084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/>
              <a:t>The pan European </a:t>
            </a:r>
            <a:r>
              <a:rPr lang="hu-HU" altLang="hu-HU" sz="1400" b="0">
                <a:hlinkClick r:id="rId4"/>
              </a:rPr>
              <a:t>KPNQwest network</a:t>
            </a:r>
            <a:r>
              <a:rPr lang="hu-HU" altLang="hu-HU" sz="1400" b="0"/>
              <a:t>, when complete, will connect major cities together by six high-capacity backbone rings.</a:t>
            </a:r>
            <a:r>
              <a:rPr lang="hu-HU" altLang="hu-HU" sz="14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4C8ED9-619A-4459-8BE3-E4C7A32AC05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400"/>
          </a:p>
        </p:txBody>
      </p:sp>
      <p:pic>
        <p:nvPicPr>
          <p:cNvPr id="20484" name="Picture 5" descr="ni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23963"/>
            <a:ext cx="82200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0F1F4A-DBCE-4A4C-BED7-8C4964A65A0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400"/>
          </a:p>
        </p:txBody>
      </p:sp>
      <p:pic>
        <p:nvPicPr>
          <p:cNvPr id="21508" name="Picture 5" descr="usa"/>
          <p:cNvPicPr>
            <a:picLocks noChangeAspect="1" noChangeArrowheads="1"/>
          </p:cNvPicPr>
          <p:nvPr/>
        </p:nvPicPr>
        <p:blipFill>
          <a:blip r:embed="rId2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91440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967038" y="207963"/>
            <a:ext cx="345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AOL USA BACKBONE</a:t>
            </a:r>
            <a:r>
              <a:rPr lang="hu-HU" altLang="hu-HU" sz="14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07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90E0F0-87CB-4D1A-8596-445070BA2BA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The 3 lessons in network  studies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b="1"/>
              <a:t>P</a:t>
            </a:r>
            <a:r>
              <a:rPr lang="en-US" altLang="hu-HU"/>
              <a:t>ublic </a:t>
            </a:r>
            <a:r>
              <a:rPr lang="en-US" altLang="hu-HU" b="1"/>
              <a:t>S</a:t>
            </a:r>
            <a:r>
              <a:rPr lang="en-US" altLang="hu-HU"/>
              <a:t>witched </a:t>
            </a:r>
            <a:r>
              <a:rPr lang="en-US" altLang="hu-HU" b="1"/>
              <a:t>T</a:t>
            </a:r>
            <a:r>
              <a:rPr lang="en-US" altLang="hu-HU"/>
              <a:t>elephone </a:t>
            </a:r>
            <a:r>
              <a:rPr lang="en-US" altLang="hu-HU" b="1"/>
              <a:t>N</a:t>
            </a:r>
            <a:r>
              <a:rPr lang="en-US" altLang="hu-HU"/>
              <a:t>etworks (PSTN), Integrated Service Digital Networks (ISDN)</a:t>
            </a:r>
            <a:r>
              <a:rPr lang="hu-HU" altLang="hu-HU"/>
              <a:t>,</a:t>
            </a:r>
            <a:r>
              <a:rPr lang="en-US" altLang="hu-HU"/>
              <a:t> backbone networks</a:t>
            </a:r>
          </a:p>
          <a:p>
            <a:pPr eaLnBrk="1" hangingPunct="1"/>
            <a:r>
              <a:rPr lang="en-US" altLang="hu-HU"/>
              <a:t>Mobile Networks  -- </a:t>
            </a:r>
            <a:r>
              <a:rPr lang="en-US" altLang="hu-HU" b="1"/>
              <a:t>P</a:t>
            </a:r>
            <a:r>
              <a:rPr lang="en-US" altLang="hu-HU"/>
              <a:t>ublic </a:t>
            </a:r>
            <a:r>
              <a:rPr lang="en-US" altLang="hu-HU" b="1"/>
              <a:t>L</a:t>
            </a:r>
            <a:r>
              <a:rPr lang="en-US" altLang="hu-HU"/>
              <a:t>and </a:t>
            </a:r>
            <a:r>
              <a:rPr lang="en-US" altLang="hu-HU" b="1"/>
              <a:t>M</a:t>
            </a:r>
            <a:r>
              <a:rPr lang="en-US" altLang="hu-HU"/>
              <a:t>obile </a:t>
            </a:r>
            <a:r>
              <a:rPr lang="en-US" altLang="hu-HU" b="1"/>
              <a:t>N</a:t>
            </a:r>
            <a:r>
              <a:rPr lang="en-US" altLang="hu-HU"/>
              <a:t>etworks (PLMN) GSM, UMTS, DECT, TETRA, Bluetooth, Globalstar, Iridium</a:t>
            </a:r>
          </a:p>
          <a:p>
            <a:pPr eaLnBrk="1" hangingPunct="1"/>
            <a:r>
              <a:rPr lang="en-US" altLang="hu-HU"/>
              <a:t>Private networks, Broadcasting networks, Cable TV networks (CaTV)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E8B081-1CC8-4E41-A061-8A8135D49EAB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400"/>
          </a:p>
        </p:txBody>
      </p:sp>
      <p:pic>
        <p:nvPicPr>
          <p:cNvPr id="22532" name="Picture 6" descr="http://boomnetworkservices.com/wp-content/uploads/2012/02/att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6137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38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770563"/>
            <a:ext cx="217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3555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51DA48-2B88-48EF-956B-8CDE6707B77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40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09613"/>
            <a:ext cx="90360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4579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FA8B45-2C4C-4E8C-9F8B-4E0A358301A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400"/>
          </a:p>
        </p:txBody>
      </p:sp>
      <p:pic>
        <p:nvPicPr>
          <p:cNvPr id="24580" name="Picture 6" descr="https://nanohub.org/site/resources/2013/06/18673/slides/018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6350"/>
            <a:ext cx="84089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5603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EBCAF2-F3AD-4E64-9D10-0005B6878CD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4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032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591EE94-7D4B-41B9-B285-D26CA517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1088E67-4C26-4C2F-83A0-6199BC1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5" name="Picture 2" descr="http://www.stingfeed.com/wp-content/uploads/2013/08/30.jpg">
            <a:extLst>
              <a:ext uri="{FF2B5EF4-FFF2-40B4-BE49-F238E27FC236}">
                <a16:creationId xmlns:a16="http://schemas.microsoft.com/office/drawing/2014/main" id="{BB7D1858-B77E-41D1-A9F3-8073037E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" y="44625"/>
            <a:ext cx="8888242" cy="66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5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662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E9D7D7-48A9-40EE-B8EC-00760499EBB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Public </a:t>
            </a:r>
            <a:r>
              <a:rPr lang="hu-HU" altLang="hu-HU" sz="4000"/>
              <a:t>Switched T</a:t>
            </a:r>
            <a:r>
              <a:rPr lang="en-GB" altLang="hu-HU" sz="4000"/>
              <a:t>elephone </a:t>
            </a:r>
            <a:r>
              <a:rPr lang="hu-HU" altLang="hu-HU" sz="4000"/>
              <a:t>N</a:t>
            </a:r>
            <a:r>
              <a:rPr lang="en-GB" altLang="hu-HU" sz="4000"/>
              <a:t>etworks</a:t>
            </a:r>
            <a:r>
              <a:rPr lang="hu-HU" altLang="hu-HU" sz="4000"/>
              <a:t> (PSTN)</a:t>
            </a:r>
            <a:endParaRPr lang="en-GB" altLang="hu-HU" sz="400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Brief history</a:t>
            </a:r>
          </a:p>
          <a:p>
            <a:pPr eaLnBrk="1" hangingPunct="1"/>
            <a:r>
              <a:rPr lang="en-GB" altLang="hu-HU"/>
              <a:t>Basics</a:t>
            </a:r>
          </a:p>
          <a:p>
            <a:pPr eaLnBrk="1" hangingPunct="1"/>
            <a:r>
              <a:rPr lang="en-GB" altLang="hu-HU"/>
              <a:t>Network structures</a:t>
            </a:r>
          </a:p>
          <a:p>
            <a:pPr eaLnBrk="1" hangingPunct="1"/>
            <a:r>
              <a:rPr lang="en-GB" altLang="hu-HU"/>
              <a:t>Network implementation</a:t>
            </a:r>
          </a:p>
          <a:p>
            <a:pPr eaLnBrk="1" hangingPunct="1"/>
            <a:r>
              <a:rPr lang="en-GB" altLang="hu-HU"/>
              <a:t>Network development trends</a:t>
            </a:r>
          </a:p>
          <a:p>
            <a:pPr eaLnBrk="1" hangingPunct="1"/>
            <a:r>
              <a:rPr lang="en-GB" altLang="hu-HU"/>
              <a:t>Missing topics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765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A29D95-61F1-463A-B4B1-6165CA40C33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4000"/>
              <a:t>Brief history I.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hu-HU" sz="2400"/>
              <a:t>1876 A. G. Bell Patent of telephone (50.000 phone within 3 years)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187</a:t>
            </a:r>
            <a:r>
              <a:rPr lang="hu-HU" altLang="hu-HU" sz="2400"/>
              <a:t>7</a:t>
            </a:r>
            <a:r>
              <a:rPr lang="en-GB" altLang="hu-HU" sz="2400"/>
              <a:t> T. A. Edison patent of carbon microphone (covering long distances)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1878 Puskás Tivadar the first telephone exchange in Connecticut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1881 Puskás Ferenc the first telephone exchange in Budapest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1890 The first Wien-Budapest international telephone connection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1892 The first automatic telephone exchange in Indiana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1928 The first automatic telephone exchange in Budapest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/>
              <a:t>1997 The last manual exchange moved to museum in Hungary</a:t>
            </a:r>
          </a:p>
          <a:p>
            <a:pPr eaLnBrk="1" hangingPunct="1">
              <a:lnSpc>
                <a:spcPct val="80000"/>
              </a:lnSpc>
            </a:pPr>
            <a:endParaRPr lang="en-GB" altLang="hu-HU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867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23BA21-8650-4DDA-BE81-8EC746E843B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400"/>
          </a:p>
        </p:txBody>
      </p:sp>
      <p:pic>
        <p:nvPicPr>
          <p:cNvPr id="28676" name="Picture 7" descr="9986012"/>
          <p:cNvPicPr>
            <a:picLocks noChangeAspect="1" noChangeArrowheads="1"/>
          </p:cNvPicPr>
          <p:nvPr/>
        </p:nvPicPr>
        <p:blipFill>
          <a:blip r:embed="rId2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2969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A49BD5-5C5F-400E-B625-5957EC1D06B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/>
              <a:t>Brief history I</a:t>
            </a:r>
            <a:r>
              <a:rPr lang="hu-HU" altLang="hu-HU"/>
              <a:t>I</a:t>
            </a:r>
            <a:r>
              <a:rPr lang="en-GB" altLang="hu-HU"/>
              <a:t>.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hu-HU"/>
          </a:p>
          <a:p>
            <a:pPr eaLnBrk="1" hangingPunct="1"/>
            <a:r>
              <a:rPr lang="en-GB" altLang="hu-HU"/>
              <a:t>The </a:t>
            </a:r>
            <a:r>
              <a:rPr lang="hu-HU" altLang="hu-HU"/>
              <a:t>technical level of Hungarian PSTN networks are very high due to the fast development from 1992-2002</a:t>
            </a:r>
          </a:p>
          <a:p>
            <a:pPr eaLnBrk="1" hangingPunct="1"/>
            <a:r>
              <a:rPr lang="hu-HU" altLang="hu-HU"/>
              <a:t>From 1 million subscriber to 10 million one</a:t>
            </a:r>
          </a:p>
          <a:p>
            <a:pPr eaLnBrk="1" hangingPunct="1"/>
            <a:r>
              <a:rPr lang="hu-HU" altLang="hu-HU"/>
              <a:t>From 1000 manual exchange to almost fully digital network</a:t>
            </a:r>
          </a:p>
          <a:p>
            <a:pPr eaLnBrk="1" hangingPunct="1"/>
            <a:r>
              <a:rPr lang="hu-HU" altLang="hu-HU"/>
              <a:t>COCOM list restriction not from our side!!!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072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A80BE-DA7A-4941-8DF9-EE0D4ABA584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Basics</a:t>
            </a:r>
            <a:r>
              <a:rPr lang="hu-HU" altLang="hu-HU"/>
              <a:t> of telephony</a:t>
            </a:r>
            <a:endParaRPr lang="en-GB" altLang="hu-HU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hu-HU"/>
              <a:t>2/4 wire for voice</a:t>
            </a:r>
          </a:p>
          <a:p>
            <a:pPr eaLnBrk="1" hangingPunct="1"/>
            <a:r>
              <a:rPr lang="en-GB" altLang="hu-HU"/>
              <a:t>Feeding of circuit</a:t>
            </a:r>
          </a:p>
          <a:p>
            <a:pPr eaLnBrk="1" hangingPunct="1"/>
            <a:r>
              <a:rPr lang="en-GB" altLang="hu-HU"/>
              <a:t>Access solutions</a:t>
            </a:r>
            <a:endParaRPr lang="hu-HU" altLang="hu-HU"/>
          </a:p>
          <a:p>
            <a:pPr eaLnBrk="1" hangingPunct="1"/>
            <a:r>
              <a:rPr lang="hu-HU" altLang="hu-HU"/>
              <a:t>Backbone</a:t>
            </a:r>
            <a:endParaRPr lang="en-GB" altLang="hu-HU"/>
          </a:p>
          <a:p>
            <a:pPr eaLnBrk="1" hangingPunct="1"/>
            <a:r>
              <a:rPr lang="en-GB" altLang="hu-HU"/>
              <a:t>Signalling basics for a telephone call</a:t>
            </a:r>
          </a:p>
          <a:p>
            <a:pPr eaLnBrk="1" hangingPunct="1"/>
            <a:r>
              <a:rPr lang="en-GB" altLang="hu-HU"/>
              <a:t>Source of revenues</a:t>
            </a:r>
            <a:endParaRPr lang="hu-HU" altLang="hu-HU"/>
          </a:p>
          <a:p>
            <a:pPr eaLnBrk="1" hangingPunct="1"/>
            <a:r>
              <a:rPr lang="hu-HU" altLang="hu-HU"/>
              <a:t>ADSL principles</a:t>
            </a:r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100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10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096D42-E043-4BB0-ABE3-5F01E883E78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7CB2B5-7DC4-4318-9010-489C4867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1BB86E-DCF2-45D8-A47C-BB71669F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1" y="116632"/>
            <a:ext cx="8377503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1747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81D51C-0673-42F0-AA2B-E671ACF2CF0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/>
              <a:t>2/4 wire for voice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179388" y="836613"/>
            <a:ext cx="4967287" cy="1800225"/>
            <a:chOff x="295" y="890"/>
            <a:chExt cx="3129" cy="1134"/>
          </a:xfrm>
        </p:grpSpPr>
        <p:pic>
          <p:nvPicPr>
            <p:cNvPr id="31771" name="Picture 4"/>
            <p:cNvPicPr>
              <a:picLocks noChangeAspect="1" noChangeArrowheads="1"/>
            </p:cNvPicPr>
            <p:nvPr/>
          </p:nvPicPr>
          <p:blipFill>
            <a:blip r:embed="rId2">
              <a:lum bright="-20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5"/>
              <a:ext cx="2903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2" name="Rectangle 6"/>
            <p:cNvSpPr>
              <a:spLocks noChangeArrowheads="1"/>
            </p:cNvSpPr>
            <p:nvPr/>
          </p:nvSpPr>
          <p:spPr bwMode="auto">
            <a:xfrm>
              <a:off x="295" y="890"/>
              <a:ext cx="308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3" name="Rectangle 7"/>
            <p:cNvSpPr>
              <a:spLocks noChangeArrowheads="1"/>
            </p:cNvSpPr>
            <p:nvPr/>
          </p:nvSpPr>
          <p:spPr bwMode="auto">
            <a:xfrm>
              <a:off x="385" y="1661"/>
              <a:ext cx="3039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4" name="Rectangle 8"/>
            <p:cNvSpPr>
              <a:spLocks noChangeArrowheads="1"/>
            </p:cNvSpPr>
            <p:nvPr/>
          </p:nvSpPr>
          <p:spPr bwMode="auto">
            <a:xfrm>
              <a:off x="1519" y="1389"/>
              <a:ext cx="227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5" name="Rectangle 9"/>
            <p:cNvSpPr>
              <a:spLocks noChangeArrowheads="1"/>
            </p:cNvSpPr>
            <p:nvPr/>
          </p:nvSpPr>
          <p:spPr bwMode="auto">
            <a:xfrm>
              <a:off x="1927" y="1434"/>
              <a:ext cx="27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6" name="Rectangle 10"/>
            <p:cNvSpPr>
              <a:spLocks noChangeArrowheads="1"/>
            </p:cNvSpPr>
            <p:nvPr/>
          </p:nvSpPr>
          <p:spPr bwMode="auto">
            <a:xfrm>
              <a:off x="431" y="1162"/>
              <a:ext cx="90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7" name="Rectangle 11"/>
            <p:cNvSpPr>
              <a:spLocks noChangeArrowheads="1"/>
            </p:cNvSpPr>
            <p:nvPr/>
          </p:nvSpPr>
          <p:spPr bwMode="auto">
            <a:xfrm>
              <a:off x="3152" y="1162"/>
              <a:ext cx="91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</p:grpSp>
      <p:grpSp>
        <p:nvGrpSpPr>
          <p:cNvPr id="31751" name="Group 13"/>
          <p:cNvGrpSpPr>
            <a:grpSpLocks/>
          </p:cNvGrpSpPr>
          <p:nvPr/>
        </p:nvGrpSpPr>
        <p:grpSpPr bwMode="auto">
          <a:xfrm>
            <a:off x="0" y="2781300"/>
            <a:ext cx="7345363" cy="3789363"/>
            <a:chOff x="793" y="482"/>
            <a:chExt cx="4310" cy="2268"/>
          </a:xfrm>
        </p:grpSpPr>
        <p:pic>
          <p:nvPicPr>
            <p:cNvPr id="31759" name="Picture 14"/>
            <p:cNvPicPr>
              <a:picLocks noChangeAspect="1" noChangeArrowheads="1"/>
            </p:cNvPicPr>
            <p:nvPr/>
          </p:nvPicPr>
          <p:blipFill>
            <a:blip r:embed="rId3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82"/>
              <a:ext cx="2041" cy="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/>
            <p:cNvPicPr>
              <a:picLocks noChangeAspect="1" noChangeArrowheads="1"/>
            </p:cNvPicPr>
            <p:nvPr/>
          </p:nvPicPr>
          <p:blipFill>
            <a:blip r:embed="rId4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527"/>
              <a:ext cx="1606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1066" y="482"/>
              <a:ext cx="90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930" y="527"/>
              <a:ext cx="1950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2608" y="1253"/>
              <a:ext cx="363" cy="5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>
              <a:off x="2880" y="102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>
              <a:off x="2880" y="1162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>
              <a:off x="2880" y="197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>
              <a:off x="2880" y="211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8" name="Rectangle 23"/>
            <p:cNvSpPr>
              <a:spLocks noChangeArrowheads="1"/>
            </p:cNvSpPr>
            <p:nvPr/>
          </p:nvSpPr>
          <p:spPr bwMode="auto">
            <a:xfrm>
              <a:off x="4830" y="482"/>
              <a:ext cx="137" cy="2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9" name="Rectangle 24"/>
            <p:cNvSpPr>
              <a:spLocks noChangeArrowheads="1"/>
            </p:cNvSpPr>
            <p:nvPr/>
          </p:nvSpPr>
          <p:spPr bwMode="auto">
            <a:xfrm>
              <a:off x="3243" y="482"/>
              <a:ext cx="186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0" name="Rectangle 25"/>
            <p:cNvSpPr>
              <a:spLocks noChangeArrowheads="1"/>
            </p:cNvSpPr>
            <p:nvPr/>
          </p:nvSpPr>
          <p:spPr bwMode="auto">
            <a:xfrm>
              <a:off x="3288" y="2296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</p:grpSp>
      <p:sp>
        <p:nvSpPr>
          <p:cNvPr id="31752" name="Text Box 26"/>
          <p:cNvSpPr txBox="1">
            <a:spLocks noChangeArrowheads="1"/>
          </p:cNvSpPr>
          <p:nvPr/>
        </p:nvSpPr>
        <p:spPr bwMode="auto">
          <a:xfrm>
            <a:off x="5200650" y="1555750"/>
            <a:ext cx="246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2 wire simplex </a:t>
            </a:r>
          </a:p>
        </p:txBody>
      </p:sp>
      <p:sp>
        <p:nvSpPr>
          <p:cNvPr id="31753" name="Text Box 27"/>
          <p:cNvSpPr txBox="1">
            <a:spLocks noChangeArrowheads="1"/>
          </p:cNvSpPr>
          <p:nvPr/>
        </p:nvSpPr>
        <p:spPr bwMode="auto">
          <a:xfrm>
            <a:off x="5272088" y="263525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2 wire duplex</a:t>
            </a:r>
          </a:p>
        </p:txBody>
      </p: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3111500" y="2563813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4 wire simplex</a:t>
            </a:r>
          </a:p>
        </p:txBody>
      </p:sp>
      <p:sp>
        <p:nvSpPr>
          <p:cNvPr id="31755" name="Line 29"/>
          <p:cNvSpPr>
            <a:spLocks noChangeShapeType="1"/>
          </p:cNvSpPr>
          <p:nvPr/>
        </p:nvSpPr>
        <p:spPr bwMode="auto">
          <a:xfrm flipH="1">
            <a:off x="4716463" y="1700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6" name="Line 30"/>
          <p:cNvSpPr>
            <a:spLocks noChangeShapeType="1"/>
          </p:cNvSpPr>
          <p:nvPr/>
        </p:nvSpPr>
        <p:spPr bwMode="auto">
          <a:xfrm>
            <a:off x="3779838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7" name="Line 31"/>
          <p:cNvSpPr>
            <a:spLocks noChangeShapeType="1"/>
          </p:cNvSpPr>
          <p:nvPr/>
        </p:nvSpPr>
        <p:spPr bwMode="auto">
          <a:xfrm>
            <a:off x="5724525" y="29972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8" name="Rectangle 32"/>
          <p:cNvSpPr>
            <a:spLocks noChangeArrowheads="1"/>
          </p:cNvSpPr>
          <p:nvPr/>
        </p:nvSpPr>
        <p:spPr bwMode="auto">
          <a:xfrm>
            <a:off x="2843213" y="6165850"/>
            <a:ext cx="273685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277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A74319-BB47-40B2-B291-8DCBC5D9358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/>
              <a:t>Electronic hybrid circuit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971550" y="1773238"/>
            <a:ext cx="6769100" cy="3409950"/>
            <a:chOff x="612" y="1117"/>
            <a:chExt cx="4264" cy="2148"/>
          </a:xfrm>
        </p:grpSpPr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>
              <a:off x="1247" y="1842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703" y="2568"/>
              <a:ext cx="3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2880" y="1752"/>
              <a:ext cx="45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78" name="Rectangle 8"/>
            <p:cNvSpPr>
              <a:spLocks noChangeArrowheads="1"/>
            </p:cNvSpPr>
            <p:nvPr/>
          </p:nvSpPr>
          <p:spPr bwMode="auto">
            <a:xfrm>
              <a:off x="3606" y="1752"/>
              <a:ext cx="45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3334" y="184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0" name="Oval 10"/>
            <p:cNvSpPr>
              <a:spLocks noChangeArrowheads="1"/>
            </p:cNvSpPr>
            <p:nvPr/>
          </p:nvSpPr>
          <p:spPr bwMode="auto">
            <a:xfrm>
              <a:off x="3379" y="1979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3379" y="2069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>
              <a:off x="3470" y="184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>
              <a:off x="3470" y="225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>
              <a:off x="405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5" name="Line 15"/>
            <p:cNvSpPr>
              <a:spLocks noChangeShapeType="1"/>
            </p:cNvSpPr>
            <p:nvPr/>
          </p:nvSpPr>
          <p:spPr bwMode="auto">
            <a:xfrm>
              <a:off x="4241" y="184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6" name="Rectangle 16"/>
            <p:cNvSpPr>
              <a:spLocks noChangeArrowheads="1"/>
            </p:cNvSpPr>
            <p:nvPr/>
          </p:nvSpPr>
          <p:spPr bwMode="auto">
            <a:xfrm>
              <a:off x="4195" y="2024"/>
              <a:ext cx="9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7" name="Line 17"/>
            <p:cNvSpPr>
              <a:spLocks noChangeShapeType="1"/>
            </p:cNvSpPr>
            <p:nvPr/>
          </p:nvSpPr>
          <p:spPr bwMode="auto">
            <a:xfrm>
              <a:off x="4241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8" name="Line 18"/>
            <p:cNvSpPr>
              <a:spLocks noChangeShapeType="1"/>
            </p:cNvSpPr>
            <p:nvPr/>
          </p:nvSpPr>
          <p:spPr bwMode="auto">
            <a:xfrm>
              <a:off x="4195" y="202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9" name="Line 19"/>
            <p:cNvSpPr>
              <a:spLocks noChangeShapeType="1"/>
            </p:cNvSpPr>
            <p:nvPr/>
          </p:nvSpPr>
          <p:spPr bwMode="auto">
            <a:xfrm flipH="1">
              <a:off x="4195" y="202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0" name="Text Box 20"/>
            <p:cNvSpPr txBox="1">
              <a:spLocks noChangeArrowheads="1"/>
            </p:cNvSpPr>
            <p:nvPr/>
          </p:nvSpPr>
          <p:spPr bwMode="auto">
            <a:xfrm>
              <a:off x="4296" y="2115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T</a:t>
              </a:r>
            </a:p>
          </p:txBody>
        </p:sp>
        <p:sp>
          <p:nvSpPr>
            <p:cNvPr id="32791" name="Oval 21"/>
            <p:cNvSpPr>
              <a:spLocks noChangeArrowheads="1"/>
            </p:cNvSpPr>
            <p:nvPr/>
          </p:nvSpPr>
          <p:spPr bwMode="auto">
            <a:xfrm>
              <a:off x="612" y="2160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92" name="Line 22"/>
            <p:cNvSpPr>
              <a:spLocks noChangeShapeType="1"/>
            </p:cNvSpPr>
            <p:nvPr/>
          </p:nvSpPr>
          <p:spPr bwMode="auto">
            <a:xfrm flipV="1">
              <a:off x="703" y="184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3" name="Rectangle 23"/>
            <p:cNvSpPr>
              <a:spLocks noChangeArrowheads="1"/>
            </p:cNvSpPr>
            <p:nvPr/>
          </p:nvSpPr>
          <p:spPr bwMode="auto">
            <a:xfrm>
              <a:off x="839" y="1797"/>
              <a:ext cx="408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94" name="Line 24"/>
            <p:cNvSpPr>
              <a:spLocks noChangeShapeType="1"/>
            </p:cNvSpPr>
            <p:nvPr/>
          </p:nvSpPr>
          <p:spPr bwMode="auto">
            <a:xfrm>
              <a:off x="703" y="184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5" name="Line 25"/>
            <p:cNvSpPr>
              <a:spLocks noChangeShapeType="1"/>
            </p:cNvSpPr>
            <p:nvPr/>
          </p:nvSpPr>
          <p:spPr bwMode="auto">
            <a:xfrm>
              <a:off x="703" y="234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6" name="Line 26"/>
            <p:cNvSpPr>
              <a:spLocks noChangeShapeType="1"/>
            </p:cNvSpPr>
            <p:nvPr/>
          </p:nvSpPr>
          <p:spPr bwMode="auto">
            <a:xfrm>
              <a:off x="612" y="22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7" name="Text Box 27"/>
            <p:cNvSpPr txBox="1">
              <a:spLocks noChangeArrowheads="1"/>
            </p:cNvSpPr>
            <p:nvPr/>
          </p:nvSpPr>
          <p:spPr bwMode="auto">
            <a:xfrm>
              <a:off x="826" y="1447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g</a:t>
              </a:r>
            </a:p>
          </p:txBody>
        </p:sp>
        <p:sp>
          <p:nvSpPr>
            <p:cNvPr id="32798" name="Line 28"/>
            <p:cNvSpPr>
              <a:spLocks noChangeShapeType="1"/>
            </p:cNvSpPr>
            <p:nvPr/>
          </p:nvSpPr>
          <p:spPr bwMode="auto">
            <a:xfrm>
              <a:off x="839" y="1797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9" name="Line 29"/>
            <p:cNvSpPr>
              <a:spLocks noChangeShapeType="1"/>
            </p:cNvSpPr>
            <p:nvPr/>
          </p:nvSpPr>
          <p:spPr bwMode="auto">
            <a:xfrm flipH="1">
              <a:off x="839" y="1797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>
              <a:off x="2925" y="206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01" name="Line 31"/>
            <p:cNvSpPr>
              <a:spLocks noChangeShapeType="1"/>
            </p:cNvSpPr>
            <p:nvPr/>
          </p:nvSpPr>
          <p:spPr bwMode="auto">
            <a:xfrm>
              <a:off x="2925" y="206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2" name="Line 32"/>
            <p:cNvSpPr>
              <a:spLocks noChangeShapeType="1"/>
            </p:cNvSpPr>
            <p:nvPr/>
          </p:nvSpPr>
          <p:spPr bwMode="auto">
            <a:xfrm>
              <a:off x="3016" y="211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3" name="Line 33"/>
            <p:cNvSpPr>
              <a:spLocks noChangeShapeType="1"/>
            </p:cNvSpPr>
            <p:nvPr/>
          </p:nvSpPr>
          <p:spPr bwMode="auto">
            <a:xfrm>
              <a:off x="4241" y="111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4" name="Line 34"/>
            <p:cNvSpPr>
              <a:spLocks noChangeShapeType="1"/>
            </p:cNvSpPr>
            <p:nvPr/>
          </p:nvSpPr>
          <p:spPr bwMode="auto">
            <a:xfrm>
              <a:off x="4241" y="1117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5" name="Line 35"/>
            <p:cNvSpPr>
              <a:spLocks noChangeShapeType="1"/>
            </p:cNvSpPr>
            <p:nvPr/>
          </p:nvSpPr>
          <p:spPr bwMode="auto">
            <a:xfrm flipH="1">
              <a:off x="4241" y="1298"/>
              <a:ext cx="31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6" name="Rectangle 36"/>
            <p:cNvSpPr>
              <a:spLocks noChangeArrowheads="1"/>
            </p:cNvSpPr>
            <p:nvPr/>
          </p:nvSpPr>
          <p:spPr bwMode="auto">
            <a:xfrm>
              <a:off x="4785" y="1207"/>
              <a:ext cx="91" cy="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07" name="Line 37"/>
            <p:cNvSpPr>
              <a:spLocks noChangeShapeType="1"/>
            </p:cNvSpPr>
            <p:nvPr/>
          </p:nvSpPr>
          <p:spPr bwMode="auto">
            <a:xfrm>
              <a:off x="4876" y="1117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8" name="Line 38"/>
            <p:cNvSpPr>
              <a:spLocks noChangeShapeType="1"/>
            </p:cNvSpPr>
            <p:nvPr/>
          </p:nvSpPr>
          <p:spPr bwMode="auto">
            <a:xfrm>
              <a:off x="4558" y="12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9" name="Line 39"/>
            <p:cNvSpPr>
              <a:spLocks noChangeShapeType="1"/>
            </p:cNvSpPr>
            <p:nvPr/>
          </p:nvSpPr>
          <p:spPr bwMode="auto">
            <a:xfrm flipV="1">
              <a:off x="2789" y="1207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0" name="Line 40"/>
            <p:cNvSpPr>
              <a:spLocks noChangeShapeType="1"/>
            </p:cNvSpPr>
            <p:nvPr/>
          </p:nvSpPr>
          <p:spPr bwMode="auto">
            <a:xfrm>
              <a:off x="2789" y="1207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1" name="Line 41"/>
            <p:cNvSpPr>
              <a:spLocks noChangeShapeType="1"/>
            </p:cNvSpPr>
            <p:nvPr/>
          </p:nvSpPr>
          <p:spPr bwMode="auto">
            <a:xfrm flipV="1">
              <a:off x="4150" y="1389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2" name="Line 42"/>
            <p:cNvSpPr>
              <a:spLocks noChangeShapeType="1"/>
            </p:cNvSpPr>
            <p:nvPr/>
          </p:nvSpPr>
          <p:spPr bwMode="auto">
            <a:xfrm>
              <a:off x="4150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3" name="Text Box 43"/>
            <p:cNvSpPr txBox="1">
              <a:spLocks noChangeArrowheads="1"/>
            </p:cNvSpPr>
            <p:nvPr/>
          </p:nvSpPr>
          <p:spPr bwMode="auto">
            <a:xfrm>
              <a:off x="2958" y="1492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r</a:t>
              </a:r>
            </a:p>
          </p:txBody>
        </p:sp>
        <p:sp>
          <p:nvSpPr>
            <p:cNvPr id="32814" name="Text Box 44"/>
            <p:cNvSpPr txBox="1">
              <a:spLocks noChangeArrowheads="1"/>
            </p:cNvSpPr>
            <p:nvPr/>
          </p:nvSpPr>
          <p:spPr bwMode="auto">
            <a:xfrm>
              <a:off x="3684" y="1492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r</a:t>
              </a:r>
            </a:p>
          </p:txBody>
        </p:sp>
        <p:sp>
          <p:nvSpPr>
            <p:cNvPr id="32815" name="Rectangle 45"/>
            <p:cNvSpPr>
              <a:spLocks noChangeArrowheads="1"/>
            </p:cNvSpPr>
            <p:nvPr/>
          </p:nvSpPr>
          <p:spPr bwMode="auto">
            <a:xfrm>
              <a:off x="1429" y="1752"/>
              <a:ext cx="1179" cy="907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16" name="Text Box 46"/>
            <p:cNvSpPr txBox="1">
              <a:spLocks noChangeArrowheads="1"/>
            </p:cNvSpPr>
            <p:nvPr/>
          </p:nvSpPr>
          <p:spPr bwMode="auto">
            <a:xfrm>
              <a:off x="1429" y="1979"/>
              <a:ext cx="1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800" b="0"/>
                <a:t>Twisted pair cable</a:t>
              </a:r>
            </a:p>
          </p:txBody>
        </p:sp>
        <p:sp>
          <p:nvSpPr>
            <p:cNvPr id="32817" name="Text Box 47"/>
            <p:cNvSpPr txBox="1">
              <a:spLocks noChangeArrowheads="1"/>
            </p:cNvSpPr>
            <p:nvPr/>
          </p:nvSpPr>
          <p:spPr bwMode="auto">
            <a:xfrm>
              <a:off x="1247" y="2205"/>
              <a:ext cx="18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0</a:t>
              </a:r>
              <a:r>
                <a:rPr lang="hu-HU" altLang="hu-HU" sz="1800" b="0"/>
                <a:t> </a:t>
              </a:r>
              <a:r>
                <a:rPr lang="en-US" altLang="hu-HU" sz="1800" b="0"/>
                <a:t>characteristic impedance</a:t>
              </a:r>
            </a:p>
          </p:txBody>
        </p:sp>
        <p:sp>
          <p:nvSpPr>
            <p:cNvPr id="32818" name="Text Box 48"/>
            <p:cNvSpPr txBox="1">
              <a:spLocks noChangeArrowheads="1"/>
            </p:cNvSpPr>
            <p:nvPr/>
          </p:nvSpPr>
          <p:spPr bwMode="auto">
            <a:xfrm>
              <a:off x="1371" y="303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T</a:t>
              </a:r>
              <a:r>
                <a:rPr lang="hu-HU" altLang="hu-HU" sz="1800" b="0"/>
                <a:t> </a:t>
              </a:r>
              <a:r>
                <a:rPr lang="en-US" altLang="hu-HU" sz="1800" b="0">
                  <a:cs typeface="Arial" pitchFamily="34" charset="0"/>
                </a:rPr>
                <a:t>~</a:t>
              </a:r>
              <a:r>
                <a:rPr lang="hu-HU" altLang="hu-HU" sz="1800" b="0">
                  <a:cs typeface="Arial" pitchFamily="34" charset="0"/>
                </a:rPr>
                <a:t>Z</a:t>
              </a:r>
              <a:r>
                <a:rPr lang="hu-HU" altLang="hu-HU" sz="1800" b="0" baseline="-25000">
                  <a:cs typeface="Arial" pitchFamily="34" charset="0"/>
                </a:rPr>
                <a:t>0</a:t>
              </a:r>
              <a:endParaRPr lang="en-US" altLang="hu-HU" sz="1800" b="0" baseline="-25000"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Élőláb helye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3795" name="Dia számának hely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72866A-9C87-4F49-8ABF-A5E1FC033FD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Powering </a:t>
            </a:r>
            <a:r>
              <a:rPr lang="en-GB" altLang="hu-HU" sz="2800"/>
              <a:t> of </a:t>
            </a:r>
            <a:r>
              <a:rPr lang="hu-HU" altLang="hu-HU" sz="2800"/>
              <a:t>telephone sets</a:t>
            </a:r>
            <a:endParaRPr lang="en-GB" altLang="hu-HU" sz="280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pic>
        <p:nvPicPr>
          <p:cNvPr id="3379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038600" cy="1800225"/>
          </a:xfrm>
          <a:noFill/>
        </p:spPr>
      </p:pic>
      <p:pic>
        <p:nvPicPr>
          <p:cNvPr id="3379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4038600" cy="1719262"/>
          </a:xfrm>
          <a:noFill/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2843213" y="1412875"/>
            <a:ext cx="1452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Feeding bridge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03213" y="4579938"/>
            <a:ext cx="14652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Subscriber line</a:t>
            </a: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468313" y="50133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3543300" y="4506913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Local exchange</a:t>
            </a:r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3492500" y="5084763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1166813" y="3427413"/>
            <a:ext cx="2938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Traditional feeding bridge circuit</a:t>
            </a: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5667375" y="4067175"/>
            <a:ext cx="279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DC line current: 20….60 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481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6D4FA2-016F-4BFB-8B22-E32A0B39763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Access solutions</a:t>
            </a:r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71588"/>
            <a:ext cx="8208962" cy="495458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584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269C76-CCE6-47D0-BD93-6D6C93AB85D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hu-HU" altLang="hu-HU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Connections to the local exchange</a:t>
            </a:r>
          </a:p>
        </p:txBody>
      </p:sp>
      <p:pic>
        <p:nvPicPr>
          <p:cNvPr id="3584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6842125" cy="4525962"/>
          </a:xfrm>
          <a:noFill/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7000875" y="4075113"/>
            <a:ext cx="177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cables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7596188" y="5013325"/>
            <a:ext cx="1335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Drop cables,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Indoor cables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6856413" y="2203450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Main cables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6856413" y="3498850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cabinets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7432675" y="4651375"/>
            <a:ext cx="173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boxes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686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98FEA0-A630-4726-9CF8-F74B2599744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Access network implementation</a:t>
            </a:r>
            <a:endParaRPr lang="en-GB" altLang="hu-HU" sz="2800"/>
          </a:p>
        </p:txBody>
      </p:sp>
      <p:graphicFrame>
        <p:nvGraphicFramePr>
          <p:cNvPr id="36869" name="Object 10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023938" y="692150"/>
          <a:ext cx="7796212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Document" r:id="rId3" imgW="8839200" imgH="5638800" progId="Word.Document.8">
                  <p:embed/>
                </p:oleObj>
              </mc:Choice>
              <mc:Fallback>
                <p:oleObj name="Document" r:id="rId3" imgW="8839200" imgH="5638800" progId="Word.Document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692150"/>
                        <a:ext cx="7796212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789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361582-04A7-416C-8492-2C2F1D2E254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Cable duct system implementation</a:t>
            </a:r>
            <a:endParaRPr lang="en-GB" altLang="hu-HU" sz="2800"/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486400" cy="4525963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8915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057599-2E7A-4B66-8F02-D44BD09FC0B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800"/>
              <a:t>Cable distribution cabinet (street version) implementation</a:t>
            </a:r>
            <a:endParaRPr lang="en-GB" altLang="hu-HU" sz="2800"/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964113" cy="3140075"/>
          </a:xfrm>
          <a:noFill/>
        </p:spPr>
      </p:pic>
      <p:pic>
        <p:nvPicPr>
          <p:cNvPr id="3891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12875"/>
            <a:ext cx="2679700" cy="37338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39939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6FE52D-0645-4A8D-8996-F6AAEB467BA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hu-HU" altLang="hu-HU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2800"/>
              <a:t>Signalling basics for a telephone call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pic>
        <p:nvPicPr>
          <p:cNvPr id="3994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6202363" cy="544353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096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C0F8DF-F559-42BB-B566-E8F93E3A71D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40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Channel-associated signalling for a trunk call</a:t>
            </a: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1125538"/>
            <a:ext cx="5329238" cy="573246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sz="2800" dirty="0"/>
              <a:t>Flash report on landline services for </a:t>
            </a:r>
            <a:r>
              <a:rPr lang="hu-HU" sz="2800" dirty="0"/>
              <a:t>August</a:t>
            </a:r>
            <a:r>
              <a:rPr lang="en-US" sz="2800" dirty="0"/>
              <a:t> 201</a:t>
            </a:r>
            <a:r>
              <a:rPr lang="hu-HU" sz="2800" dirty="0"/>
              <a:t>7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9331312-F9CB-4CC6-911E-A41B42AB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9C6628E-6CB8-407F-9B5D-FBEB49D6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600200"/>
            <a:ext cx="9093906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3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198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222F20-8A94-4F4B-A3BC-308C8C0C654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hu-HU" altLang="hu-HU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Common-channel signalling for a trunk call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823913"/>
            <a:ext cx="6264275" cy="6008687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301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5F8832-D3AF-47B7-8A58-62235EA573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hu-HU" altLang="hu-HU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Backbone issues in a small country with dense population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Fully optical – only spare radio connections</a:t>
            </a:r>
          </a:p>
          <a:p>
            <a:pPr eaLnBrk="1" hangingPunct="1"/>
            <a:r>
              <a:rPr lang="en-GB" altLang="hu-HU" sz="2800"/>
              <a:t>Covered distance between nodes max 100 km</a:t>
            </a:r>
          </a:p>
          <a:p>
            <a:pPr eaLnBrk="1" hangingPunct="1"/>
            <a:r>
              <a:rPr lang="en-GB" altLang="hu-HU" sz="2800"/>
              <a:t>In Hungary the </a:t>
            </a:r>
            <a:r>
              <a:rPr lang="hu-HU" altLang="hu-HU" sz="2800"/>
              <a:t>source of </a:t>
            </a:r>
            <a:r>
              <a:rPr lang="en-GB" altLang="hu-HU" sz="2800"/>
              <a:t>telecom traffic </a:t>
            </a:r>
            <a:r>
              <a:rPr lang="hu-HU" altLang="hu-HU" sz="2800"/>
              <a:t>(including telephone, TV programs, Internet) </a:t>
            </a:r>
            <a:r>
              <a:rPr lang="en-GB" altLang="hu-HU" sz="2800"/>
              <a:t>concentrated in Budapest (like the road traffic)</a:t>
            </a:r>
          </a:p>
          <a:p>
            <a:pPr eaLnBrk="1" hangingPunct="1"/>
            <a:r>
              <a:rPr lang="en-GB" altLang="hu-HU" sz="2800"/>
              <a:t>Concentration of switching capacities in higher level nodes</a:t>
            </a:r>
          </a:p>
          <a:p>
            <a:pPr eaLnBrk="1" hangingPunct="1"/>
            <a:r>
              <a:rPr lang="en-GB" altLang="hu-HU" sz="2800"/>
              <a:t>Fault tolerant topology is required for reliable services</a:t>
            </a:r>
          </a:p>
          <a:p>
            <a:pPr eaLnBrk="1" hangingPunct="1"/>
            <a:endParaRPr lang="en-GB" altLang="hu-HU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403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B8B68D-0D13-42A5-B61E-63E9DC68B39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hu-HU" altLang="hu-HU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Network structures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Basics</a:t>
            </a:r>
          </a:p>
          <a:p>
            <a:pPr eaLnBrk="1" hangingPunct="1"/>
            <a:r>
              <a:rPr lang="en-GB" altLang="hu-HU"/>
              <a:t>MATÁV structures</a:t>
            </a:r>
          </a:p>
          <a:p>
            <a:pPr eaLnBrk="1" hangingPunct="1"/>
            <a:r>
              <a:rPr lang="en-GB" altLang="hu-HU"/>
              <a:t>PANTEL structures</a:t>
            </a:r>
          </a:p>
          <a:p>
            <a:pPr eaLnBrk="1" hangingPunct="1"/>
            <a:r>
              <a:rPr lang="en-GB" altLang="hu-HU"/>
              <a:t>Interconnection issues</a:t>
            </a:r>
          </a:p>
          <a:p>
            <a:pPr eaLnBrk="1" hangingPunct="1"/>
            <a:r>
              <a:rPr lang="en-GB" altLang="hu-HU"/>
              <a:t>Structure and numbering</a:t>
            </a:r>
          </a:p>
          <a:p>
            <a:pPr eaLnBrk="1" hangingPunct="1"/>
            <a:r>
              <a:rPr lang="en-GB" altLang="hu-HU"/>
              <a:t>Intelligent Network Concept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505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B66F19-C5B6-4832-BBDB-C0875536784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hu-HU" altLang="hu-HU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Basic structures in PSTN/ISDN networks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Star topology </a:t>
            </a:r>
          </a:p>
          <a:p>
            <a:pPr eaLnBrk="1" hangingPunct="1"/>
            <a:r>
              <a:rPr lang="en-GB" altLang="hu-HU"/>
              <a:t>Multipolar topology</a:t>
            </a:r>
          </a:p>
          <a:p>
            <a:pPr eaLnBrk="1" hangingPunct="1"/>
            <a:r>
              <a:rPr lang="en-GB" altLang="hu-HU"/>
              <a:t>Meshed topology</a:t>
            </a:r>
          </a:p>
          <a:p>
            <a:pPr eaLnBrk="1" hangingPunct="1"/>
            <a:r>
              <a:rPr lang="en-GB" altLang="hu-HU"/>
              <a:t>Ring topology</a:t>
            </a:r>
          </a:p>
          <a:p>
            <a:pPr eaLnBrk="1" hangingPunct="1"/>
            <a:r>
              <a:rPr lang="en-GB" altLang="hu-HU"/>
              <a:t>Bus topology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FD506C-8B9E-4258-85A0-4DB0E2962A6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hu-HU" altLang="hu-HU" sz="14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52927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lum bright="-3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3702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lum bright="-2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3143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5435600" y="620713"/>
            <a:ext cx="3276600" cy="152400"/>
            <a:chOff x="864" y="1296"/>
            <a:chExt cx="2064" cy="96"/>
          </a:xfrm>
        </p:grpSpPr>
        <p:grpSp>
          <p:nvGrpSpPr>
            <p:cNvPr id="46106" name="Group 8"/>
            <p:cNvGrpSpPr>
              <a:grpSpLocks/>
            </p:cNvGrpSpPr>
            <p:nvPr/>
          </p:nvGrpSpPr>
          <p:grpSpPr bwMode="auto">
            <a:xfrm>
              <a:off x="864" y="1296"/>
              <a:ext cx="432" cy="96"/>
              <a:chOff x="1104" y="1536"/>
              <a:chExt cx="432" cy="96"/>
            </a:xfrm>
          </p:grpSpPr>
          <p:sp>
            <p:nvSpPr>
              <p:cNvPr id="46117" name="Oval 9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8" name="Line 10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7" name="Group 11"/>
            <p:cNvGrpSpPr>
              <a:grpSpLocks/>
            </p:cNvGrpSpPr>
            <p:nvPr/>
          </p:nvGrpSpPr>
          <p:grpSpPr bwMode="auto">
            <a:xfrm>
              <a:off x="1296" y="1296"/>
              <a:ext cx="432" cy="96"/>
              <a:chOff x="1104" y="1536"/>
              <a:chExt cx="432" cy="96"/>
            </a:xfrm>
          </p:grpSpPr>
          <p:sp>
            <p:nvSpPr>
              <p:cNvPr id="46115" name="Oval 12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6" name="Line 13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8" name="Group 14"/>
            <p:cNvGrpSpPr>
              <a:grpSpLocks/>
            </p:cNvGrpSpPr>
            <p:nvPr/>
          </p:nvGrpSpPr>
          <p:grpSpPr bwMode="auto">
            <a:xfrm>
              <a:off x="1728" y="1296"/>
              <a:ext cx="432" cy="96"/>
              <a:chOff x="1104" y="1536"/>
              <a:chExt cx="432" cy="96"/>
            </a:xfrm>
          </p:grpSpPr>
          <p:sp>
            <p:nvSpPr>
              <p:cNvPr id="46113" name="Oval 15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4" name="Line 16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9" name="Group 17"/>
            <p:cNvGrpSpPr>
              <a:grpSpLocks/>
            </p:cNvGrpSpPr>
            <p:nvPr/>
          </p:nvGrpSpPr>
          <p:grpSpPr bwMode="auto">
            <a:xfrm flipH="1">
              <a:off x="2496" y="1296"/>
              <a:ext cx="432" cy="96"/>
              <a:chOff x="1104" y="1536"/>
              <a:chExt cx="432" cy="96"/>
            </a:xfrm>
          </p:grpSpPr>
          <p:sp>
            <p:nvSpPr>
              <p:cNvPr id="46111" name="Oval 18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2" name="Line 19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6110" name="Line 20"/>
            <p:cNvSpPr>
              <a:spLocks noChangeShapeType="1"/>
            </p:cNvSpPr>
            <p:nvPr/>
          </p:nvSpPr>
          <p:spPr bwMode="auto">
            <a:xfrm flipH="1">
              <a:off x="2160" y="134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6088" name="Group 21"/>
          <p:cNvGrpSpPr>
            <a:grpSpLocks/>
          </p:cNvGrpSpPr>
          <p:nvPr/>
        </p:nvGrpSpPr>
        <p:grpSpPr bwMode="auto">
          <a:xfrm>
            <a:off x="5940425" y="1125538"/>
            <a:ext cx="1828800" cy="1600200"/>
            <a:chOff x="1344" y="1248"/>
            <a:chExt cx="1152" cy="1008"/>
          </a:xfrm>
        </p:grpSpPr>
        <p:sp>
          <p:nvSpPr>
            <p:cNvPr id="46094" name="Oval 22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5" name="Oval 23"/>
            <p:cNvSpPr>
              <a:spLocks noChangeArrowheads="1"/>
            </p:cNvSpPr>
            <p:nvPr/>
          </p:nvSpPr>
          <p:spPr bwMode="auto">
            <a:xfrm>
              <a:off x="2256" y="124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6" name="Oval 24"/>
            <p:cNvSpPr>
              <a:spLocks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7" name="Oval 25"/>
            <p:cNvSpPr>
              <a:spLocks noChangeArrowheads="1"/>
            </p:cNvSpPr>
            <p:nvPr/>
          </p:nvSpPr>
          <p:spPr bwMode="auto">
            <a:xfrm>
              <a:off x="2400" y="1776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8" name="Oval 26"/>
            <p:cNvSpPr>
              <a:spLocks noChangeArrowheads="1"/>
            </p:cNvSpPr>
            <p:nvPr/>
          </p:nvSpPr>
          <p:spPr bwMode="auto">
            <a:xfrm>
              <a:off x="1728" y="2160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9" name="Oval 27"/>
            <p:cNvSpPr>
              <a:spLocks noChangeArrowheads="1"/>
            </p:cNvSpPr>
            <p:nvPr/>
          </p:nvSpPr>
          <p:spPr bwMode="auto">
            <a:xfrm>
              <a:off x="2256" y="2160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100" name="Line 28"/>
            <p:cNvSpPr>
              <a:spLocks noChangeShapeType="1"/>
            </p:cNvSpPr>
            <p:nvPr/>
          </p:nvSpPr>
          <p:spPr bwMode="auto">
            <a:xfrm flipH="1">
              <a:off x="1440" y="1344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1" name="Line 29"/>
            <p:cNvSpPr>
              <a:spLocks noChangeShapeType="1"/>
            </p:cNvSpPr>
            <p:nvPr/>
          </p:nvSpPr>
          <p:spPr bwMode="auto">
            <a:xfrm>
              <a:off x="1440" y="1824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2" name="Line 30"/>
            <p:cNvSpPr>
              <a:spLocks noChangeShapeType="1"/>
            </p:cNvSpPr>
            <p:nvPr/>
          </p:nvSpPr>
          <p:spPr bwMode="auto">
            <a:xfrm>
              <a:off x="1824" y="220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3" name="Line 31"/>
            <p:cNvSpPr>
              <a:spLocks noChangeShapeType="1"/>
            </p:cNvSpPr>
            <p:nvPr/>
          </p:nvSpPr>
          <p:spPr bwMode="auto">
            <a:xfrm flipH="1">
              <a:off x="2304" y="1872"/>
              <a:ext cx="1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4" name="Line 32"/>
            <p:cNvSpPr>
              <a:spLocks noChangeShapeType="1"/>
            </p:cNvSpPr>
            <p:nvPr/>
          </p:nvSpPr>
          <p:spPr bwMode="auto">
            <a:xfrm>
              <a:off x="2304" y="1344"/>
              <a:ext cx="14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5" name="Line 33"/>
            <p:cNvSpPr>
              <a:spLocks noChangeShapeType="1"/>
            </p:cNvSpPr>
            <p:nvPr/>
          </p:nvSpPr>
          <p:spPr bwMode="auto">
            <a:xfrm>
              <a:off x="1728" y="129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89" name="Text Box 34"/>
          <p:cNvSpPr txBox="1">
            <a:spLocks noChangeArrowheads="1"/>
          </p:cNvSpPr>
          <p:nvPr/>
        </p:nvSpPr>
        <p:spPr bwMode="auto">
          <a:xfrm>
            <a:off x="1600200" y="42863"/>
            <a:ext cx="66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STAR</a:t>
            </a:r>
          </a:p>
        </p:txBody>
      </p:sp>
      <p:sp>
        <p:nvSpPr>
          <p:cNvPr id="46090" name="Text Box 35"/>
          <p:cNvSpPr txBox="1">
            <a:spLocks noChangeArrowheads="1"/>
          </p:cNvSpPr>
          <p:nvPr/>
        </p:nvSpPr>
        <p:spPr bwMode="auto">
          <a:xfrm>
            <a:off x="6567488" y="115888"/>
            <a:ext cx="560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BUS</a:t>
            </a:r>
          </a:p>
        </p:txBody>
      </p:sp>
      <p:sp>
        <p:nvSpPr>
          <p:cNvPr id="46091" name="Text Box 36"/>
          <p:cNvSpPr txBox="1">
            <a:spLocks noChangeArrowheads="1"/>
          </p:cNvSpPr>
          <p:nvPr/>
        </p:nvSpPr>
        <p:spPr bwMode="auto">
          <a:xfrm>
            <a:off x="8101013" y="1844675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RING</a:t>
            </a:r>
          </a:p>
        </p:txBody>
      </p:sp>
      <p:sp>
        <p:nvSpPr>
          <p:cNvPr id="46092" name="Text Box 37"/>
          <p:cNvSpPr txBox="1">
            <a:spLocks noChangeArrowheads="1"/>
          </p:cNvSpPr>
          <p:nvPr/>
        </p:nvSpPr>
        <p:spPr bwMode="auto">
          <a:xfrm>
            <a:off x="8197850" y="4724400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MESHED</a:t>
            </a:r>
          </a:p>
        </p:txBody>
      </p:sp>
      <p:sp>
        <p:nvSpPr>
          <p:cNvPr id="46093" name="Text Box 38"/>
          <p:cNvSpPr txBox="1">
            <a:spLocks noChangeArrowheads="1"/>
          </p:cNvSpPr>
          <p:nvPr/>
        </p:nvSpPr>
        <p:spPr bwMode="auto">
          <a:xfrm>
            <a:off x="3040063" y="5372100"/>
            <a:ext cx="134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MULTIPOLAR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710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CDFFEB-1A00-48D1-A7E8-F47F13F788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hu-HU" altLang="hu-HU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en-GB" altLang="hu-HU" sz="2800"/>
              <a:t>MATÁV NETWORK STRUCTURE</a:t>
            </a:r>
          </a:p>
        </p:txBody>
      </p:sp>
      <p:pic>
        <p:nvPicPr>
          <p:cNvPr id="4710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65175"/>
            <a:ext cx="8893175" cy="550227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C0B16F-4265-4C1D-AA39-B70562F1DBDA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hu-HU" altLang="hu-HU" sz="140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471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547813" y="47625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400"/>
              <a:t>Telephone network structure of MATAV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184525" y="1916113"/>
            <a:ext cx="18494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Secondary exchange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048125" y="2851150"/>
            <a:ext cx="1612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Primary exchange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6011863" y="2420938"/>
            <a:ext cx="10223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Backbone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5003800" y="3716338"/>
            <a:ext cx="12239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Local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exchange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5200650" y="4506913"/>
            <a:ext cx="10318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Subscriber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6443663" y="3860800"/>
            <a:ext cx="804862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Access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7596188" y="2781300"/>
            <a:ext cx="1079500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Inter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exchange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9865BC-2554-48E0-807F-4A6C89477A4A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hu-HU" altLang="hu-HU" sz="140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331913" y="333375"/>
          <a:ext cx="6526212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r:id="rId3" imgW="9525" imgH="9525" progId="CorelDRAW.Graphic.9">
                  <p:embed/>
                </p:oleObj>
              </mc:Choice>
              <mc:Fallback>
                <p:oleObj r:id="rId3" imgW="9525" imgH="95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3375"/>
                        <a:ext cx="6526212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05B0F4-F8DD-44D0-9109-CD1458C7AC3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hu-HU" altLang="hu-HU" sz="1400"/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/>
        </p:nvGraphicFramePr>
        <p:xfrm>
          <a:off x="1219200" y="0"/>
          <a:ext cx="5943600" cy="800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r:id="rId3" imgW="9525" imgH="9525" progId="CorelDRAW.Graphic.9">
                  <p:embed/>
                </p:oleObj>
              </mc:Choice>
              <mc:Fallback>
                <p:oleObj r:id="rId3" imgW="9525" imgH="95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0"/>
                        <a:ext cx="5943600" cy="800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1203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663C70-5C1F-4DB3-AB98-B76AF628023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hu-HU" altLang="hu-HU" sz="1400"/>
          </a:p>
        </p:txBody>
      </p:sp>
      <p:pic>
        <p:nvPicPr>
          <p:cNvPr id="51204" name="Picture 6" descr="https://nanohub.org/site/resources/2013/06/18673/slides/018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6350"/>
            <a:ext cx="84089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2800" dirty="0"/>
              <a:t>Flash report on landline services for August 201</a:t>
            </a:r>
            <a:r>
              <a:rPr lang="hu-HU" sz="2800" dirty="0"/>
              <a:t>7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361861B-94F3-4653-BEB7-3C5D75801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63DD27B-7496-48E5-8F80-3F1CCAA0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258"/>
            <a:ext cx="9176011" cy="47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A7F235-1B25-461B-A5A0-0F51A3B65C6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hu-HU" altLang="hu-HU" sz="1400"/>
          </a:p>
        </p:txBody>
      </p:sp>
      <p:pic>
        <p:nvPicPr>
          <p:cNvPr id="52228" name="Picture 4" descr="08-0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667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19925" y="5373688"/>
            <a:ext cx="1439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hu-HU" sz="1400"/>
              <a:t>Layer</a:t>
            </a:r>
            <a:endParaRPr lang="hu-HU" altLang="hu-HU" sz="1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Physical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Optical cable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19925" y="3068638"/>
            <a:ext cx="1584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2.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Data link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IP link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948488" y="765175"/>
            <a:ext cx="15128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/>
              <a:t>3.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/>
              <a:t>Network layer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325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8ACDCB-4787-49F1-8F67-C5D1276434F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hu-HU" altLang="hu-HU" sz="140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4000"/>
              <a:t>PANTEL optical backbone structures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4275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EEE352-8180-46A7-8E7F-474E8B51152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hu-HU" altLang="hu-HU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15200" cy="609600"/>
          </a:xfrm>
        </p:spPr>
        <p:txBody>
          <a:bodyPr/>
          <a:lstStyle/>
          <a:p>
            <a:pPr eaLnBrk="1" hangingPunct="1"/>
            <a:r>
              <a:rPr lang="en-GB" altLang="hu-HU"/>
              <a:t>PANTEL logical SDH rings</a:t>
            </a:r>
          </a:p>
        </p:txBody>
      </p: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1295400" y="1295400"/>
          <a:ext cx="7162800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Dokumentum" r:id="rId3" imgW="5157978" imgH="3480054" progId="Word.Document.8">
                  <p:embed/>
                </p:oleObj>
              </mc:Choice>
              <mc:Fallback>
                <p:oleObj name="Dokumentum" r:id="rId3" imgW="5157978" imgH="348005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7162800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30F906-B9A9-4608-8F1D-2D9796688EF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hu-HU" altLang="hu-HU" sz="1400"/>
          </a:p>
        </p:txBody>
      </p:sp>
      <p:graphicFrame>
        <p:nvGraphicFramePr>
          <p:cNvPr id="55300" name="Object 2"/>
          <p:cNvGraphicFramePr>
            <a:graphicFrameLocks noChangeAspect="1"/>
          </p:cNvGraphicFramePr>
          <p:nvPr/>
        </p:nvGraphicFramePr>
        <p:xfrm>
          <a:off x="-1219200" y="1600200"/>
          <a:ext cx="11091863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Dokumentum" r:id="rId3" imgW="5266944" imgH="1450848" progId="Word.Document.8">
                  <p:embed/>
                </p:oleObj>
              </mc:Choice>
              <mc:Fallback>
                <p:oleObj name="Dokumentum" r:id="rId3" imgW="5266944" imgH="14508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1600200"/>
                        <a:ext cx="11091863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011488" y="381000"/>
            <a:ext cx="337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principles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632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B474BD-58EB-4442-8233-120BDAE92CE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hu-HU" altLang="hu-HU" sz="1400"/>
          </a:p>
        </p:txBody>
      </p:sp>
      <p:graphicFrame>
        <p:nvGraphicFramePr>
          <p:cNvPr id="56324" name="Object 2"/>
          <p:cNvGraphicFramePr>
            <a:graphicFrameLocks noChangeAspect="1"/>
          </p:cNvGraphicFramePr>
          <p:nvPr/>
        </p:nvGraphicFramePr>
        <p:xfrm>
          <a:off x="-381000" y="838200"/>
          <a:ext cx="982980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Kép" r:id="rId3" imgW="5265720" imgH="2286486" progId="Word.Picture.8">
                  <p:embed/>
                </p:oleObj>
              </mc:Choice>
              <mc:Fallback>
                <p:oleObj name="Kép" r:id="rId3" imgW="5265720" imgH="228648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838200"/>
                        <a:ext cx="982980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3011488" y="381000"/>
            <a:ext cx="337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principles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F030EF-7E53-4D21-A6FE-93629D15501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hu-HU" altLang="hu-HU" sz="1400"/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/>
        </p:nvGraphicFramePr>
        <p:xfrm>
          <a:off x="-457200" y="762000"/>
          <a:ext cx="990600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Dokumentum" r:id="rId3" imgW="5266944" imgH="2895600" progId="Word.Document.8">
                  <p:embed/>
                </p:oleObj>
              </mc:Choice>
              <mc:Fallback>
                <p:oleObj name="Dokumentum" r:id="rId3" imgW="5266944" imgH="289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762000"/>
                        <a:ext cx="9906000" cy="544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2660650" y="381000"/>
            <a:ext cx="407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implementation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8371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43A6D-652C-4FCB-866F-4131CCB971B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hu-HU" altLang="hu-HU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en-GB" altLang="hu-HU" sz="2800"/>
              <a:t>Network structure and numbering</a:t>
            </a: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9144000" cy="2954338"/>
          </a:xfrm>
          <a:noFill/>
        </p:spPr>
      </p:pic>
      <p:pic>
        <p:nvPicPr>
          <p:cNvPr id="5837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460750"/>
            <a:ext cx="6840538" cy="2878138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5939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4A4E76-600F-45FA-BBB1-9368C4B1F2F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hu-HU" altLang="hu-HU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Network implementation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Access issues: Rural, City, Down-town, areas, In-door cabling, Underground copper cables, Overhead cables, ADSL, Fibre To the Curb (FTC), distribution frames</a:t>
            </a:r>
          </a:p>
          <a:p>
            <a:pPr eaLnBrk="1" hangingPunct="1"/>
            <a:r>
              <a:rPr lang="en-GB" altLang="hu-HU" sz="2800"/>
              <a:t>Core issues: Underground fibres, overhead fibres, </a:t>
            </a:r>
          </a:p>
          <a:p>
            <a:pPr eaLnBrk="1" hangingPunct="1"/>
            <a:r>
              <a:rPr lang="en-GB" altLang="hu-HU" sz="2800"/>
              <a:t>Switching and multiplexing position of nodes</a:t>
            </a:r>
          </a:p>
          <a:p>
            <a:pPr eaLnBrk="1" hangingPunct="1"/>
            <a:r>
              <a:rPr lang="en-GB" altLang="hu-HU" sz="2800"/>
              <a:t>Traffic issues: dimensioning of switches and links</a:t>
            </a:r>
          </a:p>
          <a:p>
            <a:pPr eaLnBrk="1" hangingPunct="1"/>
            <a:endParaRPr lang="en-GB" altLang="hu-HU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041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B530AE-734B-40A9-8AC0-5132EB9D9A9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hu-HU" altLang="hu-HU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Access network implementation</a:t>
            </a:r>
            <a:endParaRPr lang="en-GB" altLang="hu-HU" sz="2800"/>
          </a:p>
        </p:txBody>
      </p:sp>
      <p:graphicFrame>
        <p:nvGraphicFramePr>
          <p:cNvPr id="60421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023938" y="692150"/>
          <a:ext cx="7796212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Document" r:id="rId3" imgW="8839200" imgH="5638800" progId="Word.Document.8">
                  <p:embed/>
                </p:oleObj>
              </mc:Choice>
              <mc:Fallback>
                <p:oleObj name="Document" r:id="rId3" imgW="8839200" imgH="563880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692150"/>
                        <a:ext cx="7796212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144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05C47F-E6A0-403B-B972-72B5304637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hu-HU" altLang="hu-HU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54150"/>
          </a:xfrm>
        </p:spPr>
        <p:txBody>
          <a:bodyPr/>
          <a:lstStyle/>
          <a:p>
            <a:pPr eaLnBrk="1" hangingPunct="1"/>
            <a:r>
              <a:rPr lang="en-GB" altLang="hu-HU" sz="2400" dirty="0"/>
              <a:t>Costs and revenues –</a:t>
            </a:r>
            <a:r>
              <a:rPr lang="hu-HU" altLang="hu-HU" sz="2400" dirty="0"/>
              <a:t>&gt;</a:t>
            </a:r>
            <a:r>
              <a:rPr lang="en-GB" altLang="hu-HU" sz="2400" dirty="0"/>
              <a:t> market failure</a:t>
            </a:r>
            <a:br>
              <a:rPr lang="en-GB" altLang="hu-HU" sz="2400" dirty="0"/>
            </a:br>
            <a:r>
              <a:rPr lang="en-GB" altLang="hu-HU" sz="2400" dirty="0"/>
              <a:t>The revenues are monthly fees and traffic based fees</a:t>
            </a:r>
            <a:br>
              <a:rPr lang="en-GB" altLang="hu-HU" sz="2400" dirty="0"/>
            </a:br>
            <a:r>
              <a:rPr lang="en-GB" altLang="hu-HU" sz="2400" dirty="0" err="1"/>
              <a:t>Networ</a:t>
            </a:r>
            <a:r>
              <a:rPr lang="en-GB" altLang="hu-HU" sz="2400" dirty="0"/>
              <a:t> costs are implementation and operation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GB" altLang="hu-HU" sz="2400"/>
          </a:p>
          <a:p>
            <a:pPr eaLnBrk="1" hangingPunct="1"/>
            <a:endParaRPr lang="en-GB" altLang="hu-HU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362200"/>
            <a:ext cx="7315200" cy="3679825"/>
            <a:chOff x="288" y="1488"/>
            <a:chExt cx="4608" cy="2318"/>
          </a:xfrm>
        </p:grpSpPr>
        <p:sp>
          <p:nvSpPr>
            <p:cNvPr id="61449" name="Line 5"/>
            <p:cNvSpPr>
              <a:spLocks noChangeShapeType="1"/>
            </p:cNvSpPr>
            <p:nvPr/>
          </p:nvSpPr>
          <p:spPr bwMode="auto">
            <a:xfrm>
              <a:off x="1056" y="3552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0" name="Line 6"/>
            <p:cNvSpPr>
              <a:spLocks noChangeShapeType="1"/>
            </p:cNvSpPr>
            <p:nvPr/>
          </p:nvSpPr>
          <p:spPr bwMode="auto">
            <a:xfrm flipV="1">
              <a:off x="1056" y="1488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1" name="Text Box 7"/>
            <p:cNvSpPr txBox="1">
              <a:spLocks noChangeArrowheads="1"/>
            </p:cNvSpPr>
            <p:nvPr/>
          </p:nvSpPr>
          <p:spPr bwMode="auto">
            <a:xfrm>
              <a:off x="2774" y="3575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hu-HU" sz="1800" b="0"/>
                <a:t>Traffic density (Erlang/km2</a:t>
              </a:r>
            </a:p>
          </p:txBody>
        </p:sp>
        <p:sp>
          <p:nvSpPr>
            <p:cNvPr id="61452" name="Text Box 8"/>
            <p:cNvSpPr txBox="1">
              <a:spLocks noChangeArrowheads="1"/>
            </p:cNvSpPr>
            <p:nvPr/>
          </p:nvSpPr>
          <p:spPr bwMode="auto">
            <a:xfrm>
              <a:off x="288" y="1536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hu-HU" sz="1800" b="0"/>
                <a:t>Network costs</a:t>
              </a:r>
              <a:endParaRPr lang="en-GB" altLang="hu-HU" sz="2400" b="0">
                <a:latin typeface="Times New Roman" pitchFamily="18" charset="0"/>
              </a:endParaRPr>
            </a:p>
          </p:txBody>
        </p:sp>
        <p:sp>
          <p:nvSpPr>
            <p:cNvPr id="61453" name="Freeform 9"/>
            <p:cNvSpPr>
              <a:spLocks/>
            </p:cNvSpPr>
            <p:nvPr/>
          </p:nvSpPr>
          <p:spPr bwMode="auto">
            <a:xfrm>
              <a:off x="1248" y="1680"/>
              <a:ext cx="3160" cy="1624"/>
            </a:xfrm>
            <a:custGeom>
              <a:avLst/>
              <a:gdLst>
                <a:gd name="T0" fmla="*/ 0 w 3160"/>
                <a:gd name="T1" fmla="*/ 0 h 1624"/>
                <a:gd name="T2" fmla="*/ 232 w 3160"/>
                <a:gd name="T3" fmla="*/ 824 h 1624"/>
                <a:gd name="T4" fmla="*/ 880 w 3160"/>
                <a:gd name="T5" fmla="*/ 1408 h 1624"/>
                <a:gd name="T6" fmla="*/ 1576 w 3160"/>
                <a:gd name="T7" fmla="*/ 1584 h 1624"/>
                <a:gd name="T8" fmla="*/ 2160 w 3160"/>
                <a:gd name="T9" fmla="*/ 1600 h 1624"/>
                <a:gd name="T10" fmla="*/ 2608 w 3160"/>
                <a:gd name="T11" fmla="*/ 1608 h 1624"/>
                <a:gd name="T12" fmla="*/ 3160 w 3160"/>
                <a:gd name="T13" fmla="*/ 1624 h 1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0"/>
                <a:gd name="T22" fmla="*/ 0 h 1624"/>
                <a:gd name="T23" fmla="*/ 3160 w 3160"/>
                <a:gd name="T24" fmla="*/ 1624 h 1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0" h="1624">
                  <a:moveTo>
                    <a:pt x="0" y="0"/>
                  </a:moveTo>
                  <a:cubicBezTo>
                    <a:pt x="39" y="137"/>
                    <a:pt x="85" y="589"/>
                    <a:pt x="232" y="824"/>
                  </a:cubicBezTo>
                  <a:cubicBezTo>
                    <a:pt x="379" y="1059"/>
                    <a:pt x="656" y="1281"/>
                    <a:pt x="880" y="1408"/>
                  </a:cubicBezTo>
                  <a:cubicBezTo>
                    <a:pt x="1099" y="1536"/>
                    <a:pt x="1363" y="1552"/>
                    <a:pt x="1576" y="1584"/>
                  </a:cubicBezTo>
                  <a:cubicBezTo>
                    <a:pt x="1789" y="1616"/>
                    <a:pt x="1988" y="1596"/>
                    <a:pt x="2160" y="1600"/>
                  </a:cubicBezTo>
                  <a:cubicBezTo>
                    <a:pt x="2332" y="1604"/>
                    <a:pt x="2441" y="1604"/>
                    <a:pt x="2608" y="1608"/>
                  </a:cubicBezTo>
                  <a:cubicBezTo>
                    <a:pt x="2775" y="1612"/>
                    <a:pt x="3045" y="1621"/>
                    <a:pt x="3160" y="16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4" name="AutoShape 10"/>
            <p:cNvSpPr>
              <a:spLocks/>
            </p:cNvSpPr>
            <p:nvPr/>
          </p:nvSpPr>
          <p:spPr bwMode="auto">
            <a:xfrm>
              <a:off x="3224" y="1488"/>
              <a:ext cx="1258" cy="237"/>
            </a:xfrm>
            <a:prstGeom prst="borderCallout1">
              <a:avLst>
                <a:gd name="adj1" fmla="val 30380"/>
                <a:gd name="adj2" fmla="val -3769"/>
                <a:gd name="adj3" fmla="val 206750"/>
                <a:gd name="adj4" fmla="val -149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800" b="0"/>
                <a:t>Wireline networks</a:t>
              </a:r>
              <a:endParaRPr lang="en-GB" altLang="hu-HU" sz="2400" b="0">
                <a:latin typeface="Times New Roman" pitchFamily="18" charset="0"/>
              </a:endParaRPr>
            </a:p>
          </p:txBody>
        </p:sp>
      </p:grpSp>
      <p:sp>
        <p:nvSpPr>
          <p:cNvPr id="389131" name="Freeform 11"/>
          <p:cNvSpPr>
            <a:spLocks/>
          </p:cNvSpPr>
          <p:nvPr/>
        </p:nvSpPr>
        <p:spPr bwMode="auto">
          <a:xfrm>
            <a:off x="1752600" y="2921000"/>
            <a:ext cx="5638800" cy="1385888"/>
          </a:xfrm>
          <a:custGeom>
            <a:avLst/>
            <a:gdLst>
              <a:gd name="T0" fmla="*/ 0 w 3552"/>
              <a:gd name="T1" fmla="*/ 2147483647 h 873"/>
              <a:gd name="T2" fmla="*/ 2147483647 w 3552"/>
              <a:gd name="T3" fmla="*/ 2147483647 h 873"/>
              <a:gd name="T4" fmla="*/ 2147483647 w 3552"/>
              <a:gd name="T5" fmla="*/ 2147483647 h 873"/>
              <a:gd name="T6" fmla="*/ 2147483647 w 3552"/>
              <a:gd name="T7" fmla="*/ 2147483647 h 873"/>
              <a:gd name="T8" fmla="*/ 2147483647 w 3552"/>
              <a:gd name="T9" fmla="*/ 2147483647 h 873"/>
              <a:gd name="T10" fmla="*/ 2147483647 w 3552"/>
              <a:gd name="T11" fmla="*/ 2147483647 h 873"/>
              <a:gd name="T12" fmla="*/ 2147483647 w 3552"/>
              <a:gd name="T13" fmla="*/ 2147483647 h 873"/>
              <a:gd name="T14" fmla="*/ 2147483647 w 3552"/>
              <a:gd name="T15" fmla="*/ 2147483647 h 873"/>
              <a:gd name="T16" fmla="*/ 2147483647 w 3552"/>
              <a:gd name="T17" fmla="*/ 2147483647 h 873"/>
              <a:gd name="T18" fmla="*/ 2147483647 w 3552"/>
              <a:gd name="T19" fmla="*/ 2147483647 h 873"/>
              <a:gd name="T20" fmla="*/ 2147483647 w 3552"/>
              <a:gd name="T21" fmla="*/ 2147483647 h 873"/>
              <a:gd name="T22" fmla="*/ 2147483647 w 3552"/>
              <a:gd name="T23" fmla="*/ 0 h 8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52"/>
              <a:gd name="T37" fmla="*/ 0 h 873"/>
              <a:gd name="T38" fmla="*/ 3552 w 3552"/>
              <a:gd name="T39" fmla="*/ 873 h 8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52" h="873">
                <a:moveTo>
                  <a:pt x="0" y="440"/>
                </a:moveTo>
                <a:lnTo>
                  <a:pt x="512" y="624"/>
                </a:lnTo>
                <a:lnTo>
                  <a:pt x="1080" y="760"/>
                </a:lnTo>
                <a:lnTo>
                  <a:pt x="1272" y="792"/>
                </a:lnTo>
                <a:lnTo>
                  <a:pt x="1480" y="832"/>
                </a:lnTo>
                <a:lnTo>
                  <a:pt x="1752" y="872"/>
                </a:lnTo>
                <a:cubicBezTo>
                  <a:pt x="1867" y="873"/>
                  <a:pt x="2025" y="860"/>
                  <a:pt x="2168" y="840"/>
                </a:cubicBezTo>
                <a:cubicBezTo>
                  <a:pt x="2311" y="820"/>
                  <a:pt x="2476" y="793"/>
                  <a:pt x="2608" y="752"/>
                </a:cubicBezTo>
                <a:cubicBezTo>
                  <a:pt x="2740" y="711"/>
                  <a:pt x="2844" y="656"/>
                  <a:pt x="2960" y="592"/>
                </a:cubicBezTo>
                <a:cubicBezTo>
                  <a:pt x="3076" y="528"/>
                  <a:pt x="3220" y="436"/>
                  <a:pt x="3304" y="368"/>
                </a:cubicBezTo>
                <a:cubicBezTo>
                  <a:pt x="3388" y="300"/>
                  <a:pt x="3423" y="245"/>
                  <a:pt x="3464" y="184"/>
                </a:cubicBezTo>
                <a:cubicBezTo>
                  <a:pt x="3505" y="123"/>
                  <a:pt x="3534" y="38"/>
                  <a:pt x="3552" y="0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32" name="AutoShape 12"/>
          <p:cNvSpPr>
            <a:spLocks/>
          </p:cNvSpPr>
          <p:nvPr/>
        </p:nvSpPr>
        <p:spPr bwMode="auto">
          <a:xfrm>
            <a:off x="5857875" y="4451350"/>
            <a:ext cx="1946275" cy="376238"/>
          </a:xfrm>
          <a:prstGeom prst="borderCallout1">
            <a:avLst>
              <a:gd name="adj1" fmla="val 30380"/>
              <a:gd name="adj2" fmla="val -3292"/>
              <a:gd name="adj3" fmla="val -39662"/>
              <a:gd name="adj4" fmla="val -542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1800" b="0">
                <a:solidFill>
                  <a:srgbClr val="FF0066"/>
                </a:solidFill>
              </a:rPr>
              <a:t>Cellular networks</a:t>
            </a:r>
            <a:endParaRPr lang="en-GB" altLang="hu-HU" sz="24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  <p:bldP spid="389131" grpId="0" animBg="1"/>
      <p:bldP spid="38913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0F15FE3C-FC7D-4EE3-86F6-6241951D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Cím 11">
            <a:extLst>
              <a:ext uri="{FF2B5EF4-FFF2-40B4-BE49-F238E27FC236}">
                <a16:creationId xmlns:a16="http://schemas.microsoft.com/office/drawing/2014/main" id="{8F59886E-0285-4407-8BA7-D58C1306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EFC25D3-C87A-4A61-AE9F-52BB216A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61" y="1052736"/>
            <a:ext cx="91945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1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246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E9D173-DFF3-4CE1-A69B-6BFE6A283F5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hu-HU" altLang="hu-HU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hu-HU" sz="2800"/>
              <a:t>Telephone bill balance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</p:txBody>
      </p:sp>
      <p:grpSp>
        <p:nvGrpSpPr>
          <p:cNvPr id="62470" name="Group 4"/>
          <p:cNvGrpSpPr>
            <a:grpSpLocks/>
          </p:cNvGrpSpPr>
          <p:nvPr/>
        </p:nvGrpSpPr>
        <p:grpSpPr bwMode="auto">
          <a:xfrm>
            <a:off x="879475" y="1268413"/>
            <a:ext cx="7218363" cy="2819400"/>
            <a:chOff x="897" y="1008"/>
            <a:chExt cx="4053" cy="1776"/>
          </a:xfrm>
        </p:grpSpPr>
        <p:sp>
          <p:nvSpPr>
            <p:cNvPr id="62481" name="Line 5"/>
            <p:cNvSpPr>
              <a:spLocks noChangeShapeType="1"/>
            </p:cNvSpPr>
            <p:nvPr/>
          </p:nvSpPr>
          <p:spPr bwMode="auto">
            <a:xfrm flipV="1">
              <a:off x="1248" y="115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82" name="Line 6"/>
            <p:cNvSpPr>
              <a:spLocks noChangeShapeType="1"/>
            </p:cNvSpPr>
            <p:nvPr/>
          </p:nvSpPr>
          <p:spPr bwMode="auto">
            <a:xfrm>
              <a:off x="1152" y="187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83" name="Group 7"/>
            <p:cNvGrpSpPr>
              <a:grpSpLocks/>
            </p:cNvGrpSpPr>
            <p:nvPr/>
          </p:nvGrpSpPr>
          <p:grpSpPr bwMode="auto">
            <a:xfrm>
              <a:off x="1248" y="1392"/>
              <a:ext cx="2160" cy="480"/>
              <a:chOff x="1152" y="1152"/>
              <a:chExt cx="2160" cy="480"/>
            </a:xfrm>
          </p:grpSpPr>
          <p:sp>
            <p:nvSpPr>
              <p:cNvPr id="62495" name="Freeform 8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6" name="Freeform 9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7" name="Freeform 10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84" name="Text Box 11"/>
            <p:cNvSpPr txBox="1">
              <a:spLocks noChangeArrowheads="1"/>
            </p:cNvSpPr>
            <p:nvPr/>
          </p:nvSpPr>
          <p:spPr bwMode="auto">
            <a:xfrm>
              <a:off x="897" y="1008"/>
              <a:ext cx="4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85" name="Text Box 12"/>
            <p:cNvSpPr txBox="1">
              <a:spLocks noChangeArrowheads="1"/>
            </p:cNvSpPr>
            <p:nvPr/>
          </p:nvSpPr>
          <p:spPr bwMode="auto">
            <a:xfrm>
              <a:off x="3585" y="1920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86" name="Text Box 13"/>
            <p:cNvSpPr txBox="1">
              <a:spLocks noChangeArrowheads="1"/>
            </p:cNvSpPr>
            <p:nvPr/>
          </p:nvSpPr>
          <p:spPr bwMode="auto">
            <a:xfrm>
              <a:off x="4128" y="2016"/>
              <a:ext cx="8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600">
                  <a:latin typeface="H-Arial" charset="0"/>
                </a:rPr>
                <a:t>Pre-paid</a:t>
              </a:r>
              <a:endParaRPr lang="en-GB" altLang="hu-HU" sz="1200" i="1">
                <a:latin typeface="H-Arial" charset="0"/>
              </a:endParaRPr>
            </a:p>
          </p:txBody>
        </p:sp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V="1">
              <a:off x="1296" y="201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200" y="2544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89" name="Group 16"/>
            <p:cNvGrpSpPr>
              <a:grpSpLocks/>
            </p:cNvGrpSpPr>
            <p:nvPr/>
          </p:nvGrpSpPr>
          <p:grpSpPr bwMode="auto">
            <a:xfrm>
              <a:off x="1296" y="2256"/>
              <a:ext cx="2160" cy="480"/>
              <a:chOff x="1152" y="1152"/>
              <a:chExt cx="2160" cy="480"/>
            </a:xfrm>
          </p:grpSpPr>
          <p:sp>
            <p:nvSpPr>
              <p:cNvPr id="62492" name="Freeform 17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3" name="Freeform 18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4" name="Freeform 19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90" name="Text Box 20"/>
            <p:cNvSpPr txBox="1">
              <a:spLocks noChangeArrowheads="1"/>
            </p:cNvSpPr>
            <p:nvPr/>
          </p:nvSpPr>
          <p:spPr bwMode="auto">
            <a:xfrm>
              <a:off x="945" y="1872"/>
              <a:ext cx="4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91" name="Text Box 21"/>
            <p:cNvSpPr txBox="1">
              <a:spLocks noChangeArrowheads="1"/>
            </p:cNvSpPr>
            <p:nvPr/>
          </p:nvSpPr>
          <p:spPr bwMode="auto">
            <a:xfrm>
              <a:off x="3634" y="2592"/>
              <a:ext cx="3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</p:grpSp>
      <p:grpSp>
        <p:nvGrpSpPr>
          <p:cNvPr id="62471" name="Group 22"/>
          <p:cNvGrpSpPr>
            <a:grpSpLocks/>
          </p:cNvGrpSpPr>
          <p:nvPr/>
        </p:nvGrpSpPr>
        <p:grpSpPr bwMode="auto">
          <a:xfrm>
            <a:off x="1763713" y="4581525"/>
            <a:ext cx="6013450" cy="1447800"/>
            <a:chOff x="964" y="3072"/>
            <a:chExt cx="3788" cy="912"/>
          </a:xfrm>
        </p:grpSpPr>
        <p:sp>
          <p:nvSpPr>
            <p:cNvPr id="62472" name="Line 23"/>
            <p:cNvSpPr>
              <a:spLocks noChangeShapeType="1"/>
            </p:cNvSpPr>
            <p:nvPr/>
          </p:nvSpPr>
          <p:spPr bwMode="auto">
            <a:xfrm flipV="1">
              <a:off x="1344" y="321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73" name="Line 24"/>
            <p:cNvSpPr>
              <a:spLocks noChangeShapeType="1"/>
            </p:cNvSpPr>
            <p:nvPr/>
          </p:nvSpPr>
          <p:spPr bwMode="auto">
            <a:xfrm>
              <a:off x="1248" y="3456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1344" y="3456"/>
              <a:ext cx="2160" cy="480"/>
              <a:chOff x="1152" y="1152"/>
              <a:chExt cx="2160" cy="480"/>
            </a:xfrm>
          </p:grpSpPr>
          <p:sp>
            <p:nvSpPr>
              <p:cNvPr id="62478" name="Freeform 26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79" name="Freeform 27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80" name="Freeform 28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75" name="Text Box 29"/>
            <p:cNvSpPr txBox="1">
              <a:spLocks noChangeArrowheads="1"/>
            </p:cNvSpPr>
            <p:nvPr/>
          </p:nvSpPr>
          <p:spPr bwMode="auto">
            <a:xfrm>
              <a:off x="964" y="3072"/>
              <a:ext cx="5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76" name="Text Box 30"/>
            <p:cNvSpPr txBox="1">
              <a:spLocks noChangeArrowheads="1"/>
            </p:cNvSpPr>
            <p:nvPr/>
          </p:nvSpPr>
          <p:spPr bwMode="auto">
            <a:xfrm>
              <a:off x="3663" y="3216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77" name="Text Box 31"/>
            <p:cNvSpPr txBox="1">
              <a:spLocks noChangeArrowheads="1"/>
            </p:cNvSpPr>
            <p:nvPr/>
          </p:nvSpPr>
          <p:spPr bwMode="auto">
            <a:xfrm>
              <a:off x="3930" y="3500"/>
              <a:ext cx="8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600">
                  <a:latin typeface="H-Arial" charset="0"/>
                </a:rPr>
                <a:t>Post-paid</a:t>
              </a:r>
              <a:endParaRPr lang="en-GB" altLang="hu-HU" sz="1200" i="1">
                <a:latin typeface="H-Arial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349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0178D0-3CA4-4301-98AA-4A83B877DE6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hu-HU" altLang="hu-HU" sz="1400"/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341438"/>
            <a:ext cx="90757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758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313671-0A73-4609-B41D-A1077493C8D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hu-HU" altLang="hu-HU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Missing topics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hu-HU" sz="2800"/>
              <a:t>Telephone sets, terminal equipment (Lecture in Nov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Services (Lecture in Nov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Regulation issues (Lecture in November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Details of ADSL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NGN (Next Generation Networks  in Dec</a:t>
            </a:r>
            <a:r>
              <a:rPr lang="hu-HU" altLang="hu-HU" sz="2800"/>
              <a:t>ember</a:t>
            </a:r>
            <a:r>
              <a:rPr lang="en-GB" altLang="hu-HU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Network planning (optional subject in semester </a:t>
            </a:r>
            <a:r>
              <a:rPr lang="hu-HU" altLang="hu-HU" sz="2800"/>
              <a:t>7.</a:t>
            </a:r>
            <a:r>
              <a:rPr lang="en-GB" altLang="hu-HU" sz="2800"/>
              <a:t>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6861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968B5E-C9FE-46A3-BE85-DFFEC178B7D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hu-HU" altLang="hu-HU" sz="1400"/>
          </a:p>
        </p:txBody>
      </p:sp>
      <p:grpSp>
        <p:nvGrpSpPr>
          <p:cNvPr id="68612" name="Group 2"/>
          <p:cNvGrpSpPr>
            <a:grpSpLocks/>
          </p:cNvGrpSpPr>
          <p:nvPr/>
        </p:nvGrpSpPr>
        <p:grpSpPr bwMode="auto">
          <a:xfrm>
            <a:off x="0" y="0"/>
            <a:ext cx="8686800" cy="6340475"/>
            <a:chOff x="0" y="96"/>
            <a:chExt cx="5472" cy="3994"/>
          </a:xfrm>
        </p:grpSpPr>
        <p:sp>
          <p:nvSpPr>
            <p:cNvPr id="68614" name="Text Box 3"/>
            <p:cNvSpPr txBox="1">
              <a:spLocks noChangeArrowheads="1"/>
            </p:cNvSpPr>
            <p:nvPr/>
          </p:nvSpPr>
          <p:spPr bwMode="auto">
            <a:xfrm>
              <a:off x="1296" y="96"/>
              <a:ext cx="3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hu-HU" altLang="hu-HU" sz="2400" b="0"/>
            </a:p>
          </p:txBody>
        </p:sp>
        <p:sp>
          <p:nvSpPr>
            <p:cNvPr id="68615" name="Oval 4"/>
            <p:cNvSpPr>
              <a:spLocks noChangeArrowheads="1"/>
            </p:cNvSpPr>
            <p:nvPr/>
          </p:nvSpPr>
          <p:spPr bwMode="auto">
            <a:xfrm>
              <a:off x="912" y="1632"/>
              <a:ext cx="576" cy="187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6" name="Oval 5"/>
            <p:cNvSpPr>
              <a:spLocks noChangeArrowheads="1"/>
            </p:cNvSpPr>
            <p:nvPr/>
          </p:nvSpPr>
          <p:spPr bwMode="auto">
            <a:xfrm>
              <a:off x="240" y="1632"/>
              <a:ext cx="576" cy="187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7" name="Oval 6"/>
            <p:cNvSpPr>
              <a:spLocks noChangeArrowheads="1"/>
            </p:cNvSpPr>
            <p:nvPr/>
          </p:nvSpPr>
          <p:spPr bwMode="auto">
            <a:xfrm>
              <a:off x="2256" y="1632"/>
              <a:ext cx="576" cy="187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8" name="Oval 7"/>
            <p:cNvSpPr>
              <a:spLocks noChangeArrowheads="1"/>
            </p:cNvSpPr>
            <p:nvPr/>
          </p:nvSpPr>
          <p:spPr bwMode="auto">
            <a:xfrm>
              <a:off x="1584" y="1632"/>
              <a:ext cx="576" cy="187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9" name="Text Box 8"/>
            <p:cNvSpPr txBox="1">
              <a:spLocks noChangeArrowheads="1"/>
            </p:cNvSpPr>
            <p:nvPr/>
          </p:nvSpPr>
          <p:spPr bwMode="auto">
            <a:xfrm>
              <a:off x="768" y="609"/>
              <a:ext cx="163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Traditional Solutions in </a:t>
              </a:r>
              <a:endParaRPr lang="hu-HU" altLang="hu-HU" sz="2400" b="0">
                <a:latin typeface="Times New Roman" pitchFamily="18" charset="0"/>
              </a:endParaRPr>
            </a:p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hu-HU" altLang="hu-HU" sz="1800"/>
                <a:t>Services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20" name="Text Box 9"/>
            <p:cNvSpPr txBox="1">
              <a:spLocks noChangeArrowheads="1"/>
            </p:cNvSpPr>
            <p:nvPr/>
          </p:nvSpPr>
          <p:spPr bwMode="auto">
            <a:xfrm>
              <a:off x="0" y="3840"/>
              <a:ext cx="3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Access Transport &amp; Switching Networks</a:t>
              </a:r>
            </a:p>
          </p:txBody>
        </p:sp>
        <p:graphicFrame>
          <p:nvGraphicFramePr>
            <p:cNvPr id="68621" name="Object 10"/>
            <p:cNvGraphicFramePr>
              <a:graphicFrameLocks noChangeAspect="1"/>
            </p:cNvGraphicFramePr>
            <p:nvPr/>
          </p:nvGraphicFramePr>
          <p:xfrm>
            <a:off x="336" y="2902"/>
            <a:ext cx="384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4" name="Klip" r:id="rId3" imgW="609524" imgH="609524" progId="MS_ClipArt_Gallery.2">
                    <p:embed/>
                  </p:oleObj>
                </mc:Choice>
                <mc:Fallback>
                  <p:oleObj name="Klip" r:id="rId3" imgW="609524" imgH="609524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907" b="2953"/>
                        <a:stretch>
                          <a:fillRect/>
                        </a:stretch>
                      </p:blipFill>
                      <p:spPr bwMode="auto">
                        <a:xfrm>
                          <a:off x="336" y="2902"/>
                          <a:ext cx="384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2" name="Object 11"/>
            <p:cNvGraphicFramePr>
              <a:graphicFrameLocks noChangeAspect="1"/>
            </p:cNvGraphicFramePr>
            <p:nvPr/>
          </p:nvGraphicFramePr>
          <p:xfrm>
            <a:off x="2352" y="2880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5" name="Klip" r:id="rId5" imgW="609524" imgH="609524" progId="MS_ClipArt_Gallery.2">
                    <p:embed/>
                  </p:oleObj>
                </mc:Choice>
                <mc:Fallback>
                  <p:oleObj name="Klip" r:id="rId5" imgW="609524" imgH="609524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880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3" name="Text Box 12"/>
            <p:cNvSpPr txBox="1">
              <a:spLocks noChangeArrowheads="1"/>
            </p:cNvSpPr>
            <p:nvPr/>
          </p:nvSpPr>
          <p:spPr bwMode="auto">
            <a:xfrm rot="-5409819">
              <a:off x="2213" y="229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CATV</a:t>
              </a:r>
              <a:endParaRPr lang="hu-HU" altLang="hu-HU" sz="1800">
                <a:latin typeface="Times New Roman" pitchFamily="18" charset="0"/>
              </a:endParaRPr>
            </a:p>
          </p:txBody>
        </p:sp>
        <p:sp>
          <p:nvSpPr>
            <p:cNvPr id="68624" name="Text Box 13"/>
            <p:cNvSpPr txBox="1">
              <a:spLocks noChangeArrowheads="1"/>
            </p:cNvSpPr>
            <p:nvPr/>
          </p:nvSpPr>
          <p:spPr bwMode="auto">
            <a:xfrm rot="-5378049">
              <a:off x="219" y="2322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PLMN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25" name="Text Box 14"/>
            <p:cNvSpPr txBox="1">
              <a:spLocks noChangeArrowheads="1"/>
            </p:cNvSpPr>
            <p:nvPr/>
          </p:nvSpPr>
          <p:spPr bwMode="auto">
            <a:xfrm rot="-5400000">
              <a:off x="676" y="2202"/>
              <a:ext cx="10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PSTN/ISDN</a:t>
              </a:r>
              <a:endParaRPr lang="hu-HU" altLang="hu-HU" sz="1800"/>
            </a:p>
          </p:txBody>
        </p:sp>
        <p:sp>
          <p:nvSpPr>
            <p:cNvPr id="68626" name="Text Box 15"/>
            <p:cNvSpPr txBox="1">
              <a:spLocks noChangeArrowheads="1"/>
            </p:cNvSpPr>
            <p:nvPr/>
          </p:nvSpPr>
          <p:spPr bwMode="auto">
            <a:xfrm rot="-5400000">
              <a:off x="1134" y="2226"/>
              <a:ext cx="1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Data/IP Networks</a:t>
              </a:r>
              <a:endParaRPr lang="hu-HU" altLang="hu-HU" sz="1800"/>
            </a:p>
          </p:txBody>
        </p:sp>
        <p:graphicFrame>
          <p:nvGraphicFramePr>
            <p:cNvPr id="68627" name="Object 16"/>
            <p:cNvGraphicFramePr>
              <a:graphicFrameLocks noChangeAspect="1"/>
            </p:cNvGraphicFramePr>
            <p:nvPr/>
          </p:nvGraphicFramePr>
          <p:xfrm>
            <a:off x="1008" y="292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6" name="Klip" r:id="rId7" imgW="609524" imgH="609524" progId="MS_ClipArt_Gallery.2">
                    <p:embed/>
                  </p:oleObj>
                </mc:Choice>
                <mc:Fallback>
                  <p:oleObj name="Klip" r:id="rId7" imgW="609524" imgH="609524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92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8" name="Object 17"/>
            <p:cNvGraphicFramePr>
              <a:graphicFrameLocks noChangeAspect="1"/>
            </p:cNvGraphicFramePr>
            <p:nvPr/>
          </p:nvGraphicFramePr>
          <p:xfrm>
            <a:off x="1728" y="3072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7" name="Klip" r:id="rId9" imgW="609524" imgH="609524" progId="MS_ClipArt_Gallery.2">
                    <p:embed/>
                  </p:oleObj>
                </mc:Choice>
                <mc:Fallback>
                  <p:oleObj name="Klip" r:id="rId9" imgW="609524" imgH="609524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072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9" name="Oval 18"/>
            <p:cNvSpPr>
              <a:spLocks noChangeArrowheads="1"/>
            </p:cNvSpPr>
            <p:nvPr/>
          </p:nvSpPr>
          <p:spPr bwMode="auto">
            <a:xfrm>
              <a:off x="3216" y="2064"/>
              <a:ext cx="528" cy="91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0" name="Oval 19"/>
            <p:cNvSpPr>
              <a:spLocks noChangeArrowheads="1"/>
            </p:cNvSpPr>
            <p:nvPr/>
          </p:nvSpPr>
          <p:spPr bwMode="auto">
            <a:xfrm>
              <a:off x="3792" y="2064"/>
              <a:ext cx="528" cy="91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1" name="Oval 20"/>
            <p:cNvSpPr>
              <a:spLocks noChangeArrowheads="1"/>
            </p:cNvSpPr>
            <p:nvPr/>
          </p:nvSpPr>
          <p:spPr bwMode="auto">
            <a:xfrm>
              <a:off x="4368" y="2064"/>
              <a:ext cx="528" cy="9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2" name="Oval 21"/>
            <p:cNvSpPr>
              <a:spLocks noChangeArrowheads="1"/>
            </p:cNvSpPr>
            <p:nvPr/>
          </p:nvSpPr>
          <p:spPr bwMode="auto">
            <a:xfrm>
              <a:off x="4944" y="2064"/>
              <a:ext cx="528" cy="91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3" name="Text Box 22"/>
            <p:cNvSpPr txBox="1">
              <a:spLocks noChangeArrowheads="1"/>
            </p:cNvSpPr>
            <p:nvPr/>
          </p:nvSpPr>
          <p:spPr bwMode="auto">
            <a:xfrm rot="-5378049">
              <a:off x="3197" y="2418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PLMN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34" name="Text Box 23"/>
            <p:cNvSpPr txBox="1">
              <a:spLocks noChangeArrowheads="1"/>
            </p:cNvSpPr>
            <p:nvPr/>
          </p:nvSpPr>
          <p:spPr bwMode="auto">
            <a:xfrm rot="-5400000">
              <a:off x="3558" y="2394"/>
              <a:ext cx="10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PSTN/ISDN</a:t>
              </a:r>
              <a:endParaRPr lang="hu-HU" altLang="hu-HU" sz="1800"/>
            </a:p>
          </p:txBody>
        </p:sp>
        <p:sp>
          <p:nvSpPr>
            <p:cNvPr id="68635" name="Text Box 24"/>
            <p:cNvSpPr txBox="1">
              <a:spLocks noChangeArrowheads="1"/>
            </p:cNvSpPr>
            <p:nvPr/>
          </p:nvSpPr>
          <p:spPr bwMode="auto">
            <a:xfrm rot="-5400000">
              <a:off x="4241" y="2287"/>
              <a:ext cx="81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Data/IP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hu-HU" altLang="hu-HU" sz="1800"/>
                <a:t>Networks</a:t>
              </a:r>
            </a:p>
          </p:txBody>
        </p:sp>
        <p:sp>
          <p:nvSpPr>
            <p:cNvPr id="68636" name="Text Box 25"/>
            <p:cNvSpPr txBox="1">
              <a:spLocks noChangeArrowheads="1"/>
            </p:cNvSpPr>
            <p:nvPr/>
          </p:nvSpPr>
          <p:spPr bwMode="auto">
            <a:xfrm rot="-5409819">
              <a:off x="4924" y="2369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CATV</a:t>
              </a:r>
              <a:endParaRPr lang="hu-HU" altLang="hu-HU" sz="1800">
                <a:latin typeface="Times New Roman" pitchFamily="18" charset="0"/>
              </a:endParaRPr>
            </a:p>
          </p:txBody>
        </p:sp>
        <p:sp>
          <p:nvSpPr>
            <p:cNvPr id="68637" name="Oval 26"/>
            <p:cNvSpPr>
              <a:spLocks noChangeArrowheads="1"/>
            </p:cNvSpPr>
            <p:nvPr/>
          </p:nvSpPr>
          <p:spPr bwMode="auto">
            <a:xfrm>
              <a:off x="3216" y="1632"/>
              <a:ext cx="220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8" name="Oval 27"/>
            <p:cNvSpPr>
              <a:spLocks noChangeArrowheads="1"/>
            </p:cNvSpPr>
            <p:nvPr/>
          </p:nvSpPr>
          <p:spPr bwMode="auto">
            <a:xfrm>
              <a:off x="3264" y="3168"/>
              <a:ext cx="220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9" name="Text Box 28"/>
            <p:cNvSpPr txBox="1">
              <a:spLocks noChangeArrowheads="1"/>
            </p:cNvSpPr>
            <p:nvPr/>
          </p:nvSpPr>
          <p:spPr bwMode="auto">
            <a:xfrm>
              <a:off x="3504" y="168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Services/Applications</a:t>
              </a:r>
            </a:p>
          </p:txBody>
        </p:sp>
        <p:sp>
          <p:nvSpPr>
            <p:cNvPr id="68640" name="Text Box 29"/>
            <p:cNvSpPr txBox="1">
              <a:spLocks noChangeArrowheads="1"/>
            </p:cNvSpPr>
            <p:nvPr/>
          </p:nvSpPr>
          <p:spPr bwMode="auto">
            <a:xfrm>
              <a:off x="3840" y="321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Connectivity</a:t>
              </a:r>
            </a:p>
          </p:txBody>
        </p:sp>
        <p:graphicFrame>
          <p:nvGraphicFramePr>
            <p:cNvPr id="68641" name="Object 30"/>
            <p:cNvGraphicFramePr>
              <a:graphicFrameLocks noChangeAspect="1"/>
            </p:cNvGraphicFramePr>
            <p:nvPr/>
          </p:nvGraphicFramePr>
          <p:xfrm>
            <a:off x="3360" y="3504"/>
            <a:ext cx="33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8" name="Klip" r:id="rId11" imgW="609524" imgH="609524" progId="MS_ClipArt_Gallery.2">
                    <p:embed/>
                  </p:oleObj>
                </mc:Choice>
                <mc:Fallback>
                  <p:oleObj name="Klip" r:id="rId11" imgW="609524" imgH="609524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907" b="2953"/>
                        <a:stretch>
                          <a:fillRect/>
                        </a:stretch>
                      </p:blipFill>
                      <p:spPr bwMode="auto">
                        <a:xfrm>
                          <a:off x="3360" y="3504"/>
                          <a:ext cx="33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2" name="Object 31"/>
            <p:cNvGraphicFramePr>
              <a:graphicFrameLocks noChangeAspect="1"/>
            </p:cNvGraphicFramePr>
            <p:nvPr/>
          </p:nvGraphicFramePr>
          <p:xfrm>
            <a:off x="3936" y="355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9" name="Klip" r:id="rId12" imgW="609524" imgH="609524" progId="MS_ClipArt_Gallery.2">
                    <p:embed/>
                  </p:oleObj>
                </mc:Choice>
                <mc:Fallback>
                  <p:oleObj name="Klip" r:id="rId12" imgW="609524" imgH="609524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55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3" name="Object 32"/>
            <p:cNvGraphicFramePr>
              <a:graphicFrameLocks noChangeAspect="1"/>
            </p:cNvGraphicFramePr>
            <p:nvPr/>
          </p:nvGraphicFramePr>
          <p:xfrm>
            <a:off x="4464" y="360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40" name="Klip" r:id="rId13" imgW="609524" imgH="609524" progId="MS_ClipArt_Gallery.2">
                    <p:embed/>
                  </p:oleObj>
                </mc:Choice>
                <mc:Fallback>
                  <p:oleObj name="Klip" r:id="rId13" imgW="609524" imgH="609524" progId="MS_ClipArt_Gallery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600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4" name="Object 33"/>
            <p:cNvGraphicFramePr>
              <a:graphicFrameLocks noChangeAspect="1"/>
            </p:cNvGraphicFramePr>
            <p:nvPr/>
          </p:nvGraphicFramePr>
          <p:xfrm>
            <a:off x="4944" y="3456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41" name="Klip" r:id="rId14" imgW="609524" imgH="609524" progId="MS_ClipArt_Gallery.2">
                    <p:embed/>
                  </p:oleObj>
                </mc:Choice>
                <mc:Fallback>
                  <p:oleObj name="Klip" r:id="rId14" imgW="609524" imgH="609524" progId="MS_ClipArt_Gallery.2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456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5" name="Line 34"/>
            <p:cNvSpPr>
              <a:spLocks noChangeShapeType="1"/>
            </p:cNvSpPr>
            <p:nvPr/>
          </p:nvSpPr>
          <p:spPr bwMode="auto">
            <a:xfrm flipV="1">
              <a:off x="1680" y="3552"/>
              <a:ext cx="81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6" name="Line 35"/>
            <p:cNvSpPr>
              <a:spLocks noChangeShapeType="1"/>
            </p:cNvSpPr>
            <p:nvPr/>
          </p:nvSpPr>
          <p:spPr bwMode="auto">
            <a:xfrm flipV="1">
              <a:off x="1584" y="3552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7" name="Line 36"/>
            <p:cNvSpPr>
              <a:spLocks noChangeShapeType="1"/>
            </p:cNvSpPr>
            <p:nvPr/>
          </p:nvSpPr>
          <p:spPr bwMode="auto">
            <a:xfrm flipH="1" flipV="1">
              <a:off x="1248" y="3552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8" name="Line 37"/>
            <p:cNvSpPr>
              <a:spLocks noChangeShapeType="1"/>
            </p:cNvSpPr>
            <p:nvPr/>
          </p:nvSpPr>
          <p:spPr bwMode="auto">
            <a:xfrm flipH="1" flipV="1">
              <a:off x="576" y="3552"/>
              <a:ext cx="76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9" name="Line 38"/>
            <p:cNvSpPr>
              <a:spLocks noChangeShapeType="1"/>
            </p:cNvSpPr>
            <p:nvPr/>
          </p:nvSpPr>
          <p:spPr bwMode="auto">
            <a:xfrm>
              <a:off x="1632" y="12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0" name="Line 39"/>
            <p:cNvSpPr>
              <a:spLocks noChangeShapeType="1"/>
            </p:cNvSpPr>
            <p:nvPr/>
          </p:nvSpPr>
          <p:spPr bwMode="auto">
            <a:xfrm>
              <a:off x="1776" y="1248"/>
              <a:ext cx="67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1" name="Line 40"/>
            <p:cNvSpPr>
              <a:spLocks noChangeShapeType="1"/>
            </p:cNvSpPr>
            <p:nvPr/>
          </p:nvSpPr>
          <p:spPr bwMode="auto">
            <a:xfrm flipH="1">
              <a:off x="672" y="1248"/>
              <a:ext cx="67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2" name="Line 41"/>
            <p:cNvSpPr>
              <a:spLocks noChangeShapeType="1"/>
            </p:cNvSpPr>
            <p:nvPr/>
          </p:nvSpPr>
          <p:spPr bwMode="auto">
            <a:xfrm flipH="1">
              <a:off x="1248" y="12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3" name="Text Box 42"/>
            <p:cNvSpPr txBox="1">
              <a:spLocks noChangeArrowheads="1"/>
            </p:cNvSpPr>
            <p:nvPr/>
          </p:nvSpPr>
          <p:spPr bwMode="auto">
            <a:xfrm>
              <a:off x="3504" y="816"/>
              <a:ext cx="1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Future Solutions</a:t>
              </a:r>
            </a:p>
          </p:txBody>
        </p:sp>
      </p:grpSp>
      <p:sp>
        <p:nvSpPr>
          <p:cNvPr id="68613" name="Rectangle 43"/>
          <p:cNvSpPr>
            <a:spLocks noChangeArrowheads="1"/>
          </p:cNvSpPr>
          <p:nvPr/>
        </p:nvSpPr>
        <p:spPr bwMode="auto">
          <a:xfrm>
            <a:off x="2124075" y="188913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800" b="0">
                <a:solidFill>
                  <a:schemeClr val="tx2"/>
                </a:solidFill>
              </a:rPr>
              <a:t>Network development trends</a:t>
            </a:r>
            <a:endParaRPr lang="hu-HU" altLang="hu-HU" sz="2800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64D4E7-22F4-4F76-9219-957E8C25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378ED2-5C82-4677-B364-15A841D6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A9F3DC-2D80-467B-BD3F-C9DE0018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4C79A8-1170-44AD-A971-72E33C9C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9C02B27-06CA-43BA-8453-D62C0F3A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547"/>
            <a:ext cx="9143999" cy="55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800" dirty="0"/>
              <a:t>Number of mobile Internet subscriptions (pc) 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2017. okt. 9.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" y="1124744"/>
            <a:ext cx="9141271" cy="39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0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2017. okt. 9.</a:t>
            </a:r>
            <a:endParaRPr lang="hu-HU" altLang="hu-HU" sz="1400"/>
          </a:p>
        </p:txBody>
      </p:sp>
      <p:sp>
        <p:nvSpPr>
          <p:cNvPr id="13315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688A4E-ADFA-4091-8F8D-1D72DF2D543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/>
          </a:p>
        </p:txBody>
      </p:sp>
      <p:pic>
        <p:nvPicPr>
          <p:cNvPr id="6" name="Kép 1">
            <a:extLst>
              <a:ext uri="{FF2B5EF4-FFF2-40B4-BE49-F238E27FC236}">
                <a16:creationId xmlns:a16="http://schemas.microsoft.com/office/drawing/2014/main" id="{124D5F7C-4A17-4F7F-A2E2-1BCD2E4F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756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1650</Words>
  <Application>Microsoft Office PowerPoint</Application>
  <PresentationFormat>Diavetítés a képernyőre (4:3 oldalarány)</PresentationFormat>
  <Paragraphs>330</Paragraphs>
  <Slides>63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63</vt:i4>
      </vt:variant>
    </vt:vector>
  </HeadingPairs>
  <TitlesOfParts>
    <vt:vector size="72" baseType="lpstr">
      <vt:lpstr>Arial</vt:lpstr>
      <vt:lpstr>H-Arial</vt:lpstr>
      <vt:lpstr>Times New Roman</vt:lpstr>
      <vt:lpstr>Alapértelmezett terv</vt:lpstr>
      <vt:lpstr>Document</vt:lpstr>
      <vt:lpstr>CorelDRAW.Graphic.9</vt:lpstr>
      <vt:lpstr>Dokumentum</vt:lpstr>
      <vt:lpstr>Kép</vt:lpstr>
      <vt:lpstr>Klip</vt:lpstr>
      <vt:lpstr>Infokommunikációs rendszerek Infocom Systems 5.  Nyilvános távbeszélő (PSTN) hálózatok, gerinchálózatok Telephone networks(PSTN), backbone networks</vt:lpstr>
      <vt:lpstr>The 3 lessons in network  studies</vt:lpstr>
      <vt:lpstr>PowerPoint-bemutató</vt:lpstr>
      <vt:lpstr>Flash report on landline services for August 2017</vt:lpstr>
      <vt:lpstr>Flash report on landline services for August 2017</vt:lpstr>
      <vt:lpstr>PowerPoint-bemutató</vt:lpstr>
      <vt:lpstr>PowerPoint-bemutató</vt:lpstr>
      <vt:lpstr>Number of mobile Internet subscriptions (pc) </vt:lpstr>
      <vt:lpstr>PowerPoint-bemutató</vt:lpstr>
      <vt:lpstr>PowerPoint-bemutató</vt:lpstr>
      <vt:lpstr>Special features of networks</vt:lpstr>
      <vt:lpstr>PowerPoint-bemutató</vt:lpstr>
      <vt:lpstr>Basics of network components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Public Switched Telephone Networks (PSTN)</vt:lpstr>
      <vt:lpstr>Brief history I.</vt:lpstr>
      <vt:lpstr>PowerPoint-bemutató</vt:lpstr>
      <vt:lpstr>Brief history II.</vt:lpstr>
      <vt:lpstr>Basics of telephony</vt:lpstr>
      <vt:lpstr>2/4 wire for voice</vt:lpstr>
      <vt:lpstr>Electronic hybrid circuit</vt:lpstr>
      <vt:lpstr>Powering  of telephone sets</vt:lpstr>
      <vt:lpstr>Access solutions</vt:lpstr>
      <vt:lpstr>Connections to the local exchange</vt:lpstr>
      <vt:lpstr>Access network implementation</vt:lpstr>
      <vt:lpstr>Cable duct system implementation</vt:lpstr>
      <vt:lpstr>Cable distribution cabinet (street version) implementation</vt:lpstr>
      <vt:lpstr>Signalling basics for a telephone call</vt:lpstr>
      <vt:lpstr>Channel-associated signalling for a trunk call</vt:lpstr>
      <vt:lpstr>Common-channel signalling for a trunk call</vt:lpstr>
      <vt:lpstr>Backbone issues in a small country with dense population</vt:lpstr>
      <vt:lpstr>Network structures</vt:lpstr>
      <vt:lpstr>Basic structures in PSTN/ISDN networks</vt:lpstr>
      <vt:lpstr>PowerPoint-bemutató</vt:lpstr>
      <vt:lpstr>MATÁV NETWORK STRUCTURE</vt:lpstr>
      <vt:lpstr>PowerPoint-bemutató</vt:lpstr>
      <vt:lpstr>PowerPoint-bemutató</vt:lpstr>
      <vt:lpstr>PowerPoint-bemutató</vt:lpstr>
      <vt:lpstr>PowerPoint-bemutató</vt:lpstr>
      <vt:lpstr>PowerPoint-bemutató</vt:lpstr>
      <vt:lpstr>PANTEL optical backbone structures</vt:lpstr>
      <vt:lpstr>PANTEL logical SDH rings</vt:lpstr>
      <vt:lpstr>PowerPoint-bemutató</vt:lpstr>
      <vt:lpstr>PowerPoint-bemutató</vt:lpstr>
      <vt:lpstr>PowerPoint-bemutató</vt:lpstr>
      <vt:lpstr>Network structure and numbering</vt:lpstr>
      <vt:lpstr>Network implementation</vt:lpstr>
      <vt:lpstr>Access network implementation</vt:lpstr>
      <vt:lpstr>Costs and revenues –&gt; market failure The revenues are monthly fees and traffic based fees Networ costs are implementation and operation</vt:lpstr>
      <vt:lpstr>Telephone bill balance</vt:lpstr>
      <vt:lpstr>PowerPoint-bemutató</vt:lpstr>
      <vt:lpstr>Missing topics</vt:lpstr>
      <vt:lpstr>PowerPoint-bemutató</vt:lpstr>
    </vt:vector>
  </TitlesOfParts>
  <Company>ITK.PPKE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Kommunikációs rendszerek alapjai 1. előadás</dc:title>
  <dc:creator>Takács György</dc:creator>
  <cp:lastModifiedBy>György Takács</cp:lastModifiedBy>
  <cp:revision>147</cp:revision>
  <dcterms:created xsi:type="dcterms:W3CDTF">2003-09-12T08:22:24Z</dcterms:created>
  <dcterms:modified xsi:type="dcterms:W3CDTF">2017-10-08T17:50:10Z</dcterms:modified>
</cp:coreProperties>
</file>