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handoutMasterIdLst>
    <p:handoutMasterId r:id="rId81"/>
  </p:handoutMasterIdLst>
  <p:sldIdLst>
    <p:sldId id="307" r:id="rId2"/>
    <p:sldId id="444" r:id="rId3"/>
    <p:sldId id="453" r:id="rId4"/>
    <p:sldId id="445" r:id="rId5"/>
    <p:sldId id="446" r:id="rId6"/>
    <p:sldId id="447" r:id="rId7"/>
    <p:sldId id="448" r:id="rId8"/>
    <p:sldId id="449" r:id="rId9"/>
    <p:sldId id="450" r:id="rId10"/>
    <p:sldId id="451" r:id="rId11"/>
    <p:sldId id="452" r:id="rId12"/>
    <p:sldId id="457" r:id="rId13"/>
    <p:sldId id="458" r:id="rId14"/>
    <p:sldId id="459" r:id="rId15"/>
    <p:sldId id="460" r:id="rId16"/>
    <p:sldId id="461" r:id="rId17"/>
    <p:sldId id="462" r:id="rId18"/>
    <p:sldId id="463" r:id="rId19"/>
    <p:sldId id="367" r:id="rId20"/>
    <p:sldId id="368" r:id="rId21"/>
    <p:sldId id="369" r:id="rId22"/>
    <p:sldId id="370" r:id="rId23"/>
    <p:sldId id="371" r:id="rId24"/>
    <p:sldId id="372" r:id="rId25"/>
    <p:sldId id="373" r:id="rId26"/>
    <p:sldId id="374" r:id="rId27"/>
    <p:sldId id="375" r:id="rId28"/>
    <p:sldId id="376" r:id="rId29"/>
    <p:sldId id="377" r:id="rId30"/>
    <p:sldId id="378" r:id="rId31"/>
    <p:sldId id="386" r:id="rId32"/>
    <p:sldId id="347" r:id="rId33"/>
    <p:sldId id="346" r:id="rId34"/>
    <p:sldId id="321" r:id="rId35"/>
    <p:sldId id="322" r:id="rId36"/>
    <p:sldId id="428" r:id="rId37"/>
    <p:sldId id="422" r:id="rId38"/>
    <p:sldId id="423" r:id="rId39"/>
    <p:sldId id="424" r:id="rId40"/>
    <p:sldId id="425" r:id="rId41"/>
    <p:sldId id="426" r:id="rId42"/>
    <p:sldId id="427" r:id="rId43"/>
    <p:sldId id="402" r:id="rId44"/>
    <p:sldId id="403" r:id="rId45"/>
    <p:sldId id="404" r:id="rId46"/>
    <p:sldId id="405" r:id="rId47"/>
    <p:sldId id="406" r:id="rId48"/>
    <p:sldId id="407" r:id="rId49"/>
    <p:sldId id="408" r:id="rId50"/>
    <p:sldId id="409" r:id="rId51"/>
    <p:sldId id="410" r:id="rId52"/>
    <p:sldId id="411" r:id="rId53"/>
    <p:sldId id="412" r:id="rId54"/>
    <p:sldId id="413" r:id="rId55"/>
    <p:sldId id="414" r:id="rId56"/>
    <p:sldId id="415" r:id="rId57"/>
    <p:sldId id="416" r:id="rId58"/>
    <p:sldId id="310" r:id="rId59"/>
    <p:sldId id="311" r:id="rId60"/>
    <p:sldId id="312" r:id="rId61"/>
    <p:sldId id="313" r:id="rId62"/>
    <p:sldId id="314" r:id="rId63"/>
    <p:sldId id="315" r:id="rId64"/>
    <p:sldId id="316" r:id="rId65"/>
    <p:sldId id="317" r:id="rId66"/>
    <p:sldId id="318" r:id="rId67"/>
    <p:sldId id="319" r:id="rId68"/>
    <p:sldId id="320" r:id="rId69"/>
    <p:sldId id="323" r:id="rId70"/>
    <p:sldId id="324" r:id="rId71"/>
    <p:sldId id="345" r:id="rId72"/>
    <p:sldId id="325" r:id="rId73"/>
    <p:sldId id="326" r:id="rId74"/>
    <p:sldId id="327" r:id="rId75"/>
    <p:sldId id="328" r:id="rId76"/>
    <p:sldId id="454" r:id="rId77"/>
    <p:sldId id="455" r:id="rId78"/>
    <p:sldId id="456" r:id="rId79"/>
  </p:sldIdLst>
  <p:sldSz cx="9144000" cy="6858000" type="screen4x3"/>
  <p:notesSz cx="6797675" cy="9926638"/>
  <p:defaultTextStyle>
    <a:defPPr>
      <a:defRPr lang="hu-H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7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Világos stílus 1 – 3. jelölőszín">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96" autoAdjust="0"/>
    <p:restoredTop sz="94662" autoAdjust="0"/>
  </p:normalViewPr>
  <p:slideViewPr>
    <p:cSldViewPr>
      <p:cViewPr varScale="1">
        <p:scale>
          <a:sx n="85" d="100"/>
          <a:sy n="85" d="100"/>
        </p:scale>
        <p:origin x="134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BE5424D3-91AB-45F4-9BAD-4E656AA15508}"/>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hu-HU"/>
          </a:p>
        </p:txBody>
      </p:sp>
      <p:sp>
        <p:nvSpPr>
          <p:cNvPr id="138243" name="Rectangle 3">
            <a:extLst>
              <a:ext uri="{FF2B5EF4-FFF2-40B4-BE49-F238E27FC236}">
                <a16:creationId xmlns:a16="http://schemas.microsoft.com/office/drawing/2014/main" id="{E33015A8-4DAF-4CEB-9167-6F3AE0792816}"/>
              </a:ext>
            </a:extLst>
          </p:cNvPr>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hu-HU"/>
          </a:p>
        </p:txBody>
      </p:sp>
      <p:sp>
        <p:nvSpPr>
          <p:cNvPr id="138244" name="Rectangle 4">
            <a:extLst>
              <a:ext uri="{FF2B5EF4-FFF2-40B4-BE49-F238E27FC236}">
                <a16:creationId xmlns:a16="http://schemas.microsoft.com/office/drawing/2014/main" id="{E024218B-62B3-42EB-AE83-BA62B11780DB}"/>
              </a:ext>
            </a:extLst>
          </p:cNvPr>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hu-HU"/>
          </a:p>
        </p:txBody>
      </p:sp>
      <p:sp>
        <p:nvSpPr>
          <p:cNvPr id="138245" name="Rectangle 5">
            <a:extLst>
              <a:ext uri="{FF2B5EF4-FFF2-40B4-BE49-F238E27FC236}">
                <a16:creationId xmlns:a16="http://schemas.microsoft.com/office/drawing/2014/main" id="{AEF91DC0-5700-4E3F-A9A6-A6989E9D02A1}"/>
              </a:ext>
            </a:extLst>
          </p:cNvPr>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8A62B16-05FC-44A6-B449-5F5C771ADCC7}" type="slidenum">
              <a:rPr lang="hu-HU" altLang="hu-HU"/>
              <a:pPr/>
              <a:t>‹#›</a:t>
            </a:fld>
            <a:endParaRPr lang="hu-HU" altLang="hu-H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7E935FF8-220B-445B-8DCD-497DD78FFE33}"/>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hu-HU"/>
          </a:p>
        </p:txBody>
      </p:sp>
      <p:sp>
        <p:nvSpPr>
          <p:cNvPr id="55299" name="Rectangle 3">
            <a:extLst>
              <a:ext uri="{FF2B5EF4-FFF2-40B4-BE49-F238E27FC236}">
                <a16:creationId xmlns:a16="http://schemas.microsoft.com/office/drawing/2014/main" id="{32A7F974-C4BC-4D3D-BAB4-DE8608B43C1F}"/>
              </a:ext>
            </a:extLst>
          </p:cNvPr>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hu-HU"/>
          </a:p>
        </p:txBody>
      </p:sp>
      <p:sp>
        <p:nvSpPr>
          <p:cNvPr id="75780" name="Rectangle 4">
            <a:extLst>
              <a:ext uri="{FF2B5EF4-FFF2-40B4-BE49-F238E27FC236}">
                <a16:creationId xmlns:a16="http://schemas.microsoft.com/office/drawing/2014/main" id="{8F0018EF-7413-418C-A318-AB18E8F9C71F}"/>
              </a:ext>
            </a:extLst>
          </p:cNvPr>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1" name="Rectangle 5">
            <a:extLst>
              <a:ext uri="{FF2B5EF4-FFF2-40B4-BE49-F238E27FC236}">
                <a16:creationId xmlns:a16="http://schemas.microsoft.com/office/drawing/2014/main" id="{8D0A65DB-C37D-4466-AA81-3703D05FACB6}"/>
              </a:ext>
            </a:extLst>
          </p:cNvPr>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noProof="0"/>
              <a:t>Mintaszöveg szerkesztése</a:t>
            </a:r>
          </a:p>
          <a:p>
            <a:pPr lvl="1"/>
            <a:r>
              <a:rPr lang="hu-HU" noProof="0"/>
              <a:t>Második szint</a:t>
            </a:r>
          </a:p>
          <a:p>
            <a:pPr lvl="2"/>
            <a:r>
              <a:rPr lang="hu-HU" noProof="0"/>
              <a:t>Harmadik szint</a:t>
            </a:r>
          </a:p>
          <a:p>
            <a:pPr lvl="3"/>
            <a:r>
              <a:rPr lang="hu-HU" noProof="0"/>
              <a:t>Negyedik szint</a:t>
            </a:r>
          </a:p>
          <a:p>
            <a:pPr lvl="4"/>
            <a:r>
              <a:rPr lang="hu-HU" noProof="0"/>
              <a:t>Ötödik szint</a:t>
            </a:r>
          </a:p>
        </p:txBody>
      </p:sp>
      <p:sp>
        <p:nvSpPr>
          <p:cNvPr id="55302" name="Rectangle 6">
            <a:extLst>
              <a:ext uri="{FF2B5EF4-FFF2-40B4-BE49-F238E27FC236}">
                <a16:creationId xmlns:a16="http://schemas.microsoft.com/office/drawing/2014/main" id="{0629BC2F-C016-4BE1-8F6C-399D1C64B0CD}"/>
              </a:ext>
            </a:extLst>
          </p:cNvPr>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hu-HU"/>
          </a:p>
        </p:txBody>
      </p:sp>
      <p:sp>
        <p:nvSpPr>
          <p:cNvPr id="55303" name="Rectangle 7">
            <a:extLst>
              <a:ext uri="{FF2B5EF4-FFF2-40B4-BE49-F238E27FC236}">
                <a16:creationId xmlns:a16="http://schemas.microsoft.com/office/drawing/2014/main" id="{0D412781-01B3-4A27-B53F-A708A5305C53}"/>
              </a:ext>
            </a:extLst>
          </p:cNvPr>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3D6A488-29BD-47FE-AE85-CF77B8DA0751}" type="slidenum">
              <a:rPr lang="hu-HU" altLang="hu-HU"/>
              <a:pPr/>
              <a:t>‹#›</a:t>
            </a:fld>
            <a:endParaRPr lang="hu-HU" altLang="hu-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a:extLst>
              <a:ext uri="{FF2B5EF4-FFF2-40B4-BE49-F238E27FC236}">
                <a16:creationId xmlns:a16="http://schemas.microsoft.com/office/drawing/2014/main" id="{06AC185E-6A22-4449-A21E-F17A3D4F63A5}"/>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DDD74BF5-55EC-4027-8DDD-AC34E23F1917}"/>
              </a:ext>
            </a:extLst>
          </p:cNvPr>
          <p:cNvSpPr>
            <a:spLocks noGrp="1" noChangeArrowheads="1"/>
          </p:cNvSpPr>
          <p:nvPr>
            <p:ph type="ftr" sz="quarter" idx="11"/>
          </p:nvPr>
        </p:nvSpPr>
        <p:spPr>
          <a:ln/>
        </p:spPr>
        <p:txBody>
          <a:bodyPr/>
          <a:lstStyle>
            <a:lvl1pPr>
              <a:defRPr/>
            </a:lvl1pPr>
          </a:lstStyle>
          <a:p>
            <a:pPr>
              <a:defRPr/>
            </a:pPr>
            <a:r>
              <a:rPr lang="hu-HU"/>
              <a:t>2018. nov. 26.</a:t>
            </a:r>
          </a:p>
        </p:txBody>
      </p:sp>
      <p:sp>
        <p:nvSpPr>
          <p:cNvPr id="6" name="Rectangle 6">
            <a:extLst>
              <a:ext uri="{FF2B5EF4-FFF2-40B4-BE49-F238E27FC236}">
                <a16:creationId xmlns:a16="http://schemas.microsoft.com/office/drawing/2014/main" id="{7CD21739-BFE4-4218-8FA4-EAFE7A427107}"/>
              </a:ext>
            </a:extLst>
          </p:cNvPr>
          <p:cNvSpPr>
            <a:spLocks noGrp="1" noChangeArrowheads="1"/>
          </p:cNvSpPr>
          <p:nvPr>
            <p:ph type="sldNum" sz="quarter" idx="12"/>
          </p:nvPr>
        </p:nvSpPr>
        <p:spPr>
          <a:ln/>
        </p:spPr>
        <p:txBody>
          <a:bodyPr/>
          <a:lstStyle>
            <a:lvl1pPr>
              <a:defRPr/>
            </a:lvl1pPr>
          </a:lstStyle>
          <a:p>
            <a:fld id="{FD8B3E74-4C86-458F-9A8E-115A0106A367}" type="slidenum">
              <a:rPr lang="hu-HU" altLang="hu-HU"/>
              <a:pPr/>
              <a:t>‹#›</a:t>
            </a:fld>
            <a:endParaRPr lang="hu-HU" altLang="hu-HU"/>
          </a:p>
        </p:txBody>
      </p:sp>
    </p:spTree>
    <p:extLst>
      <p:ext uri="{BB962C8B-B14F-4D97-AF65-F5344CB8AC3E}">
        <p14:creationId xmlns:p14="http://schemas.microsoft.com/office/powerpoint/2010/main" val="990236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696730A1-73FF-48BC-912F-EC85773FCF6F}"/>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6864B918-7920-4762-848E-4206539BCE23}"/>
              </a:ext>
            </a:extLst>
          </p:cNvPr>
          <p:cNvSpPr>
            <a:spLocks noGrp="1" noChangeArrowheads="1"/>
          </p:cNvSpPr>
          <p:nvPr>
            <p:ph type="ftr" sz="quarter" idx="11"/>
          </p:nvPr>
        </p:nvSpPr>
        <p:spPr>
          <a:ln/>
        </p:spPr>
        <p:txBody>
          <a:bodyPr/>
          <a:lstStyle>
            <a:lvl1pPr>
              <a:defRPr/>
            </a:lvl1pPr>
          </a:lstStyle>
          <a:p>
            <a:pPr>
              <a:defRPr/>
            </a:pPr>
            <a:r>
              <a:rPr lang="hu-HU"/>
              <a:t>2018. nov. 26.</a:t>
            </a:r>
          </a:p>
        </p:txBody>
      </p:sp>
      <p:sp>
        <p:nvSpPr>
          <p:cNvPr id="6" name="Rectangle 6">
            <a:extLst>
              <a:ext uri="{FF2B5EF4-FFF2-40B4-BE49-F238E27FC236}">
                <a16:creationId xmlns:a16="http://schemas.microsoft.com/office/drawing/2014/main" id="{31A028CF-8FD0-47A4-8965-177A034C6669}"/>
              </a:ext>
            </a:extLst>
          </p:cNvPr>
          <p:cNvSpPr>
            <a:spLocks noGrp="1" noChangeArrowheads="1"/>
          </p:cNvSpPr>
          <p:nvPr>
            <p:ph type="sldNum" sz="quarter" idx="12"/>
          </p:nvPr>
        </p:nvSpPr>
        <p:spPr>
          <a:ln/>
        </p:spPr>
        <p:txBody>
          <a:bodyPr/>
          <a:lstStyle>
            <a:lvl1pPr>
              <a:defRPr/>
            </a:lvl1pPr>
          </a:lstStyle>
          <a:p>
            <a:fld id="{8FC9D9EC-F083-4BE4-921D-4704EDDC3B05}" type="slidenum">
              <a:rPr lang="hu-HU" altLang="hu-HU"/>
              <a:pPr/>
              <a:t>‹#›</a:t>
            </a:fld>
            <a:endParaRPr lang="hu-HU" altLang="hu-HU"/>
          </a:p>
        </p:txBody>
      </p:sp>
    </p:spTree>
    <p:extLst>
      <p:ext uri="{BB962C8B-B14F-4D97-AF65-F5344CB8AC3E}">
        <p14:creationId xmlns:p14="http://schemas.microsoft.com/office/powerpoint/2010/main" val="2432060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46CA80BD-4A84-4A9F-A83D-AE0C44C3CE08}"/>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C1B2BF17-E197-4407-BFE4-97CE4EE767AA}"/>
              </a:ext>
            </a:extLst>
          </p:cNvPr>
          <p:cNvSpPr>
            <a:spLocks noGrp="1" noChangeArrowheads="1"/>
          </p:cNvSpPr>
          <p:nvPr>
            <p:ph type="ftr" sz="quarter" idx="11"/>
          </p:nvPr>
        </p:nvSpPr>
        <p:spPr>
          <a:ln/>
        </p:spPr>
        <p:txBody>
          <a:bodyPr/>
          <a:lstStyle>
            <a:lvl1pPr>
              <a:defRPr/>
            </a:lvl1pPr>
          </a:lstStyle>
          <a:p>
            <a:pPr>
              <a:defRPr/>
            </a:pPr>
            <a:r>
              <a:rPr lang="hu-HU"/>
              <a:t>2018. nov. 26.</a:t>
            </a:r>
          </a:p>
        </p:txBody>
      </p:sp>
      <p:sp>
        <p:nvSpPr>
          <p:cNvPr id="6" name="Rectangle 6">
            <a:extLst>
              <a:ext uri="{FF2B5EF4-FFF2-40B4-BE49-F238E27FC236}">
                <a16:creationId xmlns:a16="http://schemas.microsoft.com/office/drawing/2014/main" id="{40B9673B-018B-41C4-AE83-E8368B73773D}"/>
              </a:ext>
            </a:extLst>
          </p:cNvPr>
          <p:cNvSpPr>
            <a:spLocks noGrp="1" noChangeArrowheads="1"/>
          </p:cNvSpPr>
          <p:nvPr>
            <p:ph type="sldNum" sz="quarter" idx="12"/>
          </p:nvPr>
        </p:nvSpPr>
        <p:spPr>
          <a:ln/>
        </p:spPr>
        <p:txBody>
          <a:bodyPr/>
          <a:lstStyle>
            <a:lvl1pPr>
              <a:defRPr/>
            </a:lvl1pPr>
          </a:lstStyle>
          <a:p>
            <a:fld id="{596094E7-C13A-4723-882B-BAD609114497}" type="slidenum">
              <a:rPr lang="hu-HU" altLang="hu-HU"/>
              <a:pPr/>
              <a:t>‹#›</a:t>
            </a:fld>
            <a:endParaRPr lang="hu-HU" altLang="hu-HU"/>
          </a:p>
        </p:txBody>
      </p:sp>
    </p:spTree>
    <p:extLst>
      <p:ext uri="{BB962C8B-B14F-4D97-AF65-F5344CB8AC3E}">
        <p14:creationId xmlns:p14="http://schemas.microsoft.com/office/powerpoint/2010/main" val="1785239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DF1D5AF2-D473-4F8E-B199-EE7FFABB3D12}"/>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FD15273D-C765-43A2-95A9-F472E8680DA6}"/>
              </a:ext>
            </a:extLst>
          </p:cNvPr>
          <p:cNvSpPr>
            <a:spLocks noGrp="1" noChangeArrowheads="1"/>
          </p:cNvSpPr>
          <p:nvPr>
            <p:ph type="ftr" sz="quarter" idx="11"/>
          </p:nvPr>
        </p:nvSpPr>
        <p:spPr>
          <a:ln/>
        </p:spPr>
        <p:txBody>
          <a:bodyPr/>
          <a:lstStyle>
            <a:lvl1pPr>
              <a:defRPr/>
            </a:lvl1pPr>
          </a:lstStyle>
          <a:p>
            <a:pPr>
              <a:defRPr/>
            </a:pPr>
            <a:r>
              <a:rPr lang="hu-HU"/>
              <a:t>2018. nov. 26.</a:t>
            </a:r>
          </a:p>
        </p:txBody>
      </p:sp>
      <p:sp>
        <p:nvSpPr>
          <p:cNvPr id="6" name="Rectangle 6">
            <a:extLst>
              <a:ext uri="{FF2B5EF4-FFF2-40B4-BE49-F238E27FC236}">
                <a16:creationId xmlns:a16="http://schemas.microsoft.com/office/drawing/2014/main" id="{C941616D-A493-45D5-891F-188E89C9D286}"/>
              </a:ext>
            </a:extLst>
          </p:cNvPr>
          <p:cNvSpPr>
            <a:spLocks noGrp="1" noChangeArrowheads="1"/>
          </p:cNvSpPr>
          <p:nvPr>
            <p:ph type="sldNum" sz="quarter" idx="12"/>
          </p:nvPr>
        </p:nvSpPr>
        <p:spPr>
          <a:ln/>
        </p:spPr>
        <p:txBody>
          <a:bodyPr/>
          <a:lstStyle>
            <a:lvl1pPr>
              <a:defRPr/>
            </a:lvl1pPr>
          </a:lstStyle>
          <a:p>
            <a:fld id="{A7A787DB-253E-4C23-BE3F-704AF52A24A0}" type="slidenum">
              <a:rPr lang="hu-HU" altLang="hu-HU"/>
              <a:pPr/>
              <a:t>‹#›</a:t>
            </a:fld>
            <a:endParaRPr lang="hu-HU" altLang="hu-HU"/>
          </a:p>
        </p:txBody>
      </p:sp>
    </p:spTree>
    <p:extLst>
      <p:ext uri="{BB962C8B-B14F-4D97-AF65-F5344CB8AC3E}">
        <p14:creationId xmlns:p14="http://schemas.microsoft.com/office/powerpoint/2010/main" val="3405714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a:extLst>
              <a:ext uri="{FF2B5EF4-FFF2-40B4-BE49-F238E27FC236}">
                <a16:creationId xmlns:a16="http://schemas.microsoft.com/office/drawing/2014/main" id="{9D5A61D6-6167-4BE8-AA5F-7D93AC8ABFEE}"/>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CBEDBD33-FEC0-4F7E-B426-CA46EE02E538}"/>
              </a:ext>
            </a:extLst>
          </p:cNvPr>
          <p:cNvSpPr>
            <a:spLocks noGrp="1" noChangeArrowheads="1"/>
          </p:cNvSpPr>
          <p:nvPr>
            <p:ph type="ftr" sz="quarter" idx="11"/>
          </p:nvPr>
        </p:nvSpPr>
        <p:spPr>
          <a:ln/>
        </p:spPr>
        <p:txBody>
          <a:bodyPr/>
          <a:lstStyle>
            <a:lvl1pPr>
              <a:defRPr/>
            </a:lvl1pPr>
          </a:lstStyle>
          <a:p>
            <a:pPr>
              <a:defRPr/>
            </a:pPr>
            <a:r>
              <a:rPr lang="hu-HU"/>
              <a:t>2018. nov. 26.</a:t>
            </a:r>
          </a:p>
        </p:txBody>
      </p:sp>
      <p:sp>
        <p:nvSpPr>
          <p:cNvPr id="6" name="Rectangle 6">
            <a:extLst>
              <a:ext uri="{FF2B5EF4-FFF2-40B4-BE49-F238E27FC236}">
                <a16:creationId xmlns:a16="http://schemas.microsoft.com/office/drawing/2014/main" id="{AEEA6909-67C2-4398-922A-1E69F104DBC8}"/>
              </a:ext>
            </a:extLst>
          </p:cNvPr>
          <p:cNvSpPr>
            <a:spLocks noGrp="1" noChangeArrowheads="1"/>
          </p:cNvSpPr>
          <p:nvPr>
            <p:ph type="sldNum" sz="quarter" idx="12"/>
          </p:nvPr>
        </p:nvSpPr>
        <p:spPr>
          <a:ln/>
        </p:spPr>
        <p:txBody>
          <a:bodyPr/>
          <a:lstStyle>
            <a:lvl1pPr>
              <a:defRPr/>
            </a:lvl1pPr>
          </a:lstStyle>
          <a:p>
            <a:fld id="{FCCD28D0-69FC-4618-8819-24E7C4298683}" type="slidenum">
              <a:rPr lang="hu-HU" altLang="hu-HU"/>
              <a:pPr/>
              <a:t>‹#›</a:t>
            </a:fld>
            <a:endParaRPr lang="hu-HU" altLang="hu-HU"/>
          </a:p>
        </p:txBody>
      </p:sp>
    </p:spTree>
    <p:extLst>
      <p:ext uri="{BB962C8B-B14F-4D97-AF65-F5344CB8AC3E}">
        <p14:creationId xmlns:p14="http://schemas.microsoft.com/office/powerpoint/2010/main" val="3112032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a:extLst>
              <a:ext uri="{FF2B5EF4-FFF2-40B4-BE49-F238E27FC236}">
                <a16:creationId xmlns:a16="http://schemas.microsoft.com/office/drawing/2014/main" id="{5AC00623-4688-47A9-9C5A-FB8EBE6FC2A2}"/>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EF64CF88-C9DE-4A73-9C5E-B26D7C85FC28}"/>
              </a:ext>
            </a:extLst>
          </p:cNvPr>
          <p:cNvSpPr>
            <a:spLocks noGrp="1" noChangeArrowheads="1"/>
          </p:cNvSpPr>
          <p:nvPr>
            <p:ph type="ftr" sz="quarter" idx="11"/>
          </p:nvPr>
        </p:nvSpPr>
        <p:spPr>
          <a:ln/>
        </p:spPr>
        <p:txBody>
          <a:bodyPr/>
          <a:lstStyle>
            <a:lvl1pPr>
              <a:defRPr/>
            </a:lvl1pPr>
          </a:lstStyle>
          <a:p>
            <a:pPr>
              <a:defRPr/>
            </a:pPr>
            <a:r>
              <a:rPr lang="hu-HU"/>
              <a:t>2018. nov. 26.</a:t>
            </a:r>
          </a:p>
        </p:txBody>
      </p:sp>
      <p:sp>
        <p:nvSpPr>
          <p:cNvPr id="7" name="Rectangle 6">
            <a:extLst>
              <a:ext uri="{FF2B5EF4-FFF2-40B4-BE49-F238E27FC236}">
                <a16:creationId xmlns:a16="http://schemas.microsoft.com/office/drawing/2014/main" id="{73002C2B-F9CC-4FCC-B760-B2F022CA66E3}"/>
              </a:ext>
            </a:extLst>
          </p:cNvPr>
          <p:cNvSpPr>
            <a:spLocks noGrp="1" noChangeArrowheads="1"/>
          </p:cNvSpPr>
          <p:nvPr>
            <p:ph type="sldNum" sz="quarter" idx="12"/>
          </p:nvPr>
        </p:nvSpPr>
        <p:spPr>
          <a:ln/>
        </p:spPr>
        <p:txBody>
          <a:bodyPr/>
          <a:lstStyle>
            <a:lvl1pPr>
              <a:defRPr/>
            </a:lvl1pPr>
          </a:lstStyle>
          <a:p>
            <a:fld id="{21FAD529-8B0C-4F3A-B759-75253FD68852}" type="slidenum">
              <a:rPr lang="hu-HU" altLang="hu-HU"/>
              <a:pPr/>
              <a:t>‹#›</a:t>
            </a:fld>
            <a:endParaRPr lang="hu-HU" altLang="hu-HU"/>
          </a:p>
        </p:txBody>
      </p:sp>
    </p:spTree>
    <p:extLst>
      <p:ext uri="{BB962C8B-B14F-4D97-AF65-F5344CB8AC3E}">
        <p14:creationId xmlns:p14="http://schemas.microsoft.com/office/powerpoint/2010/main" val="2786954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a:extLst>
              <a:ext uri="{FF2B5EF4-FFF2-40B4-BE49-F238E27FC236}">
                <a16:creationId xmlns:a16="http://schemas.microsoft.com/office/drawing/2014/main" id="{A2000742-4F03-4B84-AC53-F736986E2388}"/>
              </a:ext>
            </a:extLst>
          </p:cNvPr>
          <p:cNvSpPr>
            <a:spLocks noGrp="1" noChangeArrowheads="1"/>
          </p:cNvSpPr>
          <p:nvPr>
            <p:ph type="dt" sz="half" idx="10"/>
          </p:nvPr>
        </p:nvSpPr>
        <p:spPr>
          <a:ln/>
        </p:spPr>
        <p:txBody>
          <a:bodyPr/>
          <a:lstStyle>
            <a:lvl1pPr>
              <a:defRPr/>
            </a:lvl1pPr>
          </a:lstStyle>
          <a:p>
            <a:pPr>
              <a:defRPr/>
            </a:pPr>
            <a:endParaRPr lang="hu-HU"/>
          </a:p>
        </p:txBody>
      </p:sp>
      <p:sp>
        <p:nvSpPr>
          <p:cNvPr id="8" name="Rectangle 5">
            <a:extLst>
              <a:ext uri="{FF2B5EF4-FFF2-40B4-BE49-F238E27FC236}">
                <a16:creationId xmlns:a16="http://schemas.microsoft.com/office/drawing/2014/main" id="{881D1680-B372-4B85-AED3-04F169BD8195}"/>
              </a:ext>
            </a:extLst>
          </p:cNvPr>
          <p:cNvSpPr>
            <a:spLocks noGrp="1" noChangeArrowheads="1"/>
          </p:cNvSpPr>
          <p:nvPr>
            <p:ph type="ftr" sz="quarter" idx="11"/>
          </p:nvPr>
        </p:nvSpPr>
        <p:spPr>
          <a:ln/>
        </p:spPr>
        <p:txBody>
          <a:bodyPr/>
          <a:lstStyle>
            <a:lvl1pPr>
              <a:defRPr/>
            </a:lvl1pPr>
          </a:lstStyle>
          <a:p>
            <a:pPr>
              <a:defRPr/>
            </a:pPr>
            <a:r>
              <a:rPr lang="hu-HU"/>
              <a:t>2018. nov. 26.</a:t>
            </a:r>
          </a:p>
        </p:txBody>
      </p:sp>
      <p:sp>
        <p:nvSpPr>
          <p:cNvPr id="9" name="Rectangle 6">
            <a:extLst>
              <a:ext uri="{FF2B5EF4-FFF2-40B4-BE49-F238E27FC236}">
                <a16:creationId xmlns:a16="http://schemas.microsoft.com/office/drawing/2014/main" id="{F3D49D35-EA75-410A-991E-AAE03011B000}"/>
              </a:ext>
            </a:extLst>
          </p:cNvPr>
          <p:cNvSpPr>
            <a:spLocks noGrp="1" noChangeArrowheads="1"/>
          </p:cNvSpPr>
          <p:nvPr>
            <p:ph type="sldNum" sz="quarter" idx="12"/>
          </p:nvPr>
        </p:nvSpPr>
        <p:spPr>
          <a:ln/>
        </p:spPr>
        <p:txBody>
          <a:bodyPr/>
          <a:lstStyle>
            <a:lvl1pPr>
              <a:defRPr/>
            </a:lvl1pPr>
          </a:lstStyle>
          <a:p>
            <a:fld id="{73B23916-D82B-4C70-A4C3-3C9AC10AFEBC}" type="slidenum">
              <a:rPr lang="hu-HU" altLang="hu-HU"/>
              <a:pPr/>
              <a:t>‹#›</a:t>
            </a:fld>
            <a:endParaRPr lang="hu-HU" altLang="hu-HU"/>
          </a:p>
        </p:txBody>
      </p:sp>
    </p:spTree>
    <p:extLst>
      <p:ext uri="{BB962C8B-B14F-4D97-AF65-F5344CB8AC3E}">
        <p14:creationId xmlns:p14="http://schemas.microsoft.com/office/powerpoint/2010/main" val="4233398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
            <a:extLst>
              <a:ext uri="{FF2B5EF4-FFF2-40B4-BE49-F238E27FC236}">
                <a16:creationId xmlns:a16="http://schemas.microsoft.com/office/drawing/2014/main" id="{F2C77C63-DAE3-4171-BF34-9A99571FB534}"/>
              </a:ext>
            </a:extLst>
          </p:cNvPr>
          <p:cNvSpPr>
            <a:spLocks noGrp="1" noChangeArrowheads="1"/>
          </p:cNvSpPr>
          <p:nvPr>
            <p:ph type="dt" sz="half" idx="10"/>
          </p:nvPr>
        </p:nvSpPr>
        <p:spPr>
          <a:ln/>
        </p:spPr>
        <p:txBody>
          <a:bodyPr/>
          <a:lstStyle>
            <a:lvl1pPr>
              <a:defRPr/>
            </a:lvl1pPr>
          </a:lstStyle>
          <a:p>
            <a:pPr>
              <a:defRPr/>
            </a:pPr>
            <a:endParaRPr lang="hu-HU"/>
          </a:p>
        </p:txBody>
      </p:sp>
      <p:sp>
        <p:nvSpPr>
          <p:cNvPr id="4" name="Rectangle 5">
            <a:extLst>
              <a:ext uri="{FF2B5EF4-FFF2-40B4-BE49-F238E27FC236}">
                <a16:creationId xmlns:a16="http://schemas.microsoft.com/office/drawing/2014/main" id="{3C02DA86-1BD0-4EDC-9D3F-77456878DFD6}"/>
              </a:ext>
            </a:extLst>
          </p:cNvPr>
          <p:cNvSpPr>
            <a:spLocks noGrp="1" noChangeArrowheads="1"/>
          </p:cNvSpPr>
          <p:nvPr>
            <p:ph type="ftr" sz="quarter" idx="11"/>
          </p:nvPr>
        </p:nvSpPr>
        <p:spPr>
          <a:ln/>
        </p:spPr>
        <p:txBody>
          <a:bodyPr/>
          <a:lstStyle>
            <a:lvl1pPr>
              <a:defRPr/>
            </a:lvl1pPr>
          </a:lstStyle>
          <a:p>
            <a:pPr>
              <a:defRPr/>
            </a:pPr>
            <a:r>
              <a:rPr lang="hu-HU"/>
              <a:t>2018. nov. 26.</a:t>
            </a:r>
          </a:p>
        </p:txBody>
      </p:sp>
      <p:sp>
        <p:nvSpPr>
          <p:cNvPr id="5" name="Rectangle 6">
            <a:extLst>
              <a:ext uri="{FF2B5EF4-FFF2-40B4-BE49-F238E27FC236}">
                <a16:creationId xmlns:a16="http://schemas.microsoft.com/office/drawing/2014/main" id="{33E80FCF-4A5B-463B-9997-740BE8AC8F5E}"/>
              </a:ext>
            </a:extLst>
          </p:cNvPr>
          <p:cNvSpPr>
            <a:spLocks noGrp="1" noChangeArrowheads="1"/>
          </p:cNvSpPr>
          <p:nvPr>
            <p:ph type="sldNum" sz="quarter" idx="12"/>
          </p:nvPr>
        </p:nvSpPr>
        <p:spPr>
          <a:ln/>
        </p:spPr>
        <p:txBody>
          <a:bodyPr/>
          <a:lstStyle>
            <a:lvl1pPr>
              <a:defRPr/>
            </a:lvl1pPr>
          </a:lstStyle>
          <a:p>
            <a:fld id="{66C7DCD4-9269-445C-BACF-FF4BDF428594}" type="slidenum">
              <a:rPr lang="hu-HU" altLang="hu-HU"/>
              <a:pPr/>
              <a:t>‹#›</a:t>
            </a:fld>
            <a:endParaRPr lang="hu-HU" altLang="hu-HU"/>
          </a:p>
        </p:txBody>
      </p:sp>
    </p:spTree>
    <p:extLst>
      <p:ext uri="{BB962C8B-B14F-4D97-AF65-F5344CB8AC3E}">
        <p14:creationId xmlns:p14="http://schemas.microsoft.com/office/powerpoint/2010/main" val="854121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50B48AB-E558-473B-AC24-0FE582352071}"/>
              </a:ext>
            </a:extLst>
          </p:cNvPr>
          <p:cNvSpPr>
            <a:spLocks noGrp="1" noChangeArrowheads="1"/>
          </p:cNvSpPr>
          <p:nvPr>
            <p:ph type="dt" sz="half" idx="10"/>
          </p:nvPr>
        </p:nvSpPr>
        <p:spPr>
          <a:ln/>
        </p:spPr>
        <p:txBody>
          <a:bodyPr/>
          <a:lstStyle>
            <a:lvl1pPr>
              <a:defRPr/>
            </a:lvl1pPr>
          </a:lstStyle>
          <a:p>
            <a:pPr>
              <a:defRPr/>
            </a:pPr>
            <a:endParaRPr lang="hu-HU"/>
          </a:p>
        </p:txBody>
      </p:sp>
      <p:sp>
        <p:nvSpPr>
          <p:cNvPr id="3" name="Rectangle 5">
            <a:extLst>
              <a:ext uri="{FF2B5EF4-FFF2-40B4-BE49-F238E27FC236}">
                <a16:creationId xmlns:a16="http://schemas.microsoft.com/office/drawing/2014/main" id="{1A1F57C9-9097-40F5-9E1A-F5D2E17BCAC1}"/>
              </a:ext>
            </a:extLst>
          </p:cNvPr>
          <p:cNvSpPr>
            <a:spLocks noGrp="1" noChangeArrowheads="1"/>
          </p:cNvSpPr>
          <p:nvPr>
            <p:ph type="ftr" sz="quarter" idx="11"/>
          </p:nvPr>
        </p:nvSpPr>
        <p:spPr>
          <a:ln/>
        </p:spPr>
        <p:txBody>
          <a:bodyPr/>
          <a:lstStyle>
            <a:lvl1pPr>
              <a:defRPr/>
            </a:lvl1pPr>
          </a:lstStyle>
          <a:p>
            <a:pPr>
              <a:defRPr/>
            </a:pPr>
            <a:r>
              <a:rPr lang="hu-HU"/>
              <a:t>2018. nov. 26.</a:t>
            </a:r>
          </a:p>
        </p:txBody>
      </p:sp>
      <p:sp>
        <p:nvSpPr>
          <p:cNvPr id="4" name="Rectangle 6">
            <a:extLst>
              <a:ext uri="{FF2B5EF4-FFF2-40B4-BE49-F238E27FC236}">
                <a16:creationId xmlns:a16="http://schemas.microsoft.com/office/drawing/2014/main" id="{73AEBD6F-D7A4-4D33-960F-FE7A5FB9A0D1}"/>
              </a:ext>
            </a:extLst>
          </p:cNvPr>
          <p:cNvSpPr>
            <a:spLocks noGrp="1" noChangeArrowheads="1"/>
          </p:cNvSpPr>
          <p:nvPr>
            <p:ph type="sldNum" sz="quarter" idx="12"/>
          </p:nvPr>
        </p:nvSpPr>
        <p:spPr>
          <a:ln/>
        </p:spPr>
        <p:txBody>
          <a:bodyPr/>
          <a:lstStyle>
            <a:lvl1pPr>
              <a:defRPr/>
            </a:lvl1pPr>
          </a:lstStyle>
          <a:p>
            <a:fld id="{4FB3AA8E-B1EA-48F4-A34A-96D26AE48C8F}" type="slidenum">
              <a:rPr lang="hu-HU" altLang="hu-HU"/>
              <a:pPr/>
              <a:t>‹#›</a:t>
            </a:fld>
            <a:endParaRPr lang="hu-HU" altLang="hu-HU"/>
          </a:p>
        </p:txBody>
      </p:sp>
    </p:spTree>
    <p:extLst>
      <p:ext uri="{BB962C8B-B14F-4D97-AF65-F5344CB8AC3E}">
        <p14:creationId xmlns:p14="http://schemas.microsoft.com/office/powerpoint/2010/main" val="3423700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a:extLst>
              <a:ext uri="{FF2B5EF4-FFF2-40B4-BE49-F238E27FC236}">
                <a16:creationId xmlns:a16="http://schemas.microsoft.com/office/drawing/2014/main" id="{A7CE7C36-AB81-4C41-9132-B314FF95F430}"/>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7C63F1EE-1F61-4531-8FED-EFE652FCCA9F}"/>
              </a:ext>
            </a:extLst>
          </p:cNvPr>
          <p:cNvSpPr>
            <a:spLocks noGrp="1" noChangeArrowheads="1"/>
          </p:cNvSpPr>
          <p:nvPr>
            <p:ph type="ftr" sz="quarter" idx="11"/>
          </p:nvPr>
        </p:nvSpPr>
        <p:spPr>
          <a:ln/>
        </p:spPr>
        <p:txBody>
          <a:bodyPr/>
          <a:lstStyle>
            <a:lvl1pPr>
              <a:defRPr/>
            </a:lvl1pPr>
          </a:lstStyle>
          <a:p>
            <a:pPr>
              <a:defRPr/>
            </a:pPr>
            <a:r>
              <a:rPr lang="hu-HU"/>
              <a:t>2018. nov. 26.</a:t>
            </a:r>
          </a:p>
        </p:txBody>
      </p:sp>
      <p:sp>
        <p:nvSpPr>
          <p:cNvPr id="7" name="Rectangle 6">
            <a:extLst>
              <a:ext uri="{FF2B5EF4-FFF2-40B4-BE49-F238E27FC236}">
                <a16:creationId xmlns:a16="http://schemas.microsoft.com/office/drawing/2014/main" id="{17E060D4-808C-4303-9852-BB26A402F997}"/>
              </a:ext>
            </a:extLst>
          </p:cNvPr>
          <p:cNvSpPr>
            <a:spLocks noGrp="1" noChangeArrowheads="1"/>
          </p:cNvSpPr>
          <p:nvPr>
            <p:ph type="sldNum" sz="quarter" idx="12"/>
          </p:nvPr>
        </p:nvSpPr>
        <p:spPr>
          <a:ln/>
        </p:spPr>
        <p:txBody>
          <a:bodyPr/>
          <a:lstStyle>
            <a:lvl1pPr>
              <a:defRPr/>
            </a:lvl1pPr>
          </a:lstStyle>
          <a:p>
            <a:fld id="{5449B31B-C891-4F53-9890-7CF2B8BD6D57}" type="slidenum">
              <a:rPr lang="hu-HU" altLang="hu-HU"/>
              <a:pPr/>
              <a:t>‹#›</a:t>
            </a:fld>
            <a:endParaRPr lang="hu-HU" altLang="hu-HU"/>
          </a:p>
        </p:txBody>
      </p:sp>
    </p:spTree>
    <p:extLst>
      <p:ext uri="{BB962C8B-B14F-4D97-AF65-F5344CB8AC3E}">
        <p14:creationId xmlns:p14="http://schemas.microsoft.com/office/powerpoint/2010/main" val="3805037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a:extLst>
              <a:ext uri="{FF2B5EF4-FFF2-40B4-BE49-F238E27FC236}">
                <a16:creationId xmlns:a16="http://schemas.microsoft.com/office/drawing/2014/main" id="{3A2C11F6-A383-4458-8F26-2A2B39F13606}"/>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65DE640D-2FE8-40E6-BA3E-03E53B5BA948}"/>
              </a:ext>
            </a:extLst>
          </p:cNvPr>
          <p:cNvSpPr>
            <a:spLocks noGrp="1" noChangeArrowheads="1"/>
          </p:cNvSpPr>
          <p:nvPr>
            <p:ph type="ftr" sz="quarter" idx="11"/>
          </p:nvPr>
        </p:nvSpPr>
        <p:spPr>
          <a:ln/>
        </p:spPr>
        <p:txBody>
          <a:bodyPr/>
          <a:lstStyle>
            <a:lvl1pPr>
              <a:defRPr/>
            </a:lvl1pPr>
          </a:lstStyle>
          <a:p>
            <a:pPr>
              <a:defRPr/>
            </a:pPr>
            <a:r>
              <a:rPr lang="hu-HU"/>
              <a:t>2018. nov. 26.</a:t>
            </a:r>
          </a:p>
        </p:txBody>
      </p:sp>
      <p:sp>
        <p:nvSpPr>
          <p:cNvPr id="7" name="Rectangle 6">
            <a:extLst>
              <a:ext uri="{FF2B5EF4-FFF2-40B4-BE49-F238E27FC236}">
                <a16:creationId xmlns:a16="http://schemas.microsoft.com/office/drawing/2014/main" id="{97CC62AA-C0D6-4823-8AEE-E64C0B5F82B5}"/>
              </a:ext>
            </a:extLst>
          </p:cNvPr>
          <p:cNvSpPr>
            <a:spLocks noGrp="1" noChangeArrowheads="1"/>
          </p:cNvSpPr>
          <p:nvPr>
            <p:ph type="sldNum" sz="quarter" idx="12"/>
          </p:nvPr>
        </p:nvSpPr>
        <p:spPr>
          <a:ln/>
        </p:spPr>
        <p:txBody>
          <a:bodyPr/>
          <a:lstStyle>
            <a:lvl1pPr>
              <a:defRPr/>
            </a:lvl1pPr>
          </a:lstStyle>
          <a:p>
            <a:fld id="{E33EDFE2-B513-49A0-B28C-E6D3647CA8A8}" type="slidenum">
              <a:rPr lang="hu-HU" altLang="hu-HU"/>
              <a:pPr/>
              <a:t>‹#›</a:t>
            </a:fld>
            <a:endParaRPr lang="hu-HU" altLang="hu-HU"/>
          </a:p>
        </p:txBody>
      </p:sp>
    </p:spTree>
    <p:extLst>
      <p:ext uri="{BB962C8B-B14F-4D97-AF65-F5344CB8AC3E}">
        <p14:creationId xmlns:p14="http://schemas.microsoft.com/office/powerpoint/2010/main" val="1918670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C662486-FF91-486D-8B48-4041DA5F4DD9}"/>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a:t>Mintacím szerkesztése</a:t>
            </a:r>
          </a:p>
        </p:txBody>
      </p:sp>
      <p:sp>
        <p:nvSpPr>
          <p:cNvPr id="1027" name="Rectangle 3">
            <a:extLst>
              <a:ext uri="{FF2B5EF4-FFF2-40B4-BE49-F238E27FC236}">
                <a16:creationId xmlns:a16="http://schemas.microsoft.com/office/drawing/2014/main" id="{80AE765D-4816-4331-A671-17C9852A18B7}"/>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1028" name="Rectangle 4">
            <a:extLst>
              <a:ext uri="{FF2B5EF4-FFF2-40B4-BE49-F238E27FC236}">
                <a16:creationId xmlns:a16="http://schemas.microsoft.com/office/drawing/2014/main" id="{C8AC398E-A599-4FC8-A933-051A041C242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hu-HU"/>
          </a:p>
        </p:txBody>
      </p:sp>
      <p:sp>
        <p:nvSpPr>
          <p:cNvPr id="1029" name="Rectangle 5">
            <a:extLst>
              <a:ext uri="{FF2B5EF4-FFF2-40B4-BE49-F238E27FC236}">
                <a16:creationId xmlns:a16="http://schemas.microsoft.com/office/drawing/2014/main" id="{265AF0E1-3002-484E-99CC-273AF72BF535}"/>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hu-HU"/>
              <a:t>2018. nov. 26.</a:t>
            </a:r>
          </a:p>
        </p:txBody>
      </p:sp>
      <p:sp>
        <p:nvSpPr>
          <p:cNvPr id="1030" name="Rectangle 6">
            <a:extLst>
              <a:ext uri="{FF2B5EF4-FFF2-40B4-BE49-F238E27FC236}">
                <a16:creationId xmlns:a16="http://schemas.microsoft.com/office/drawing/2014/main" id="{BFC0BA55-C07B-4F06-B912-7340A643C3C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32C86DE-3B61-4461-936A-30D2695789F8}" type="slidenum">
              <a:rPr lang="hu-HU" altLang="hu-HU"/>
              <a:pPr/>
              <a:t>‹#›</a:t>
            </a:fld>
            <a:endParaRPr lang="hu-HU" alt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5.wmf"/></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9.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http://www2.rad.com/networks/1997/adsl/dmt.gif"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ec.europa.eu/priorities/digital-single-market/"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ec.europa.eu/digital-agenda" TargetMode="External"/><Relationship Id="rId2" Type="http://schemas.openxmlformats.org/officeDocument/2006/relationships/hyperlink" Target="http://ec.europa.eu/priorities/digital-single-market/"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Élőláb helye 4">
            <a:extLst>
              <a:ext uri="{FF2B5EF4-FFF2-40B4-BE49-F238E27FC236}">
                <a16:creationId xmlns:a16="http://schemas.microsoft.com/office/drawing/2014/main" id="{DD6CFA50-C3E2-43BB-8A06-EC94512CBA4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endParaRPr lang="hu-HU" altLang="hu-HU" sz="1400" dirty="0"/>
          </a:p>
        </p:txBody>
      </p:sp>
      <p:sp>
        <p:nvSpPr>
          <p:cNvPr id="2051" name="Dia számának helye 5">
            <a:extLst>
              <a:ext uri="{FF2B5EF4-FFF2-40B4-BE49-F238E27FC236}">
                <a16:creationId xmlns:a16="http://schemas.microsoft.com/office/drawing/2014/main" id="{D0DEE9DB-4770-4CCD-A818-F6BEA55B4BF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7BAE70B6-CB34-42DE-BF84-3F62DC53C125}" type="slidenum">
              <a:rPr lang="hu-HU" altLang="hu-HU" sz="1400"/>
              <a:pPr eaLnBrk="1" hangingPunct="1">
                <a:spcBef>
                  <a:spcPct val="0"/>
                </a:spcBef>
                <a:buFontTx/>
                <a:buNone/>
              </a:pPr>
              <a:t>1</a:t>
            </a:fld>
            <a:endParaRPr lang="hu-HU" altLang="hu-HU" sz="1400"/>
          </a:p>
        </p:txBody>
      </p:sp>
      <p:sp>
        <p:nvSpPr>
          <p:cNvPr id="2052" name="Rectangle 2">
            <a:extLst>
              <a:ext uri="{FF2B5EF4-FFF2-40B4-BE49-F238E27FC236}">
                <a16:creationId xmlns:a16="http://schemas.microsoft.com/office/drawing/2014/main" id="{C2EA413A-A78F-4E9C-A4CF-0EDD36B3540C}"/>
              </a:ext>
            </a:extLst>
          </p:cNvPr>
          <p:cNvSpPr>
            <a:spLocks noGrp="1" noChangeArrowheads="1"/>
          </p:cNvSpPr>
          <p:nvPr>
            <p:ph type="ctrTitle"/>
          </p:nvPr>
        </p:nvSpPr>
        <p:spPr>
          <a:xfrm>
            <a:off x="611188" y="765175"/>
            <a:ext cx="7918450" cy="3960813"/>
          </a:xfrm>
        </p:spPr>
        <p:txBody>
          <a:bodyPr/>
          <a:lstStyle/>
          <a:p>
            <a:pPr eaLnBrk="1" hangingPunct="1"/>
            <a:r>
              <a:rPr lang="hu-HU" altLang="hu-HU" sz="4000" dirty="0" err="1"/>
              <a:t>Infocommunication</a:t>
            </a:r>
            <a:r>
              <a:rPr lang="hu-HU" altLang="hu-HU" sz="4000" dirty="0"/>
              <a:t> </a:t>
            </a:r>
            <a:r>
              <a:rPr lang="hu-HU" altLang="hu-HU" sz="4000" dirty="0" err="1"/>
              <a:t>systems</a:t>
            </a:r>
            <a:r>
              <a:rPr lang="hu-HU" altLang="hu-HU" sz="4000" dirty="0"/>
              <a:t> </a:t>
            </a:r>
            <a:br>
              <a:rPr lang="hu-HU" altLang="hu-HU" sz="4000" dirty="0"/>
            </a:br>
            <a:r>
              <a:rPr lang="hu-HU" altLang="hu-HU" sz="2800" dirty="0" err="1"/>
              <a:t>lecture</a:t>
            </a:r>
            <a:r>
              <a:rPr lang="hu-HU" altLang="hu-HU" sz="4000" dirty="0"/>
              <a:t> 9</a:t>
            </a:r>
            <a:r>
              <a:rPr lang="hu-HU" altLang="hu-HU" sz="2800" dirty="0"/>
              <a:t>. előadás</a:t>
            </a:r>
            <a:br>
              <a:rPr lang="hu-HU" altLang="hu-HU" sz="2800" dirty="0"/>
            </a:br>
            <a:r>
              <a:rPr lang="en-US" altLang="hu-HU" sz="2800" dirty="0"/>
              <a:t>ADSL,</a:t>
            </a:r>
            <a:r>
              <a:rPr lang="hu-HU" altLang="hu-HU" sz="2800" dirty="0"/>
              <a:t> Végberendezések,</a:t>
            </a:r>
            <a:br>
              <a:rPr lang="hu-HU" altLang="hu-HU" sz="2800" dirty="0"/>
            </a:br>
            <a:r>
              <a:rPr lang="hu-HU" altLang="hu-HU" sz="2800" dirty="0"/>
              <a:t>az elektronikus hírközlés EU szabályozása </a:t>
            </a:r>
            <a:br>
              <a:rPr lang="hu-HU" altLang="hu-HU" sz="2800" dirty="0"/>
            </a:br>
            <a:br>
              <a:rPr lang="hu-HU" altLang="hu-HU" sz="2800" dirty="0"/>
            </a:br>
            <a:r>
              <a:rPr lang="en-US" altLang="hu-HU" sz="2800" dirty="0"/>
              <a:t>ADSL,</a:t>
            </a:r>
            <a:r>
              <a:rPr lang="hu-HU" altLang="hu-HU" sz="2800" dirty="0"/>
              <a:t> </a:t>
            </a:r>
            <a:r>
              <a:rPr lang="en-US" altLang="hu-HU" sz="2800" dirty="0"/>
              <a:t>Terminals, EU</a:t>
            </a:r>
            <a:r>
              <a:rPr lang="hu-HU" altLang="hu-HU" sz="2800" dirty="0"/>
              <a:t> </a:t>
            </a:r>
            <a:r>
              <a:rPr lang="en-US" altLang="hu-HU" sz="2800" dirty="0"/>
              <a:t>regulation of electronic communications</a:t>
            </a:r>
            <a:br>
              <a:rPr lang="en-US" altLang="hu-HU" sz="2800" dirty="0"/>
            </a:br>
            <a:endParaRPr lang="en-US" altLang="hu-HU" sz="2800" dirty="0"/>
          </a:p>
        </p:txBody>
      </p:sp>
      <p:sp>
        <p:nvSpPr>
          <p:cNvPr id="2053" name="Rectangle 3">
            <a:extLst>
              <a:ext uri="{FF2B5EF4-FFF2-40B4-BE49-F238E27FC236}">
                <a16:creationId xmlns:a16="http://schemas.microsoft.com/office/drawing/2014/main" id="{32DCF5F4-63C0-4111-B1EA-E7E079331AA5}"/>
              </a:ext>
            </a:extLst>
          </p:cNvPr>
          <p:cNvSpPr>
            <a:spLocks noGrp="1" noChangeArrowheads="1"/>
          </p:cNvSpPr>
          <p:nvPr>
            <p:ph type="subTitle" idx="1"/>
          </p:nvPr>
        </p:nvSpPr>
        <p:spPr>
          <a:xfrm>
            <a:off x="1258888" y="4868863"/>
            <a:ext cx="6400800" cy="647700"/>
          </a:xfrm>
        </p:spPr>
        <p:txBody>
          <a:bodyPr/>
          <a:lstStyle/>
          <a:p>
            <a:pPr eaLnBrk="1" hangingPunct="1"/>
            <a:r>
              <a:rPr lang="hu-HU" altLang="hu-HU"/>
              <a:t>Takács György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Élőláb helye 1">
            <a:extLst>
              <a:ext uri="{FF2B5EF4-FFF2-40B4-BE49-F238E27FC236}">
                <a16:creationId xmlns:a16="http://schemas.microsoft.com/office/drawing/2014/main" id="{CF384C93-CC9A-4A78-B7B3-922F6D0CC6F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16387" name="Dia számának helye 2">
            <a:extLst>
              <a:ext uri="{FF2B5EF4-FFF2-40B4-BE49-F238E27FC236}">
                <a16:creationId xmlns:a16="http://schemas.microsoft.com/office/drawing/2014/main" id="{BD5FA0ED-4B0C-4E53-8E05-0AA03A36C0C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FD0A903-4455-4CED-B372-6F6781CC48AD}" type="slidenum">
              <a:rPr lang="hu-HU" altLang="hu-HU" sz="1400"/>
              <a:pPr eaLnBrk="1" hangingPunct="1">
                <a:spcBef>
                  <a:spcPct val="0"/>
                </a:spcBef>
                <a:buFontTx/>
                <a:buNone/>
              </a:pPr>
              <a:t>10</a:t>
            </a:fld>
            <a:endParaRPr lang="hu-HU" altLang="hu-HU" sz="1400"/>
          </a:p>
        </p:txBody>
      </p:sp>
      <p:pic>
        <p:nvPicPr>
          <p:cNvPr id="16388" name="Picture 2">
            <a:extLst>
              <a:ext uri="{FF2B5EF4-FFF2-40B4-BE49-F238E27FC236}">
                <a16:creationId xmlns:a16="http://schemas.microsoft.com/office/drawing/2014/main" id="{69874605-FD89-4511-B059-6906463C0B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12813"/>
            <a:ext cx="868362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églalap 1">
            <a:extLst>
              <a:ext uri="{FF2B5EF4-FFF2-40B4-BE49-F238E27FC236}">
                <a16:creationId xmlns:a16="http://schemas.microsoft.com/office/drawing/2014/main" id="{6A4B8740-5BDC-43B5-A2E6-E85E2D5A7C03}"/>
              </a:ext>
            </a:extLst>
          </p:cNvPr>
          <p:cNvSpPr/>
          <p:nvPr/>
        </p:nvSpPr>
        <p:spPr>
          <a:xfrm>
            <a:off x="684213" y="3789363"/>
            <a:ext cx="431800"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3" name="Téglalap 2">
            <a:extLst>
              <a:ext uri="{FF2B5EF4-FFF2-40B4-BE49-F238E27FC236}">
                <a16:creationId xmlns:a16="http://schemas.microsoft.com/office/drawing/2014/main" id="{BCE1FB45-0767-4FE4-B699-D70A0F4A4882}"/>
              </a:ext>
            </a:extLst>
          </p:cNvPr>
          <p:cNvSpPr/>
          <p:nvPr/>
        </p:nvSpPr>
        <p:spPr>
          <a:xfrm>
            <a:off x="547688" y="5445125"/>
            <a:ext cx="8424862" cy="1008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dirty="0"/>
          </a:p>
        </p:txBody>
      </p:sp>
      <p:sp>
        <p:nvSpPr>
          <p:cNvPr id="16391" name="Szövegdoboz 3">
            <a:extLst>
              <a:ext uri="{FF2B5EF4-FFF2-40B4-BE49-F238E27FC236}">
                <a16:creationId xmlns:a16="http://schemas.microsoft.com/office/drawing/2014/main" id="{2BCA7717-439F-443F-B0EE-308879038F5E}"/>
              </a:ext>
            </a:extLst>
          </p:cNvPr>
          <p:cNvSpPr txBox="1">
            <a:spLocks noChangeArrowheads="1"/>
          </p:cNvSpPr>
          <p:nvPr/>
        </p:nvSpPr>
        <p:spPr bwMode="auto">
          <a:xfrm>
            <a:off x="468313" y="23813"/>
            <a:ext cx="85042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2800" b="1"/>
              <a:t>Twisted pair to the building, Fibre to the Cabinet </a:t>
            </a:r>
          </a:p>
          <a:p>
            <a:pPr eaLnBrk="1" hangingPunct="1">
              <a:spcBef>
                <a:spcPct val="0"/>
              </a:spcBef>
              <a:buFontTx/>
              <a:buNone/>
            </a:pPr>
            <a:r>
              <a:rPr lang="hu-HU" altLang="hu-HU" sz="2800" b="1"/>
              <a:t>(FTTCab), Fibre to the Building (FTTB)</a:t>
            </a:r>
          </a:p>
        </p:txBody>
      </p:sp>
      <p:sp>
        <p:nvSpPr>
          <p:cNvPr id="6" name="Téglalap 5">
            <a:extLst>
              <a:ext uri="{FF2B5EF4-FFF2-40B4-BE49-F238E27FC236}">
                <a16:creationId xmlns:a16="http://schemas.microsoft.com/office/drawing/2014/main" id="{9FEC448F-EE5D-4180-95F6-0BCF47DBDC73}"/>
              </a:ext>
            </a:extLst>
          </p:cNvPr>
          <p:cNvSpPr/>
          <p:nvPr/>
        </p:nvSpPr>
        <p:spPr>
          <a:xfrm>
            <a:off x="827088" y="4292600"/>
            <a:ext cx="504825"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Tree>
    <p:extLst>
      <p:ext uri="{BB962C8B-B14F-4D97-AF65-F5344CB8AC3E}">
        <p14:creationId xmlns:p14="http://schemas.microsoft.com/office/powerpoint/2010/main" val="3713519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Élőláb helye 4">
            <a:extLst>
              <a:ext uri="{FF2B5EF4-FFF2-40B4-BE49-F238E27FC236}">
                <a16:creationId xmlns:a16="http://schemas.microsoft.com/office/drawing/2014/main" id="{26D8CB76-B15A-41D8-8222-562C43F3673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17411" name="Dia számának helye 5">
            <a:extLst>
              <a:ext uri="{FF2B5EF4-FFF2-40B4-BE49-F238E27FC236}">
                <a16:creationId xmlns:a16="http://schemas.microsoft.com/office/drawing/2014/main" id="{7ED18C32-5D60-43AD-81D6-DF3842CD4AA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02606B06-C1FE-4753-AEA2-D6DA97DD7B2C}" type="slidenum">
              <a:rPr lang="hu-HU" altLang="hu-HU" sz="1400"/>
              <a:pPr eaLnBrk="1" hangingPunct="1">
                <a:spcBef>
                  <a:spcPct val="0"/>
                </a:spcBef>
                <a:buFontTx/>
                <a:buNone/>
              </a:pPr>
              <a:t>11</a:t>
            </a:fld>
            <a:endParaRPr lang="hu-HU" altLang="hu-HU" sz="1400"/>
          </a:p>
        </p:txBody>
      </p:sp>
      <p:sp>
        <p:nvSpPr>
          <p:cNvPr id="17412" name="Rectangle 2">
            <a:extLst>
              <a:ext uri="{FF2B5EF4-FFF2-40B4-BE49-F238E27FC236}">
                <a16:creationId xmlns:a16="http://schemas.microsoft.com/office/drawing/2014/main" id="{2F6F8A19-8856-4B37-9A1D-7B1ED2AD78B9}"/>
              </a:ext>
            </a:extLst>
          </p:cNvPr>
          <p:cNvSpPr>
            <a:spLocks noGrp="1" noChangeArrowheads="1"/>
          </p:cNvSpPr>
          <p:nvPr>
            <p:ph type="title"/>
          </p:nvPr>
        </p:nvSpPr>
        <p:spPr/>
        <p:txBody>
          <a:bodyPr/>
          <a:lstStyle/>
          <a:p>
            <a:pPr eaLnBrk="1" hangingPunct="1"/>
            <a:r>
              <a:rPr lang="en-GB" altLang="hu-HU"/>
              <a:t>What is the future of the ADSL?</a:t>
            </a:r>
          </a:p>
        </p:txBody>
      </p:sp>
      <p:sp>
        <p:nvSpPr>
          <p:cNvPr id="17413" name="Rectangle 3">
            <a:extLst>
              <a:ext uri="{FF2B5EF4-FFF2-40B4-BE49-F238E27FC236}">
                <a16:creationId xmlns:a16="http://schemas.microsoft.com/office/drawing/2014/main" id="{5E6DEF76-29C1-43AE-BD2C-F9308DACC95A}"/>
              </a:ext>
            </a:extLst>
          </p:cNvPr>
          <p:cNvSpPr>
            <a:spLocks noGrp="1" noChangeArrowheads="1"/>
          </p:cNvSpPr>
          <p:nvPr>
            <p:ph type="body" idx="1"/>
          </p:nvPr>
        </p:nvSpPr>
        <p:spPr>
          <a:xfrm>
            <a:off x="251520" y="1568450"/>
            <a:ext cx="8229600" cy="4525963"/>
          </a:xfrm>
        </p:spPr>
        <p:txBody>
          <a:bodyPr/>
          <a:lstStyle/>
          <a:p>
            <a:pPr eaLnBrk="1" hangingPunct="1"/>
            <a:r>
              <a:rPr lang="en-GB" altLang="hu-HU" dirty="0"/>
              <a:t>Will play a crucial role over the next ten years for telephone companies and other service providers</a:t>
            </a:r>
          </a:p>
          <a:p>
            <a:pPr eaLnBrk="1" hangingPunct="1"/>
            <a:r>
              <a:rPr lang="en-GB" altLang="hu-HU" dirty="0"/>
              <a:t>New broadband cabling will take decades to reach all prospective subscribers. </a:t>
            </a:r>
          </a:p>
          <a:p>
            <a:pPr eaLnBrk="1" hangingPunct="1"/>
            <a:r>
              <a:rPr lang="en-GB" altLang="hu-HU" dirty="0" err="1"/>
              <a:t>G.mgfast</a:t>
            </a:r>
            <a:r>
              <a:rPr lang="en-GB" altLang="hu-HU" dirty="0"/>
              <a:t> is competitive with fibre access</a:t>
            </a:r>
          </a:p>
          <a:p>
            <a:pPr eaLnBrk="1" hangingPunct="1"/>
            <a:r>
              <a:rPr lang="en-GB" altLang="hu-HU" dirty="0"/>
              <a:t>EU regulation document on local loop unbundling because no competitive technology!</a:t>
            </a:r>
          </a:p>
          <a:p>
            <a:pPr eaLnBrk="1" hangingPunct="1"/>
            <a:endParaRPr lang="en-GB" altLang="hu-HU" dirty="0"/>
          </a:p>
        </p:txBody>
      </p:sp>
    </p:spTree>
    <p:extLst>
      <p:ext uri="{BB962C8B-B14F-4D97-AF65-F5344CB8AC3E}">
        <p14:creationId xmlns:p14="http://schemas.microsoft.com/office/powerpoint/2010/main" val="214072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a:extLst>
              <a:ext uri="{FF2B5EF4-FFF2-40B4-BE49-F238E27FC236}">
                <a16:creationId xmlns:a16="http://schemas.microsoft.com/office/drawing/2014/main" id="{81F2F444-2967-4278-9A00-22612E48610A}"/>
              </a:ext>
            </a:extLst>
          </p:cNvPr>
          <p:cNvSpPr>
            <a:spLocks noGrp="1"/>
          </p:cNvSpPr>
          <p:nvPr>
            <p:ph type="ftr" sz="quarter" idx="11"/>
          </p:nvPr>
        </p:nvSpPr>
        <p:spPr/>
        <p:txBody>
          <a:bodyPr/>
          <a:lstStyle/>
          <a:p>
            <a:pPr>
              <a:defRPr/>
            </a:pPr>
            <a:r>
              <a:rPr lang="hu-HU"/>
              <a:t>2018. nov. 26.</a:t>
            </a:r>
          </a:p>
        </p:txBody>
      </p:sp>
      <p:sp>
        <p:nvSpPr>
          <p:cNvPr id="3" name="Dia számának helye 2">
            <a:extLst>
              <a:ext uri="{FF2B5EF4-FFF2-40B4-BE49-F238E27FC236}">
                <a16:creationId xmlns:a16="http://schemas.microsoft.com/office/drawing/2014/main" id="{36092F18-36F8-45BA-A3A8-56F5D61B347D}"/>
              </a:ext>
            </a:extLst>
          </p:cNvPr>
          <p:cNvSpPr>
            <a:spLocks noGrp="1"/>
          </p:cNvSpPr>
          <p:nvPr>
            <p:ph type="sldNum" sz="quarter" idx="12"/>
          </p:nvPr>
        </p:nvSpPr>
        <p:spPr/>
        <p:txBody>
          <a:bodyPr/>
          <a:lstStyle/>
          <a:p>
            <a:fld id="{4FB3AA8E-B1EA-48F4-A34A-96D26AE48C8F}" type="slidenum">
              <a:rPr lang="hu-HU" altLang="hu-HU" smtClean="0"/>
              <a:pPr/>
              <a:t>12</a:t>
            </a:fld>
            <a:endParaRPr lang="hu-HU" altLang="hu-HU"/>
          </a:p>
        </p:txBody>
      </p:sp>
      <p:pic>
        <p:nvPicPr>
          <p:cNvPr id="5" name="Kép 4">
            <a:extLst>
              <a:ext uri="{FF2B5EF4-FFF2-40B4-BE49-F238E27FC236}">
                <a16:creationId xmlns:a16="http://schemas.microsoft.com/office/drawing/2014/main" id="{AD36D946-1B1C-49B8-B074-93B8C4CBDDC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9000"/>
                    </a14:imgEffect>
                    <a14:imgEffect>
                      <a14:brightnessContrast bright="-16000" contrast="50000"/>
                    </a14:imgEffect>
                  </a14:imgLayer>
                </a14:imgProps>
              </a:ext>
            </a:extLst>
          </a:blip>
          <a:stretch>
            <a:fillRect/>
          </a:stretch>
        </p:blipFill>
        <p:spPr>
          <a:xfrm>
            <a:off x="81538" y="59972"/>
            <a:ext cx="8980924" cy="5919517"/>
          </a:xfrm>
          <a:prstGeom prst="rect">
            <a:avLst/>
          </a:prstGeom>
        </p:spPr>
      </p:pic>
      <p:sp>
        <p:nvSpPr>
          <p:cNvPr id="6" name="Szövegdoboz 5">
            <a:extLst>
              <a:ext uri="{FF2B5EF4-FFF2-40B4-BE49-F238E27FC236}">
                <a16:creationId xmlns:a16="http://schemas.microsoft.com/office/drawing/2014/main" id="{E2FC927C-F244-4444-94B9-233FEE235C41}"/>
              </a:ext>
            </a:extLst>
          </p:cNvPr>
          <p:cNvSpPr txBox="1"/>
          <p:nvPr/>
        </p:nvSpPr>
        <p:spPr>
          <a:xfrm>
            <a:off x="457200" y="5881525"/>
            <a:ext cx="8229600" cy="461665"/>
          </a:xfrm>
          <a:prstGeom prst="rect">
            <a:avLst/>
          </a:prstGeom>
          <a:noFill/>
        </p:spPr>
        <p:txBody>
          <a:bodyPr wrap="square" rtlCol="0">
            <a:spAutoFit/>
          </a:bodyPr>
          <a:lstStyle/>
          <a:p>
            <a:r>
              <a:rPr lang="hu-HU" sz="1200" dirty="0" err="1"/>
              <a:t>Source</a:t>
            </a:r>
            <a:r>
              <a:rPr lang="hu-HU" sz="1200" dirty="0"/>
              <a:t>: https://www.itu.int/en/ITU-T/studygroups/com15/Documents/Overview%20of%20SG15%20Q4%20xDSL%20and%20G.(mg)fast.pdf</a:t>
            </a:r>
          </a:p>
        </p:txBody>
      </p:sp>
    </p:spTree>
    <p:extLst>
      <p:ext uri="{BB962C8B-B14F-4D97-AF65-F5344CB8AC3E}">
        <p14:creationId xmlns:p14="http://schemas.microsoft.com/office/powerpoint/2010/main" val="3275914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a:extLst>
              <a:ext uri="{FF2B5EF4-FFF2-40B4-BE49-F238E27FC236}">
                <a16:creationId xmlns:a16="http://schemas.microsoft.com/office/drawing/2014/main" id="{225BAB36-E957-4B49-89FE-72F8D15CA3FA}"/>
              </a:ext>
            </a:extLst>
          </p:cNvPr>
          <p:cNvSpPr>
            <a:spLocks noGrp="1"/>
          </p:cNvSpPr>
          <p:nvPr>
            <p:ph type="ftr" sz="quarter" idx="11"/>
          </p:nvPr>
        </p:nvSpPr>
        <p:spPr/>
        <p:txBody>
          <a:bodyPr/>
          <a:lstStyle/>
          <a:p>
            <a:pPr>
              <a:defRPr/>
            </a:pPr>
            <a:r>
              <a:rPr lang="hu-HU"/>
              <a:t>2018. nov. 26.</a:t>
            </a:r>
          </a:p>
        </p:txBody>
      </p:sp>
      <p:sp>
        <p:nvSpPr>
          <p:cNvPr id="3" name="Dia számának helye 2">
            <a:extLst>
              <a:ext uri="{FF2B5EF4-FFF2-40B4-BE49-F238E27FC236}">
                <a16:creationId xmlns:a16="http://schemas.microsoft.com/office/drawing/2014/main" id="{39554AA3-213B-4016-8EDE-B8C882310DF3}"/>
              </a:ext>
            </a:extLst>
          </p:cNvPr>
          <p:cNvSpPr>
            <a:spLocks noGrp="1"/>
          </p:cNvSpPr>
          <p:nvPr>
            <p:ph type="sldNum" sz="quarter" idx="12"/>
          </p:nvPr>
        </p:nvSpPr>
        <p:spPr/>
        <p:txBody>
          <a:bodyPr/>
          <a:lstStyle/>
          <a:p>
            <a:fld id="{4FB3AA8E-B1EA-48F4-A34A-96D26AE48C8F}" type="slidenum">
              <a:rPr lang="hu-HU" altLang="hu-HU" smtClean="0"/>
              <a:pPr/>
              <a:t>13</a:t>
            </a:fld>
            <a:endParaRPr lang="hu-HU" altLang="hu-HU"/>
          </a:p>
        </p:txBody>
      </p:sp>
      <p:pic>
        <p:nvPicPr>
          <p:cNvPr id="4" name="Kép 3">
            <a:extLst>
              <a:ext uri="{FF2B5EF4-FFF2-40B4-BE49-F238E27FC236}">
                <a16:creationId xmlns:a16="http://schemas.microsoft.com/office/drawing/2014/main" id="{B1CEEDD7-AE08-4E24-90BA-0CC9131DD12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46000"/>
                    </a14:imgEffect>
                    <a14:imgEffect>
                      <a14:brightnessContrast bright="-8000" contrast="55000"/>
                    </a14:imgEffect>
                  </a14:imgLayer>
                </a14:imgProps>
              </a:ext>
            </a:extLst>
          </a:blip>
          <a:stretch>
            <a:fillRect/>
          </a:stretch>
        </p:blipFill>
        <p:spPr>
          <a:xfrm>
            <a:off x="107504" y="12347"/>
            <a:ext cx="8352928" cy="5848265"/>
          </a:xfrm>
          <a:prstGeom prst="rect">
            <a:avLst/>
          </a:prstGeom>
        </p:spPr>
      </p:pic>
    </p:spTree>
    <p:extLst>
      <p:ext uri="{BB962C8B-B14F-4D97-AF65-F5344CB8AC3E}">
        <p14:creationId xmlns:p14="http://schemas.microsoft.com/office/powerpoint/2010/main" val="4135240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a:extLst>
              <a:ext uri="{FF2B5EF4-FFF2-40B4-BE49-F238E27FC236}">
                <a16:creationId xmlns:a16="http://schemas.microsoft.com/office/drawing/2014/main" id="{95CC829F-445B-4EBE-AB28-03417AF3CB67}"/>
              </a:ext>
            </a:extLst>
          </p:cNvPr>
          <p:cNvSpPr>
            <a:spLocks noGrp="1"/>
          </p:cNvSpPr>
          <p:nvPr>
            <p:ph type="ftr" sz="quarter" idx="11"/>
          </p:nvPr>
        </p:nvSpPr>
        <p:spPr/>
        <p:txBody>
          <a:bodyPr/>
          <a:lstStyle/>
          <a:p>
            <a:pPr>
              <a:defRPr/>
            </a:pPr>
            <a:r>
              <a:rPr lang="hu-HU"/>
              <a:t>2018. nov. 26.</a:t>
            </a:r>
          </a:p>
        </p:txBody>
      </p:sp>
      <p:sp>
        <p:nvSpPr>
          <p:cNvPr id="3" name="Dia számának helye 2">
            <a:extLst>
              <a:ext uri="{FF2B5EF4-FFF2-40B4-BE49-F238E27FC236}">
                <a16:creationId xmlns:a16="http://schemas.microsoft.com/office/drawing/2014/main" id="{D9D8EBB4-5395-4688-8932-D0981849FB8C}"/>
              </a:ext>
            </a:extLst>
          </p:cNvPr>
          <p:cNvSpPr>
            <a:spLocks noGrp="1"/>
          </p:cNvSpPr>
          <p:nvPr>
            <p:ph type="sldNum" sz="quarter" idx="12"/>
          </p:nvPr>
        </p:nvSpPr>
        <p:spPr/>
        <p:txBody>
          <a:bodyPr/>
          <a:lstStyle/>
          <a:p>
            <a:fld id="{4FB3AA8E-B1EA-48F4-A34A-96D26AE48C8F}" type="slidenum">
              <a:rPr lang="hu-HU" altLang="hu-HU" smtClean="0"/>
              <a:pPr/>
              <a:t>14</a:t>
            </a:fld>
            <a:endParaRPr lang="hu-HU" altLang="hu-HU"/>
          </a:p>
        </p:txBody>
      </p:sp>
      <p:pic>
        <p:nvPicPr>
          <p:cNvPr id="4" name="Kép 3">
            <a:extLst>
              <a:ext uri="{FF2B5EF4-FFF2-40B4-BE49-F238E27FC236}">
                <a16:creationId xmlns:a16="http://schemas.microsoft.com/office/drawing/2014/main" id="{5CA94CDA-77EA-4E3B-8D02-19D7865F6D42}"/>
              </a:ext>
            </a:extLst>
          </p:cNvPr>
          <p:cNvPicPr>
            <a:picLocks noChangeAspect="1"/>
          </p:cNvPicPr>
          <p:nvPr/>
        </p:nvPicPr>
        <p:blipFill>
          <a:blip r:embed="rId2"/>
          <a:stretch>
            <a:fillRect/>
          </a:stretch>
        </p:blipFill>
        <p:spPr>
          <a:xfrm>
            <a:off x="166972" y="0"/>
            <a:ext cx="8875376" cy="5445224"/>
          </a:xfrm>
          <a:prstGeom prst="rect">
            <a:avLst/>
          </a:prstGeom>
        </p:spPr>
      </p:pic>
    </p:spTree>
    <p:extLst>
      <p:ext uri="{BB962C8B-B14F-4D97-AF65-F5344CB8AC3E}">
        <p14:creationId xmlns:p14="http://schemas.microsoft.com/office/powerpoint/2010/main" val="3373723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a:extLst>
              <a:ext uri="{FF2B5EF4-FFF2-40B4-BE49-F238E27FC236}">
                <a16:creationId xmlns:a16="http://schemas.microsoft.com/office/drawing/2014/main" id="{0DDCB839-A00D-4B77-B409-CDD20BBEEC5F}"/>
              </a:ext>
            </a:extLst>
          </p:cNvPr>
          <p:cNvSpPr>
            <a:spLocks noGrp="1"/>
          </p:cNvSpPr>
          <p:nvPr>
            <p:ph type="ftr" sz="quarter" idx="11"/>
          </p:nvPr>
        </p:nvSpPr>
        <p:spPr/>
        <p:txBody>
          <a:bodyPr/>
          <a:lstStyle/>
          <a:p>
            <a:pPr>
              <a:defRPr/>
            </a:pPr>
            <a:r>
              <a:rPr lang="hu-HU"/>
              <a:t>2018. nov. 26.</a:t>
            </a:r>
          </a:p>
        </p:txBody>
      </p:sp>
      <p:sp>
        <p:nvSpPr>
          <p:cNvPr id="3" name="Dia számának helye 2">
            <a:extLst>
              <a:ext uri="{FF2B5EF4-FFF2-40B4-BE49-F238E27FC236}">
                <a16:creationId xmlns:a16="http://schemas.microsoft.com/office/drawing/2014/main" id="{410F9657-6234-4E00-89C8-FD626F6522C9}"/>
              </a:ext>
            </a:extLst>
          </p:cNvPr>
          <p:cNvSpPr>
            <a:spLocks noGrp="1"/>
          </p:cNvSpPr>
          <p:nvPr>
            <p:ph type="sldNum" sz="quarter" idx="12"/>
          </p:nvPr>
        </p:nvSpPr>
        <p:spPr/>
        <p:txBody>
          <a:bodyPr/>
          <a:lstStyle/>
          <a:p>
            <a:fld id="{4FB3AA8E-B1EA-48F4-A34A-96D26AE48C8F}" type="slidenum">
              <a:rPr lang="hu-HU" altLang="hu-HU" smtClean="0"/>
              <a:pPr/>
              <a:t>15</a:t>
            </a:fld>
            <a:endParaRPr lang="hu-HU" altLang="hu-HU"/>
          </a:p>
        </p:txBody>
      </p:sp>
      <p:pic>
        <p:nvPicPr>
          <p:cNvPr id="4" name="Kép 3">
            <a:extLst>
              <a:ext uri="{FF2B5EF4-FFF2-40B4-BE49-F238E27FC236}">
                <a16:creationId xmlns:a16="http://schemas.microsoft.com/office/drawing/2014/main" id="{B00B3C48-44F9-40DB-B9DF-2772991BAD8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41000"/>
                    </a14:imgEffect>
                    <a14:imgEffect>
                      <a14:brightnessContrast bright="-16000" contrast="70000"/>
                    </a14:imgEffect>
                  </a14:imgLayer>
                </a14:imgProps>
              </a:ext>
            </a:extLst>
          </a:blip>
          <a:stretch>
            <a:fillRect/>
          </a:stretch>
        </p:blipFill>
        <p:spPr>
          <a:xfrm>
            <a:off x="116300" y="114606"/>
            <a:ext cx="8911400" cy="5668739"/>
          </a:xfrm>
          <a:prstGeom prst="rect">
            <a:avLst/>
          </a:prstGeom>
        </p:spPr>
      </p:pic>
    </p:spTree>
    <p:extLst>
      <p:ext uri="{BB962C8B-B14F-4D97-AF65-F5344CB8AC3E}">
        <p14:creationId xmlns:p14="http://schemas.microsoft.com/office/powerpoint/2010/main" val="19682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a:extLst>
              <a:ext uri="{FF2B5EF4-FFF2-40B4-BE49-F238E27FC236}">
                <a16:creationId xmlns:a16="http://schemas.microsoft.com/office/drawing/2014/main" id="{415CDB32-E560-44CF-B67C-5567E19EAD44}"/>
              </a:ext>
            </a:extLst>
          </p:cNvPr>
          <p:cNvSpPr>
            <a:spLocks noGrp="1"/>
          </p:cNvSpPr>
          <p:nvPr>
            <p:ph type="ftr" sz="quarter" idx="11"/>
          </p:nvPr>
        </p:nvSpPr>
        <p:spPr/>
        <p:txBody>
          <a:bodyPr/>
          <a:lstStyle/>
          <a:p>
            <a:pPr>
              <a:defRPr/>
            </a:pPr>
            <a:r>
              <a:rPr lang="hu-HU"/>
              <a:t>2018. nov. 26.</a:t>
            </a:r>
          </a:p>
        </p:txBody>
      </p:sp>
      <p:sp>
        <p:nvSpPr>
          <p:cNvPr id="3" name="Dia számának helye 2">
            <a:extLst>
              <a:ext uri="{FF2B5EF4-FFF2-40B4-BE49-F238E27FC236}">
                <a16:creationId xmlns:a16="http://schemas.microsoft.com/office/drawing/2014/main" id="{E065C226-ABD9-4F38-BB21-EA9BAD740A29}"/>
              </a:ext>
            </a:extLst>
          </p:cNvPr>
          <p:cNvSpPr>
            <a:spLocks noGrp="1"/>
          </p:cNvSpPr>
          <p:nvPr>
            <p:ph type="sldNum" sz="quarter" idx="12"/>
          </p:nvPr>
        </p:nvSpPr>
        <p:spPr/>
        <p:txBody>
          <a:bodyPr/>
          <a:lstStyle/>
          <a:p>
            <a:fld id="{4FB3AA8E-B1EA-48F4-A34A-96D26AE48C8F}" type="slidenum">
              <a:rPr lang="hu-HU" altLang="hu-HU" smtClean="0"/>
              <a:pPr/>
              <a:t>16</a:t>
            </a:fld>
            <a:endParaRPr lang="hu-HU" altLang="hu-HU"/>
          </a:p>
        </p:txBody>
      </p:sp>
      <p:pic>
        <p:nvPicPr>
          <p:cNvPr id="4" name="Kép 3">
            <a:extLst>
              <a:ext uri="{FF2B5EF4-FFF2-40B4-BE49-F238E27FC236}">
                <a16:creationId xmlns:a16="http://schemas.microsoft.com/office/drawing/2014/main" id="{93FBA689-61FB-4F54-B07A-579FBB8373F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3000"/>
                    </a14:imgEffect>
                    <a14:imgEffect>
                      <a14:brightnessContrast bright="-2000" contrast="51000"/>
                    </a14:imgEffect>
                  </a14:imgLayer>
                </a14:imgProps>
              </a:ext>
            </a:extLst>
          </a:blip>
          <a:stretch>
            <a:fillRect/>
          </a:stretch>
        </p:blipFill>
        <p:spPr>
          <a:xfrm>
            <a:off x="755576" y="0"/>
            <a:ext cx="7632848" cy="6333391"/>
          </a:xfrm>
          <a:prstGeom prst="rect">
            <a:avLst/>
          </a:prstGeom>
        </p:spPr>
      </p:pic>
    </p:spTree>
    <p:extLst>
      <p:ext uri="{BB962C8B-B14F-4D97-AF65-F5344CB8AC3E}">
        <p14:creationId xmlns:p14="http://schemas.microsoft.com/office/powerpoint/2010/main" val="2952209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a:extLst>
              <a:ext uri="{FF2B5EF4-FFF2-40B4-BE49-F238E27FC236}">
                <a16:creationId xmlns:a16="http://schemas.microsoft.com/office/drawing/2014/main" id="{E5336E7C-0476-477A-8036-4E7084B7A2F6}"/>
              </a:ext>
            </a:extLst>
          </p:cNvPr>
          <p:cNvSpPr>
            <a:spLocks noGrp="1"/>
          </p:cNvSpPr>
          <p:nvPr>
            <p:ph type="ftr" sz="quarter" idx="11"/>
          </p:nvPr>
        </p:nvSpPr>
        <p:spPr/>
        <p:txBody>
          <a:bodyPr/>
          <a:lstStyle/>
          <a:p>
            <a:pPr>
              <a:defRPr/>
            </a:pPr>
            <a:r>
              <a:rPr lang="hu-HU"/>
              <a:t>2018. nov. 26.</a:t>
            </a:r>
          </a:p>
        </p:txBody>
      </p:sp>
      <p:sp>
        <p:nvSpPr>
          <p:cNvPr id="3" name="Dia számának helye 2">
            <a:extLst>
              <a:ext uri="{FF2B5EF4-FFF2-40B4-BE49-F238E27FC236}">
                <a16:creationId xmlns:a16="http://schemas.microsoft.com/office/drawing/2014/main" id="{0EF2CECF-72F3-43BA-AFC8-7DF202A87CBC}"/>
              </a:ext>
            </a:extLst>
          </p:cNvPr>
          <p:cNvSpPr>
            <a:spLocks noGrp="1"/>
          </p:cNvSpPr>
          <p:nvPr>
            <p:ph type="sldNum" sz="quarter" idx="12"/>
          </p:nvPr>
        </p:nvSpPr>
        <p:spPr/>
        <p:txBody>
          <a:bodyPr/>
          <a:lstStyle/>
          <a:p>
            <a:fld id="{4FB3AA8E-B1EA-48F4-A34A-96D26AE48C8F}" type="slidenum">
              <a:rPr lang="hu-HU" altLang="hu-HU" smtClean="0"/>
              <a:pPr/>
              <a:t>17</a:t>
            </a:fld>
            <a:endParaRPr lang="hu-HU" altLang="hu-HU"/>
          </a:p>
        </p:txBody>
      </p:sp>
      <p:pic>
        <p:nvPicPr>
          <p:cNvPr id="4" name="Kép 3">
            <a:extLst>
              <a:ext uri="{FF2B5EF4-FFF2-40B4-BE49-F238E27FC236}">
                <a16:creationId xmlns:a16="http://schemas.microsoft.com/office/drawing/2014/main" id="{82113FE3-DE75-4D85-9A7D-207A60BA1D3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63000"/>
                    </a14:imgEffect>
                    <a14:imgEffect>
                      <a14:brightnessContrast bright="-1000" contrast="67000"/>
                    </a14:imgEffect>
                  </a14:imgLayer>
                </a14:imgProps>
              </a:ext>
            </a:extLst>
          </a:blip>
          <a:stretch>
            <a:fillRect/>
          </a:stretch>
        </p:blipFill>
        <p:spPr>
          <a:xfrm>
            <a:off x="649448" y="25447"/>
            <a:ext cx="7306928" cy="5928040"/>
          </a:xfrm>
          <a:prstGeom prst="rect">
            <a:avLst/>
          </a:prstGeom>
        </p:spPr>
      </p:pic>
    </p:spTree>
    <p:extLst>
      <p:ext uri="{BB962C8B-B14F-4D97-AF65-F5344CB8AC3E}">
        <p14:creationId xmlns:p14="http://schemas.microsoft.com/office/powerpoint/2010/main" val="1904497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a:extLst>
              <a:ext uri="{FF2B5EF4-FFF2-40B4-BE49-F238E27FC236}">
                <a16:creationId xmlns:a16="http://schemas.microsoft.com/office/drawing/2014/main" id="{7D82D918-9F3F-4148-94A2-00CE277919A1}"/>
              </a:ext>
            </a:extLst>
          </p:cNvPr>
          <p:cNvSpPr>
            <a:spLocks noGrp="1"/>
          </p:cNvSpPr>
          <p:nvPr>
            <p:ph type="ftr" sz="quarter" idx="11"/>
          </p:nvPr>
        </p:nvSpPr>
        <p:spPr/>
        <p:txBody>
          <a:bodyPr/>
          <a:lstStyle/>
          <a:p>
            <a:pPr>
              <a:defRPr/>
            </a:pPr>
            <a:r>
              <a:rPr lang="hu-HU"/>
              <a:t>2018. nov. 26.</a:t>
            </a:r>
          </a:p>
        </p:txBody>
      </p:sp>
      <p:sp>
        <p:nvSpPr>
          <p:cNvPr id="3" name="Dia számának helye 2">
            <a:extLst>
              <a:ext uri="{FF2B5EF4-FFF2-40B4-BE49-F238E27FC236}">
                <a16:creationId xmlns:a16="http://schemas.microsoft.com/office/drawing/2014/main" id="{5273CBAC-3876-475F-B144-672B36ABEBCF}"/>
              </a:ext>
            </a:extLst>
          </p:cNvPr>
          <p:cNvSpPr>
            <a:spLocks noGrp="1"/>
          </p:cNvSpPr>
          <p:nvPr>
            <p:ph type="sldNum" sz="quarter" idx="12"/>
          </p:nvPr>
        </p:nvSpPr>
        <p:spPr/>
        <p:txBody>
          <a:bodyPr/>
          <a:lstStyle/>
          <a:p>
            <a:fld id="{4FB3AA8E-B1EA-48F4-A34A-96D26AE48C8F}" type="slidenum">
              <a:rPr lang="hu-HU" altLang="hu-HU" smtClean="0"/>
              <a:pPr/>
              <a:t>18</a:t>
            </a:fld>
            <a:endParaRPr lang="hu-HU" altLang="hu-HU"/>
          </a:p>
        </p:txBody>
      </p:sp>
      <p:pic>
        <p:nvPicPr>
          <p:cNvPr id="4" name="Kép 3">
            <a:extLst>
              <a:ext uri="{FF2B5EF4-FFF2-40B4-BE49-F238E27FC236}">
                <a16:creationId xmlns:a16="http://schemas.microsoft.com/office/drawing/2014/main" id="{84717F33-85A2-478E-9398-7C1BAE0F1BB3}"/>
              </a:ext>
            </a:extLst>
          </p:cNvPr>
          <p:cNvPicPr>
            <a:picLocks noChangeAspect="1"/>
          </p:cNvPicPr>
          <p:nvPr/>
        </p:nvPicPr>
        <p:blipFill>
          <a:blip r:embed="rId2"/>
          <a:stretch>
            <a:fillRect/>
          </a:stretch>
        </p:blipFill>
        <p:spPr>
          <a:xfrm>
            <a:off x="107504" y="0"/>
            <a:ext cx="8856984" cy="6192164"/>
          </a:xfrm>
          <a:prstGeom prst="rect">
            <a:avLst/>
          </a:prstGeom>
        </p:spPr>
      </p:pic>
    </p:spTree>
    <p:extLst>
      <p:ext uri="{BB962C8B-B14F-4D97-AF65-F5344CB8AC3E}">
        <p14:creationId xmlns:p14="http://schemas.microsoft.com/office/powerpoint/2010/main" val="2859580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Élőláb helye 4">
            <a:extLst>
              <a:ext uri="{FF2B5EF4-FFF2-40B4-BE49-F238E27FC236}">
                <a16:creationId xmlns:a16="http://schemas.microsoft.com/office/drawing/2014/main" id="{EF8A0E38-5B10-47E3-95A0-22115DDCF84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5123" name="Dia számának helye 5">
            <a:extLst>
              <a:ext uri="{FF2B5EF4-FFF2-40B4-BE49-F238E27FC236}">
                <a16:creationId xmlns:a16="http://schemas.microsoft.com/office/drawing/2014/main" id="{3C09CFF8-8BBA-487C-9816-B3A9AA954F3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A8233AFC-E457-4FDD-A6CB-E744EE9B5939}" type="slidenum">
              <a:rPr lang="hu-HU" altLang="hu-HU" sz="1400"/>
              <a:pPr eaLnBrk="1" hangingPunct="1">
                <a:spcBef>
                  <a:spcPct val="0"/>
                </a:spcBef>
                <a:buFontTx/>
                <a:buNone/>
              </a:pPr>
              <a:t>19</a:t>
            </a:fld>
            <a:endParaRPr lang="hu-HU" altLang="hu-HU" sz="1400"/>
          </a:p>
        </p:txBody>
      </p:sp>
      <p:sp>
        <p:nvSpPr>
          <p:cNvPr id="5124" name="Rectangle 2">
            <a:extLst>
              <a:ext uri="{FF2B5EF4-FFF2-40B4-BE49-F238E27FC236}">
                <a16:creationId xmlns:a16="http://schemas.microsoft.com/office/drawing/2014/main" id="{B4D50D9C-3AFE-4223-A65C-53177D8023A7}"/>
              </a:ext>
            </a:extLst>
          </p:cNvPr>
          <p:cNvSpPr>
            <a:spLocks noGrp="1" noChangeArrowheads="1"/>
          </p:cNvSpPr>
          <p:nvPr>
            <p:ph type="title"/>
          </p:nvPr>
        </p:nvSpPr>
        <p:spPr/>
        <p:txBody>
          <a:bodyPr/>
          <a:lstStyle/>
          <a:p>
            <a:pPr eaLnBrk="1" hangingPunct="1"/>
            <a:r>
              <a:rPr lang="en-US" altLang="hu-HU" sz="4000"/>
              <a:t>Importance of terminal equipment</a:t>
            </a:r>
          </a:p>
        </p:txBody>
      </p:sp>
      <p:sp>
        <p:nvSpPr>
          <p:cNvPr id="5125" name="Rectangle 3">
            <a:extLst>
              <a:ext uri="{FF2B5EF4-FFF2-40B4-BE49-F238E27FC236}">
                <a16:creationId xmlns:a16="http://schemas.microsoft.com/office/drawing/2014/main" id="{4521DC80-6CBA-4B70-A2C2-67A352864155}"/>
              </a:ext>
            </a:extLst>
          </p:cNvPr>
          <p:cNvSpPr>
            <a:spLocks noGrp="1" noChangeArrowheads="1"/>
          </p:cNvSpPr>
          <p:nvPr>
            <p:ph type="body" idx="1"/>
          </p:nvPr>
        </p:nvSpPr>
        <p:spPr/>
        <p:txBody>
          <a:bodyPr/>
          <a:lstStyle/>
          <a:p>
            <a:pPr eaLnBrk="1" hangingPunct="1">
              <a:lnSpc>
                <a:spcPct val="80000"/>
              </a:lnSpc>
            </a:pPr>
            <a:r>
              <a:rPr lang="en-US" altLang="hu-HU" sz="2800"/>
              <a:t>Terminals are parts of the networks but individual elements.</a:t>
            </a:r>
          </a:p>
          <a:p>
            <a:pPr eaLnBrk="1" hangingPunct="1">
              <a:lnSpc>
                <a:spcPct val="80000"/>
              </a:lnSpc>
            </a:pPr>
            <a:r>
              <a:rPr lang="en-US" altLang="hu-HU" sz="2800"/>
              <a:t>No terminals = No electronic communications</a:t>
            </a:r>
          </a:p>
          <a:p>
            <a:pPr eaLnBrk="1" hangingPunct="1">
              <a:lnSpc>
                <a:spcPct val="80000"/>
              </a:lnSpc>
            </a:pPr>
            <a:r>
              <a:rPr lang="en-US" altLang="hu-HU" sz="2800"/>
              <a:t>Terminals are commerced in normal shops and supermarkets and they are owned by users.</a:t>
            </a:r>
          </a:p>
          <a:p>
            <a:pPr eaLnBrk="1" hangingPunct="1">
              <a:lnSpc>
                <a:spcPct val="80000"/>
              </a:lnSpc>
            </a:pPr>
            <a:r>
              <a:rPr lang="en-US" altLang="hu-HU" sz="2800"/>
              <a:t>International standards are the guarantee of interworking and interoperability of public networks and terminals (telephone sets, modems, fax machines, set-top-boxes). </a:t>
            </a:r>
          </a:p>
          <a:p>
            <a:pPr eaLnBrk="1" hangingPunct="1">
              <a:lnSpc>
                <a:spcPct val="80000"/>
              </a:lnSpc>
            </a:pPr>
            <a:r>
              <a:rPr lang="en-US" altLang="hu-HU" sz="2800"/>
              <a:t>Terminals have to be fit both to the networks and to the users.</a:t>
            </a:r>
          </a:p>
          <a:p>
            <a:pPr eaLnBrk="1" hangingPunct="1">
              <a:lnSpc>
                <a:spcPct val="80000"/>
              </a:lnSpc>
            </a:pPr>
            <a:endParaRPr lang="en-US" altLang="hu-HU"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Élőláb helye 4">
            <a:extLst>
              <a:ext uri="{FF2B5EF4-FFF2-40B4-BE49-F238E27FC236}">
                <a16:creationId xmlns:a16="http://schemas.microsoft.com/office/drawing/2014/main" id="{40B685D0-A749-4071-A0DB-50820AA38E4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9219" name="Dia számának helye 5">
            <a:extLst>
              <a:ext uri="{FF2B5EF4-FFF2-40B4-BE49-F238E27FC236}">
                <a16:creationId xmlns:a16="http://schemas.microsoft.com/office/drawing/2014/main" id="{9DC2FA5E-0093-4E92-B312-EAF3516177A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B7AC3889-2D19-4DEE-8D59-449590B1A074}" type="slidenum">
              <a:rPr lang="hu-HU" altLang="hu-HU" sz="1400"/>
              <a:pPr eaLnBrk="1" hangingPunct="1">
                <a:spcBef>
                  <a:spcPct val="0"/>
                </a:spcBef>
                <a:buFontTx/>
                <a:buNone/>
              </a:pPr>
              <a:t>2</a:t>
            </a:fld>
            <a:endParaRPr lang="hu-HU" altLang="hu-HU" sz="1400"/>
          </a:p>
        </p:txBody>
      </p:sp>
      <p:sp>
        <p:nvSpPr>
          <p:cNvPr id="9220" name="Rectangle 2">
            <a:extLst>
              <a:ext uri="{FF2B5EF4-FFF2-40B4-BE49-F238E27FC236}">
                <a16:creationId xmlns:a16="http://schemas.microsoft.com/office/drawing/2014/main" id="{34A92EF7-9A9C-4715-8BE7-B34A615F1619}"/>
              </a:ext>
            </a:extLst>
          </p:cNvPr>
          <p:cNvSpPr>
            <a:spLocks noGrp="1" noChangeArrowheads="1"/>
          </p:cNvSpPr>
          <p:nvPr>
            <p:ph type="title"/>
          </p:nvPr>
        </p:nvSpPr>
        <p:spPr/>
        <p:txBody>
          <a:bodyPr/>
          <a:lstStyle/>
          <a:p>
            <a:pPr eaLnBrk="1" hangingPunct="1"/>
            <a:r>
              <a:rPr lang="en-GB" altLang="hu-HU"/>
              <a:t>What is ADSL</a:t>
            </a:r>
            <a:r>
              <a:rPr lang="hu-HU" altLang="hu-HU"/>
              <a:t>(VDSL, XDSL,G.fast) </a:t>
            </a:r>
            <a:r>
              <a:rPr lang="en-GB" altLang="hu-HU"/>
              <a:t>?</a:t>
            </a:r>
          </a:p>
        </p:txBody>
      </p:sp>
      <p:sp>
        <p:nvSpPr>
          <p:cNvPr id="9221" name="Rectangle 3">
            <a:extLst>
              <a:ext uri="{FF2B5EF4-FFF2-40B4-BE49-F238E27FC236}">
                <a16:creationId xmlns:a16="http://schemas.microsoft.com/office/drawing/2014/main" id="{60866036-A7F1-40B0-8710-EBA08649B609}"/>
              </a:ext>
            </a:extLst>
          </p:cNvPr>
          <p:cNvSpPr>
            <a:spLocks noGrp="1" noChangeArrowheads="1"/>
          </p:cNvSpPr>
          <p:nvPr>
            <p:ph type="body" idx="1"/>
          </p:nvPr>
        </p:nvSpPr>
        <p:spPr/>
        <p:txBody>
          <a:bodyPr/>
          <a:lstStyle/>
          <a:p>
            <a:pPr eaLnBrk="1" hangingPunct="1">
              <a:lnSpc>
                <a:spcPct val="90000"/>
              </a:lnSpc>
            </a:pPr>
            <a:r>
              <a:rPr lang="en-GB" altLang="hu-HU" sz="2800" dirty="0"/>
              <a:t>Asymmetric Digital Subscriber line,</a:t>
            </a:r>
          </a:p>
          <a:p>
            <a:pPr eaLnBrk="1" hangingPunct="1">
              <a:lnSpc>
                <a:spcPct val="90000"/>
              </a:lnSpc>
            </a:pPr>
            <a:r>
              <a:rPr lang="en-GB" altLang="hu-HU" sz="2800" dirty="0"/>
              <a:t>A modem technology,</a:t>
            </a:r>
          </a:p>
          <a:p>
            <a:pPr eaLnBrk="1" hangingPunct="1">
              <a:lnSpc>
                <a:spcPct val="90000"/>
              </a:lnSpc>
            </a:pPr>
            <a:r>
              <a:rPr lang="en-GB" altLang="hu-HU" sz="2800" dirty="0"/>
              <a:t>Convert existing twisted-pair telephone lines into access paths for multimedia and high speed data communication,</a:t>
            </a:r>
          </a:p>
          <a:p>
            <a:pPr eaLnBrk="1" hangingPunct="1">
              <a:lnSpc>
                <a:spcPct val="90000"/>
              </a:lnSpc>
            </a:pPr>
            <a:r>
              <a:rPr lang="en-GB" altLang="hu-HU" sz="2800" dirty="0"/>
              <a:t>Can transmit to 100 Mbps downstream (VDSL)  1 Gbps (</a:t>
            </a:r>
            <a:r>
              <a:rPr lang="en-GB" altLang="hu-HU" sz="2800" dirty="0" err="1"/>
              <a:t>G.fast</a:t>
            </a:r>
            <a:r>
              <a:rPr lang="en-GB" altLang="hu-HU" sz="2800" dirty="0"/>
              <a:t>) 10 Gbps (</a:t>
            </a:r>
            <a:r>
              <a:rPr lang="en-GB" altLang="hu-HU" sz="2800" dirty="0" err="1"/>
              <a:t>G.mgfast</a:t>
            </a:r>
            <a:r>
              <a:rPr lang="en-GB" altLang="hu-HU" sz="2800" dirty="0"/>
              <a:t>)</a:t>
            </a:r>
          </a:p>
          <a:p>
            <a:pPr eaLnBrk="1" hangingPunct="1">
              <a:lnSpc>
                <a:spcPct val="90000"/>
              </a:lnSpc>
            </a:pPr>
            <a:r>
              <a:rPr lang="en-GB" altLang="hu-HU" sz="2800" dirty="0"/>
              <a:t>Transform the existing PSTN network to a  powerful system capable of bringing high quality multimedia (triple play) to the subscriber’s home.</a:t>
            </a:r>
          </a:p>
        </p:txBody>
      </p:sp>
    </p:spTree>
    <p:extLst>
      <p:ext uri="{BB962C8B-B14F-4D97-AF65-F5344CB8AC3E}">
        <p14:creationId xmlns:p14="http://schemas.microsoft.com/office/powerpoint/2010/main" val="640289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Élőláb helye 2">
            <a:extLst>
              <a:ext uri="{FF2B5EF4-FFF2-40B4-BE49-F238E27FC236}">
                <a16:creationId xmlns:a16="http://schemas.microsoft.com/office/drawing/2014/main" id="{BB619012-7E31-4ACA-B99D-A95B4501560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6147" name="Dia számának helye 3">
            <a:extLst>
              <a:ext uri="{FF2B5EF4-FFF2-40B4-BE49-F238E27FC236}">
                <a16:creationId xmlns:a16="http://schemas.microsoft.com/office/drawing/2014/main" id="{917D3C13-259F-446F-A108-E98CD4CC238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39BBFA55-B743-477F-9D89-8BCE4F1194BD}" type="slidenum">
              <a:rPr lang="hu-HU" altLang="hu-HU" sz="1400"/>
              <a:pPr eaLnBrk="1" hangingPunct="1">
                <a:spcBef>
                  <a:spcPct val="0"/>
                </a:spcBef>
                <a:buFontTx/>
                <a:buNone/>
              </a:pPr>
              <a:t>20</a:t>
            </a:fld>
            <a:endParaRPr lang="hu-HU" altLang="hu-HU" sz="1400"/>
          </a:p>
        </p:txBody>
      </p:sp>
      <p:sp>
        <p:nvSpPr>
          <p:cNvPr id="6148" name="Rectangle 2">
            <a:extLst>
              <a:ext uri="{FF2B5EF4-FFF2-40B4-BE49-F238E27FC236}">
                <a16:creationId xmlns:a16="http://schemas.microsoft.com/office/drawing/2014/main" id="{56CB0168-06AC-42A1-94C6-9302E93D67DC}"/>
              </a:ext>
            </a:extLst>
          </p:cNvPr>
          <p:cNvSpPr>
            <a:spLocks noChangeArrowheads="1"/>
          </p:cNvSpPr>
          <p:nvPr/>
        </p:nvSpPr>
        <p:spPr bwMode="auto">
          <a:xfrm>
            <a:off x="3048000" y="2971800"/>
            <a:ext cx="4800600" cy="2667000"/>
          </a:xfrm>
          <a:prstGeom prst="rect">
            <a:avLst/>
          </a:prstGeom>
          <a:solidFill>
            <a:srgbClr val="FF9999"/>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49" name="Rectangle 3">
            <a:extLst>
              <a:ext uri="{FF2B5EF4-FFF2-40B4-BE49-F238E27FC236}">
                <a16:creationId xmlns:a16="http://schemas.microsoft.com/office/drawing/2014/main" id="{038A46FD-7B44-42BA-A362-8F1598352B4E}"/>
              </a:ext>
            </a:extLst>
          </p:cNvPr>
          <p:cNvSpPr>
            <a:spLocks noChangeArrowheads="1"/>
          </p:cNvSpPr>
          <p:nvPr/>
        </p:nvSpPr>
        <p:spPr bwMode="auto">
          <a:xfrm>
            <a:off x="4114800" y="2971800"/>
            <a:ext cx="1524000" cy="2667000"/>
          </a:xfrm>
          <a:prstGeom prst="rect">
            <a:avLst/>
          </a:prstGeom>
          <a:solidFill>
            <a:srgbClr val="FF0066"/>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50" name="Rectangle 4">
            <a:extLst>
              <a:ext uri="{FF2B5EF4-FFF2-40B4-BE49-F238E27FC236}">
                <a16:creationId xmlns:a16="http://schemas.microsoft.com/office/drawing/2014/main" id="{2621CC1D-CDEF-4F7C-8F52-7F08C2979A62}"/>
              </a:ext>
            </a:extLst>
          </p:cNvPr>
          <p:cNvSpPr>
            <a:spLocks noChangeArrowheads="1"/>
          </p:cNvSpPr>
          <p:nvPr/>
        </p:nvSpPr>
        <p:spPr bwMode="auto">
          <a:xfrm>
            <a:off x="762000" y="62484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51" name="Rectangle 5">
            <a:extLst>
              <a:ext uri="{FF2B5EF4-FFF2-40B4-BE49-F238E27FC236}">
                <a16:creationId xmlns:a16="http://schemas.microsoft.com/office/drawing/2014/main" id="{988FE183-775F-4927-9673-A37DC9025147}"/>
              </a:ext>
            </a:extLst>
          </p:cNvPr>
          <p:cNvSpPr>
            <a:spLocks noChangeArrowheads="1"/>
          </p:cNvSpPr>
          <p:nvPr/>
        </p:nvSpPr>
        <p:spPr bwMode="auto">
          <a:xfrm>
            <a:off x="3429000" y="62484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52" name="Rectangle 6">
            <a:extLst>
              <a:ext uri="{FF2B5EF4-FFF2-40B4-BE49-F238E27FC236}">
                <a16:creationId xmlns:a16="http://schemas.microsoft.com/office/drawing/2014/main" id="{8AE3DE7F-BDC9-4FA1-B0F0-99A22EE38BD4}"/>
              </a:ext>
            </a:extLst>
          </p:cNvPr>
          <p:cNvSpPr>
            <a:spLocks noChangeArrowheads="1"/>
          </p:cNvSpPr>
          <p:nvPr/>
        </p:nvSpPr>
        <p:spPr bwMode="auto">
          <a:xfrm>
            <a:off x="968375" y="546100"/>
            <a:ext cx="7534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hu-HU">
                <a:solidFill>
                  <a:schemeClr val="tx2"/>
                </a:solidFill>
              </a:rPr>
              <a:t>The detailed electronic communication value chain</a:t>
            </a:r>
            <a:endParaRPr lang="en-GB" altLang="hu-HU" sz="4400">
              <a:solidFill>
                <a:schemeClr val="tx2"/>
              </a:solidFill>
            </a:endParaRPr>
          </a:p>
        </p:txBody>
      </p:sp>
      <p:graphicFrame>
        <p:nvGraphicFramePr>
          <p:cNvPr id="6153" name="Object 7">
            <a:hlinkClick r:id="" action="ppaction://ole?verb=0"/>
            <a:extLst>
              <a:ext uri="{FF2B5EF4-FFF2-40B4-BE49-F238E27FC236}">
                <a16:creationId xmlns:a16="http://schemas.microsoft.com/office/drawing/2014/main" id="{34189BED-DE9B-42F3-A32E-257E2A4DB2AB}"/>
              </a:ext>
            </a:extLst>
          </p:cNvPr>
          <p:cNvGraphicFramePr>
            <a:graphicFrameLocks/>
          </p:cNvGraphicFramePr>
          <p:nvPr/>
        </p:nvGraphicFramePr>
        <p:xfrm>
          <a:off x="8086725" y="1890713"/>
          <a:ext cx="315913" cy="1017587"/>
        </p:xfrm>
        <a:graphic>
          <a:graphicData uri="http://schemas.openxmlformats.org/presentationml/2006/ole">
            <mc:AlternateContent xmlns:mc="http://schemas.openxmlformats.org/markup-compatibility/2006">
              <mc:Choice xmlns:v="urn:schemas-microsoft-com:vml" Requires="v">
                <p:oleObj spid="_x0000_s6206" name="Klip" r:id="rId3" imgW="1233488" imgH="3908425" progId="MS_ClipArt_Gallery.2">
                  <p:embed/>
                </p:oleObj>
              </mc:Choice>
              <mc:Fallback>
                <p:oleObj name="Klip" r:id="rId3" imgW="1233488" imgH="3908425" progId="MS_ClipArt_Gallery.2">
                  <p:embed/>
                  <p:pic>
                    <p:nvPicPr>
                      <p:cNvPr id="0" name="Object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6725" y="1890713"/>
                        <a:ext cx="315913" cy="10175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4" name="Arc 8">
            <a:extLst>
              <a:ext uri="{FF2B5EF4-FFF2-40B4-BE49-F238E27FC236}">
                <a16:creationId xmlns:a16="http://schemas.microsoft.com/office/drawing/2014/main" id="{33F56485-3469-4BCA-BB6C-19BDDD3B82F8}"/>
              </a:ext>
            </a:extLst>
          </p:cNvPr>
          <p:cNvSpPr>
            <a:spLocks/>
          </p:cNvSpPr>
          <p:nvPr/>
        </p:nvSpPr>
        <p:spPr bwMode="auto">
          <a:xfrm rot="-8100000">
            <a:off x="4410075" y="2152650"/>
            <a:ext cx="969963" cy="969963"/>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65"/>
                </a:moveTo>
                <a:cubicBezTo>
                  <a:pt x="19" y="9662"/>
                  <a:pt x="9662" y="19"/>
                  <a:pt x="21565" y="0"/>
                </a:cubicBezTo>
              </a:path>
              <a:path w="21600" h="21600" stroke="0" extrusionOk="0">
                <a:moveTo>
                  <a:pt x="0" y="21565"/>
                </a:moveTo>
                <a:cubicBezTo>
                  <a:pt x="19" y="9662"/>
                  <a:pt x="9662" y="19"/>
                  <a:pt x="21565" y="0"/>
                </a:cubicBezTo>
                <a:lnTo>
                  <a:pt x="21600" y="21600"/>
                </a:lnTo>
                <a:lnTo>
                  <a:pt x="0" y="21565"/>
                </a:lnTo>
                <a:close/>
              </a:path>
            </a:pathLst>
          </a:custGeom>
          <a:noFill/>
          <a:ln w="12700" cap="rnd">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6155" name="Arc 9">
            <a:extLst>
              <a:ext uri="{FF2B5EF4-FFF2-40B4-BE49-F238E27FC236}">
                <a16:creationId xmlns:a16="http://schemas.microsoft.com/office/drawing/2014/main" id="{553BBCA0-BCD0-4EE9-BEEB-9A016BC60B99}"/>
              </a:ext>
            </a:extLst>
          </p:cNvPr>
          <p:cNvSpPr>
            <a:spLocks/>
          </p:cNvSpPr>
          <p:nvPr/>
        </p:nvSpPr>
        <p:spPr bwMode="auto">
          <a:xfrm rot="2700000">
            <a:off x="4410075" y="1647825"/>
            <a:ext cx="969963" cy="969963"/>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65"/>
                </a:moveTo>
                <a:cubicBezTo>
                  <a:pt x="19" y="9662"/>
                  <a:pt x="9662" y="19"/>
                  <a:pt x="21565" y="0"/>
                </a:cubicBezTo>
              </a:path>
              <a:path w="21600" h="21600" stroke="0" extrusionOk="0">
                <a:moveTo>
                  <a:pt x="0" y="21565"/>
                </a:moveTo>
                <a:cubicBezTo>
                  <a:pt x="19" y="9662"/>
                  <a:pt x="9662" y="19"/>
                  <a:pt x="21565" y="0"/>
                </a:cubicBezTo>
                <a:lnTo>
                  <a:pt x="21600" y="21600"/>
                </a:lnTo>
                <a:lnTo>
                  <a:pt x="0" y="21565"/>
                </a:lnTo>
                <a:close/>
              </a:path>
            </a:pathLst>
          </a:custGeom>
          <a:noFill/>
          <a:ln w="12700" cap="rnd">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6156" name="Freeform 10">
            <a:extLst>
              <a:ext uri="{FF2B5EF4-FFF2-40B4-BE49-F238E27FC236}">
                <a16:creationId xmlns:a16="http://schemas.microsoft.com/office/drawing/2014/main" id="{1DF8FF69-AD4D-4DBE-ADE9-0E03D4C41311}"/>
              </a:ext>
            </a:extLst>
          </p:cNvPr>
          <p:cNvSpPr>
            <a:spLocks/>
          </p:cNvSpPr>
          <p:nvPr/>
        </p:nvSpPr>
        <p:spPr bwMode="auto">
          <a:xfrm>
            <a:off x="5576888" y="1990725"/>
            <a:ext cx="2362200" cy="741363"/>
          </a:xfrm>
          <a:custGeom>
            <a:avLst/>
            <a:gdLst>
              <a:gd name="T0" fmla="*/ 0 w 1488"/>
              <a:gd name="T1" fmla="*/ 2147483647 h 467"/>
              <a:gd name="T2" fmla="*/ 0 w 1488"/>
              <a:gd name="T3" fmla="*/ 0 h 467"/>
              <a:gd name="T4" fmla="*/ 2147483647 w 1488"/>
              <a:gd name="T5" fmla="*/ 0 h 467"/>
              <a:gd name="T6" fmla="*/ 2147483647 w 1488"/>
              <a:gd name="T7" fmla="*/ 2147483647 h 467"/>
              <a:gd name="T8" fmla="*/ 2147483647 w 1488"/>
              <a:gd name="T9" fmla="*/ 2147483647 h 467"/>
              <a:gd name="T10" fmla="*/ 2147483647 w 1488"/>
              <a:gd name="T11" fmla="*/ 2147483647 h 467"/>
              <a:gd name="T12" fmla="*/ 0 w 1488"/>
              <a:gd name="T13" fmla="*/ 2147483647 h 467"/>
              <a:gd name="T14" fmla="*/ 0 w 1488"/>
              <a:gd name="T15" fmla="*/ 2147483647 h 467"/>
              <a:gd name="T16" fmla="*/ 0 w 1488"/>
              <a:gd name="T17" fmla="*/ 2147483647 h 4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467"/>
              <a:gd name="T29" fmla="*/ 1488 w 1488"/>
              <a:gd name="T30" fmla="*/ 467 h 4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467">
                <a:moveTo>
                  <a:pt x="0" y="238"/>
                </a:moveTo>
                <a:lnTo>
                  <a:pt x="0" y="0"/>
                </a:lnTo>
                <a:lnTo>
                  <a:pt x="1360" y="0"/>
                </a:lnTo>
                <a:lnTo>
                  <a:pt x="1487" y="232"/>
                </a:lnTo>
                <a:lnTo>
                  <a:pt x="1487" y="234"/>
                </a:lnTo>
                <a:lnTo>
                  <a:pt x="1360" y="466"/>
                </a:lnTo>
                <a:lnTo>
                  <a:pt x="0" y="466"/>
                </a:lnTo>
                <a:lnTo>
                  <a:pt x="0" y="227"/>
                </a:lnTo>
                <a:lnTo>
                  <a:pt x="0" y="238"/>
                </a:lnTo>
              </a:path>
            </a:pathLst>
          </a:custGeom>
          <a:solidFill>
            <a:srgbClr val="F2F49B"/>
          </a:solidFill>
          <a:ln w="12700" cap="rnd" cmpd="sng">
            <a:solidFill>
              <a:srgbClr val="000000"/>
            </a:solidFill>
            <a:prstDash val="solid"/>
            <a:round/>
            <a:headEnd type="none" w="med" len="med"/>
            <a:tailEnd type="none" w="med" len="med"/>
          </a:ln>
        </p:spPr>
        <p:txBody>
          <a:bodyPr/>
          <a:lstStyle/>
          <a:p>
            <a:endParaRPr lang="hu-HU"/>
          </a:p>
        </p:txBody>
      </p:sp>
      <p:sp>
        <p:nvSpPr>
          <p:cNvPr id="6157" name="Freeform 11">
            <a:extLst>
              <a:ext uri="{FF2B5EF4-FFF2-40B4-BE49-F238E27FC236}">
                <a16:creationId xmlns:a16="http://schemas.microsoft.com/office/drawing/2014/main" id="{84DAABDD-0FB6-41C5-A4A7-2D61BE99E8DA}"/>
              </a:ext>
            </a:extLst>
          </p:cNvPr>
          <p:cNvSpPr>
            <a:spLocks/>
          </p:cNvSpPr>
          <p:nvPr/>
        </p:nvSpPr>
        <p:spPr bwMode="auto">
          <a:xfrm>
            <a:off x="6651625" y="1998663"/>
            <a:ext cx="200025" cy="725487"/>
          </a:xfrm>
          <a:custGeom>
            <a:avLst/>
            <a:gdLst>
              <a:gd name="T0" fmla="*/ 0 w 126"/>
              <a:gd name="T1" fmla="*/ 0 h 457"/>
              <a:gd name="T2" fmla="*/ 2147483647 w 126"/>
              <a:gd name="T3" fmla="*/ 2147483647 h 457"/>
              <a:gd name="T4" fmla="*/ 2147483647 w 126"/>
              <a:gd name="T5" fmla="*/ 2147483647 h 457"/>
              <a:gd name="T6" fmla="*/ 0 60000 65536"/>
              <a:gd name="T7" fmla="*/ 0 60000 65536"/>
              <a:gd name="T8" fmla="*/ 0 60000 65536"/>
              <a:gd name="T9" fmla="*/ 0 w 126"/>
              <a:gd name="T10" fmla="*/ 0 h 457"/>
              <a:gd name="T11" fmla="*/ 126 w 126"/>
              <a:gd name="T12" fmla="*/ 457 h 457"/>
            </a:gdLst>
            <a:ahLst/>
            <a:cxnLst>
              <a:cxn ang="T6">
                <a:pos x="T0" y="T1"/>
              </a:cxn>
              <a:cxn ang="T7">
                <a:pos x="T2" y="T3"/>
              </a:cxn>
              <a:cxn ang="T8">
                <a:pos x="T4" y="T5"/>
              </a:cxn>
            </a:cxnLst>
            <a:rect l="T9" t="T10" r="T11" b="T12"/>
            <a:pathLst>
              <a:path w="126" h="457">
                <a:moveTo>
                  <a:pt x="0" y="0"/>
                </a:moveTo>
                <a:lnTo>
                  <a:pt x="125" y="235"/>
                </a:lnTo>
                <a:lnTo>
                  <a:pt x="4" y="45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6158" name="Rectangle 12">
            <a:extLst>
              <a:ext uri="{FF2B5EF4-FFF2-40B4-BE49-F238E27FC236}">
                <a16:creationId xmlns:a16="http://schemas.microsoft.com/office/drawing/2014/main" id="{D7871C4D-22CE-4A3F-AA3C-1F8B7DA85138}"/>
              </a:ext>
            </a:extLst>
          </p:cNvPr>
          <p:cNvSpPr>
            <a:spLocks noChangeArrowheads="1"/>
          </p:cNvSpPr>
          <p:nvPr/>
        </p:nvSpPr>
        <p:spPr bwMode="auto">
          <a:xfrm>
            <a:off x="5561013" y="1987550"/>
            <a:ext cx="12382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59" name="Freeform 13">
            <a:extLst>
              <a:ext uri="{FF2B5EF4-FFF2-40B4-BE49-F238E27FC236}">
                <a16:creationId xmlns:a16="http://schemas.microsoft.com/office/drawing/2014/main" id="{9D108D5C-D664-4B84-A166-2B59DD219880}"/>
              </a:ext>
            </a:extLst>
          </p:cNvPr>
          <p:cNvSpPr>
            <a:spLocks/>
          </p:cNvSpPr>
          <p:nvPr/>
        </p:nvSpPr>
        <p:spPr bwMode="auto">
          <a:xfrm>
            <a:off x="2016125" y="1990725"/>
            <a:ext cx="2327275" cy="741363"/>
          </a:xfrm>
          <a:custGeom>
            <a:avLst/>
            <a:gdLst>
              <a:gd name="T0" fmla="*/ 0 w 1466"/>
              <a:gd name="T1" fmla="*/ 2147483647 h 467"/>
              <a:gd name="T2" fmla="*/ 0 w 1466"/>
              <a:gd name="T3" fmla="*/ 0 h 467"/>
              <a:gd name="T4" fmla="*/ 2147483647 w 1466"/>
              <a:gd name="T5" fmla="*/ 0 h 467"/>
              <a:gd name="T6" fmla="*/ 2147483647 w 1466"/>
              <a:gd name="T7" fmla="*/ 2147483647 h 467"/>
              <a:gd name="T8" fmla="*/ 2147483647 w 1466"/>
              <a:gd name="T9" fmla="*/ 2147483647 h 467"/>
              <a:gd name="T10" fmla="*/ 2147483647 w 1466"/>
              <a:gd name="T11" fmla="*/ 2147483647 h 467"/>
              <a:gd name="T12" fmla="*/ 0 w 1466"/>
              <a:gd name="T13" fmla="*/ 2147483647 h 467"/>
              <a:gd name="T14" fmla="*/ 0 w 1466"/>
              <a:gd name="T15" fmla="*/ 2147483647 h 467"/>
              <a:gd name="T16" fmla="*/ 0 w 1466"/>
              <a:gd name="T17" fmla="*/ 2147483647 h 4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6"/>
              <a:gd name="T28" fmla="*/ 0 h 467"/>
              <a:gd name="T29" fmla="*/ 1466 w 1466"/>
              <a:gd name="T30" fmla="*/ 467 h 4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6" h="467">
                <a:moveTo>
                  <a:pt x="0" y="238"/>
                </a:moveTo>
                <a:lnTo>
                  <a:pt x="0" y="0"/>
                </a:lnTo>
                <a:lnTo>
                  <a:pt x="1340" y="0"/>
                </a:lnTo>
                <a:lnTo>
                  <a:pt x="1465" y="232"/>
                </a:lnTo>
                <a:lnTo>
                  <a:pt x="1465" y="234"/>
                </a:lnTo>
                <a:lnTo>
                  <a:pt x="1340" y="466"/>
                </a:lnTo>
                <a:lnTo>
                  <a:pt x="0" y="466"/>
                </a:lnTo>
                <a:lnTo>
                  <a:pt x="0" y="227"/>
                </a:lnTo>
                <a:lnTo>
                  <a:pt x="0" y="238"/>
                </a:lnTo>
              </a:path>
            </a:pathLst>
          </a:custGeom>
          <a:solidFill>
            <a:srgbClr val="F2F49B"/>
          </a:solidFill>
          <a:ln w="12700" cap="rnd" cmpd="sng">
            <a:solidFill>
              <a:srgbClr val="000000"/>
            </a:solidFill>
            <a:prstDash val="solid"/>
            <a:round/>
            <a:headEnd type="none" w="med" len="med"/>
            <a:tailEnd type="none" w="med" len="med"/>
          </a:ln>
        </p:spPr>
        <p:txBody>
          <a:bodyPr/>
          <a:lstStyle/>
          <a:p>
            <a:endParaRPr lang="hu-HU"/>
          </a:p>
        </p:txBody>
      </p:sp>
      <p:sp>
        <p:nvSpPr>
          <p:cNvPr id="6160" name="Freeform 14">
            <a:extLst>
              <a:ext uri="{FF2B5EF4-FFF2-40B4-BE49-F238E27FC236}">
                <a16:creationId xmlns:a16="http://schemas.microsoft.com/office/drawing/2014/main" id="{051831BB-4678-4781-AC7B-5A4BEFAAA060}"/>
              </a:ext>
            </a:extLst>
          </p:cNvPr>
          <p:cNvSpPr>
            <a:spLocks/>
          </p:cNvSpPr>
          <p:nvPr/>
        </p:nvSpPr>
        <p:spPr bwMode="auto">
          <a:xfrm>
            <a:off x="2960688" y="1998663"/>
            <a:ext cx="200025" cy="725487"/>
          </a:xfrm>
          <a:custGeom>
            <a:avLst/>
            <a:gdLst>
              <a:gd name="T0" fmla="*/ 0 w 126"/>
              <a:gd name="T1" fmla="*/ 0 h 457"/>
              <a:gd name="T2" fmla="*/ 2147483647 w 126"/>
              <a:gd name="T3" fmla="*/ 2147483647 h 457"/>
              <a:gd name="T4" fmla="*/ 2147483647 w 126"/>
              <a:gd name="T5" fmla="*/ 2147483647 h 457"/>
              <a:gd name="T6" fmla="*/ 0 60000 65536"/>
              <a:gd name="T7" fmla="*/ 0 60000 65536"/>
              <a:gd name="T8" fmla="*/ 0 60000 65536"/>
              <a:gd name="T9" fmla="*/ 0 w 126"/>
              <a:gd name="T10" fmla="*/ 0 h 457"/>
              <a:gd name="T11" fmla="*/ 126 w 126"/>
              <a:gd name="T12" fmla="*/ 457 h 457"/>
            </a:gdLst>
            <a:ahLst/>
            <a:cxnLst>
              <a:cxn ang="T6">
                <a:pos x="T0" y="T1"/>
              </a:cxn>
              <a:cxn ang="T7">
                <a:pos x="T2" y="T3"/>
              </a:cxn>
              <a:cxn ang="T8">
                <a:pos x="T4" y="T5"/>
              </a:cxn>
            </a:cxnLst>
            <a:rect l="T9" t="T10" r="T11" b="T12"/>
            <a:pathLst>
              <a:path w="126" h="457">
                <a:moveTo>
                  <a:pt x="0" y="0"/>
                </a:moveTo>
                <a:lnTo>
                  <a:pt x="125" y="235"/>
                </a:lnTo>
                <a:lnTo>
                  <a:pt x="4" y="45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6161" name="Rectangle 15">
            <a:extLst>
              <a:ext uri="{FF2B5EF4-FFF2-40B4-BE49-F238E27FC236}">
                <a16:creationId xmlns:a16="http://schemas.microsoft.com/office/drawing/2014/main" id="{F8D2D59A-03B1-4539-82D3-117216B633D9}"/>
              </a:ext>
            </a:extLst>
          </p:cNvPr>
          <p:cNvSpPr>
            <a:spLocks noChangeArrowheads="1"/>
          </p:cNvSpPr>
          <p:nvPr/>
        </p:nvSpPr>
        <p:spPr bwMode="auto">
          <a:xfrm>
            <a:off x="4437063" y="2227263"/>
            <a:ext cx="9064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1912" tIns="30162" rIns="61912" bIns="30162">
            <a:spAutoFit/>
          </a:bodyPr>
          <a:lstStyle>
            <a:lvl1pPr defTabSz="354013" eaLnBrk="0" hangingPunct="0">
              <a:spcBef>
                <a:spcPct val="20000"/>
              </a:spcBef>
              <a:buChar char="•"/>
              <a:defRPr sz="3200">
                <a:solidFill>
                  <a:schemeClr val="tx1"/>
                </a:solidFill>
                <a:latin typeface="Arial" panose="020B0604020202020204" pitchFamily="34" charset="0"/>
              </a:defRPr>
            </a:lvl1pPr>
            <a:lvl2pPr marL="742950" indent="-285750" defTabSz="354013" eaLnBrk="0" hangingPunct="0">
              <a:spcBef>
                <a:spcPct val="20000"/>
              </a:spcBef>
              <a:buChar char="–"/>
              <a:defRPr sz="2800">
                <a:solidFill>
                  <a:schemeClr val="tx1"/>
                </a:solidFill>
                <a:latin typeface="Arial" panose="020B0604020202020204" pitchFamily="34" charset="0"/>
              </a:defRPr>
            </a:lvl2pPr>
            <a:lvl3pPr marL="1143000" indent="-228600" defTabSz="354013" eaLnBrk="0" hangingPunct="0">
              <a:spcBef>
                <a:spcPct val="20000"/>
              </a:spcBef>
              <a:buChar char="•"/>
              <a:defRPr sz="2400">
                <a:solidFill>
                  <a:schemeClr val="tx1"/>
                </a:solidFill>
                <a:latin typeface="Arial" panose="020B0604020202020204" pitchFamily="34" charset="0"/>
              </a:defRPr>
            </a:lvl3pPr>
            <a:lvl4pPr marL="1600200" indent="-228600" defTabSz="354013" eaLnBrk="0" hangingPunct="0">
              <a:spcBef>
                <a:spcPct val="20000"/>
              </a:spcBef>
              <a:buChar char="–"/>
              <a:defRPr sz="2000">
                <a:solidFill>
                  <a:schemeClr val="tx1"/>
                </a:solidFill>
                <a:latin typeface="Arial" panose="020B0604020202020204" pitchFamily="34" charset="0"/>
              </a:defRPr>
            </a:lvl4pPr>
            <a:lvl5pPr marL="2057400" indent="-228600" defTabSz="354013" eaLnBrk="0" hangingPunct="0">
              <a:spcBef>
                <a:spcPct val="20000"/>
              </a:spcBef>
              <a:buChar char="»"/>
              <a:defRPr sz="2000">
                <a:solidFill>
                  <a:schemeClr val="tx1"/>
                </a:solidFill>
                <a:latin typeface="Arial" panose="020B0604020202020204" pitchFamily="34" charset="0"/>
              </a:defRPr>
            </a:lvl5pPr>
            <a:lvl6pPr marL="25146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hu-HU" sz="1100" b="1">
                <a:solidFill>
                  <a:srgbClr val="000000"/>
                </a:solidFill>
              </a:rPr>
              <a:t>Distribution</a:t>
            </a:r>
          </a:p>
        </p:txBody>
      </p:sp>
      <p:sp>
        <p:nvSpPr>
          <p:cNvPr id="6162" name="Rectangle 16">
            <a:extLst>
              <a:ext uri="{FF2B5EF4-FFF2-40B4-BE49-F238E27FC236}">
                <a16:creationId xmlns:a16="http://schemas.microsoft.com/office/drawing/2014/main" id="{EE35B0AD-B506-4849-A855-AE2EF27FA023}"/>
              </a:ext>
            </a:extLst>
          </p:cNvPr>
          <p:cNvSpPr>
            <a:spLocks noChangeArrowheads="1"/>
          </p:cNvSpPr>
          <p:nvPr/>
        </p:nvSpPr>
        <p:spPr bwMode="auto">
          <a:xfrm>
            <a:off x="2214563" y="2257425"/>
            <a:ext cx="6524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1912" tIns="30162" rIns="61912" bIns="30162">
            <a:spAutoFit/>
          </a:bodyPr>
          <a:lstStyle>
            <a:lvl1pPr defTabSz="354013" eaLnBrk="0" hangingPunct="0">
              <a:spcBef>
                <a:spcPct val="20000"/>
              </a:spcBef>
              <a:buChar char="•"/>
              <a:defRPr sz="3200">
                <a:solidFill>
                  <a:schemeClr val="tx1"/>
                </a:solidFill>
                <a:latin typeface="Arial" panose="020B0604020202020204" pitchFamily="34" charset="0"/>
              </a:defRPr>
            </a:lvl1pPr>
            <a:lvl2pPr marL="742950" indent="-285750" defTabSz="354013" eaLnBrk="0" hangingPunct="0">
              <a:spcBef>
                <a:spcPct val="20000"/>
              </a:spcBef>
              <a:buChar char="–"/>
              <a:defRPr sz="2800">
                <a:solidFill>
                  <a:schemeClr val="tx1"/>
                </a:solidFill>
                <a:latin typeface="Arial" panose="020B0604020202020204" pitchFamily="34" charset="0"/>
              </a:defRPr>
            </a:lvl2pPr>
            <a:lvl3pPr marL="1143000" indent="-228600" defTabSz="354013" eaLnBrk="0" hangingPunct="0">
              <a:spcBef>
                <a:spcPct val="20000"/>
              </a:spcBef>
              <a:buChar char="•"/>
              <a:defRPr sz="2400">
                <a:solidFill>
                  <a:schemeClr val="tx1"/>
                </a:solidFill>
                <a:latin typeface="Arial" panose="020B0604020202020204" pitchFamily="34" charset="0"/>
              </a:defRPr>
            </a:lvl3pPr>
            <a:lvl4pPr marL="1600200" indent="-228600" defTabSz="354013" eaLnBrk="0" hangingPunct="0">
              <a:spcBef>
                <a:spcPct val="20000"/>
              </a:spcBef>
              <a:buChar char="–"/>
              <a:defRPr sz="2000">
                <a:solidFill>
                  <a:schemeClr val="tx1"/>
                </a:solidFill>
                <a:latin typeface="Arial" panose="020B0604020202020204" pitchFamily="34" charset="0"/>
              </a:defRPr>
            </a:lvl4pPr>
            <a:lvl5pPr marL="2057400" indent="-228600" defTabSz="354013" eaLnBrk="0" hangingPunct="0">
              <a:spcBef>
                <a:spcPct val="20000"/>
              </a:spcBef>
              <a:buChar char="»"/>
              <a:defRPr sz="2000">
                <a:solidFill>
                  <a:schemeClr val="tx1"/>
                </a:solidFill>
                <a:latin typeface="Arial" panose="020B0604020202020204" pitchFamily="34" charset="0"/>
              </a:defRPr>
            </a:lvl5pPr>
            <a:lvl6pPr marL="25146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hu-HU" sz="1100" b="1">
                <a:solidFill>
                  <a:srgbClr val="000000"/>
                </a:solidFill>
              </a:rPr>
              <a:t>Content</a:t>
            </a:r>
          </a:p>
        </p:txBody>
      </p:sp>
      <p:sp>
        <p:nvSpPr>
          <p:cNvPr id="6163" name="Rectangle 17">
            <a:extLst>
              <a:ext uri="{FF2B5EF4-FFF2-40B4-BE49-F238E27FC236}">
                <a16:creationId xmlns:a16="http://schemas.microsoft.com/office/drawing/2014/main" id="{080A9D21-9DCC-46D6-A1B1-2EABA1D744B0}"/>
              </a:ext>
            </a:extLst>
          </p:cNvPr>
          <p:cNvSpPr>
            <a:spLocks noChangeArrowheads="1"/>
          </p:cNvSpPr>
          <p:nvPr/>
        </p:nvSpPr>
        <p:spPr bwMode="auto">
          <a:xfrm>
            <a:off x="3159125" y="2165350"/>
            <a:ext cx="939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1912" tIns="30162" rIns="61912" bIns="30162">
            <a:spAutoFit/>
          </a:bodyPr>
          <a:lstStyle>
            <a:lvl1pPr defTabSz="354013" eaLnBrk="0" hangingPunct="0">
              <a:spcBef>
                <a:spcPct val="20000"/>
              </a:spcBef>
              <a:buChar char="•"/>
              <a:defRPr sz="3200">
                <a:solidFill>
                  <a:schemeClr val="tx1"/>
                </a:solidFill>
                <a:latin typeface="Arial" panose="020B0604020202020204" pitchFamily="34" charset="0"/>
              </a:defRPr>
            </a:lvl1pPr>
            <a:lvl2pPr marL="742950" indent="-285750" defTabSz="354013" eaLnBrk="0" hangingPunct="0">
              <a:spcBef>
                <a:spcPct val="20000"/>
              </a:spcBef>
              <a:buChar char="–"/>
              <a:defRPr sz="2800">
                <a:solidFill>
                  <a:schemeClr val="tx1"/>
                </a:solidFill>
                <a:latin typeface="Arial" panose="020B0604020202020204" pitchFamily="34" charset="0"/>
              </a:defRPr>
            </a:lvl2pPr>
            <a:lvl3pPr marL="1143000" indent="-228600" defTabSz="354013" eaLnBrk="0" hangingPunct="0">
              <a:spcBef>
                <a:spcPct val="20000"/>
              </a:spcBef>
              <a:buChar char="•"/>
              <a:defRPr sz="2400">
                <a:solidFill>
                  <a:schemeClr val="tx1"/>
                </a:solidFill>
                <a:latin typeface="Arial" panose="020B0604020202020204" pitchFamily="34" charset="0"/>
              </a:defRPr>
            </a:lvl3pPr>
            <a:lvl4pPr marL="1600200" indent="-228600" defTabSz="354013" eaLnBrk="0" hangingPunct="0">
              <a:spcBef>
                <a:spcPct val="20000"/>
              </a:spcBef>
              <a:buChar char="–"/>
              <a:defRPr sz="2000">
                <a:solidFill>
                  <a:schemeClr val="tx1"/>
                </a:solidFill>
                <a:latin typeface="Arial" panose="020B0604020202020204" pitchFamily="34" charset="0"/>
              </a:defRPr>
            </a:lvl4pPr>
            <a:lvl5pPr marL="2057400" indent="-228600" defTabSz="354013" eaLnBrk="0" hangingPunct="0">
              <a:spcBef>
                <a:spcPct val="20000"/>
              </a:spcBef>
              <a:buChar char="»"/>
              <a:defRPr sz="2000">
                <a:solidFill>
                  <a:schemeClr val="tx1"/>
                </a:solidFill>
                <a:latin typeface="Arial" panose="020B0604020202020204" pitchFamily="34" charset="0"/>
              </a:defRPr>
            </a:lvl5pPr>
            <a:lvl6pPr marL="25146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0000"/>
              </a:lnSpc>
              <a:spcBef>
                <a:spcPct val="0"/>
              </a:spcBef>
              <a:buFontTx/>
              <a:buNone/>
            </a:pPr>
            <a:r>
              <a:rPr lang="en-GB" altLang="hu-HU" sz="1100" b="1">
                <a:solidFill>
                  <a:srgbClr val="000000"/>
                </a:solidFill>
              </a:rPr>
              <a:t>Content and</a:t>
            </a:r>
          </a:p>
          <a:p>
            <a:pPr algn="ctr">
              <a:lnSpc>
                <a:spcPct val="80000"/>
              </a:lnSpc>
              <a:spcBef>
                <a:spcPct val="0"/>
              </a:spcBef>
              <a:buFontTx/>
              <a:buNone/>
            </a:pPr>
            <a:r>
              <a:rPr lang="en-GB" altLang="hu-HU" sz="1100" b="1">
                <a:solidFill>
                  <a:srgbClr val="000000"/>
                </a:solidFill>
              </a:rPr>
              <a:t>service</a:t>
            </a:r>
          </a:p>
          <a:p>
            <a:pPr algn="ctr">
              <a:lnSpc>
                <a:spcPct val="80000"/>
              </a:lnSpc>
              <a:spcBef>
                <a:spcPct val="0"/>
              </a:spcBef>
              <a:buFontTx/>
              <a:buNone/>
            </a:pPr>
            <a:r>
              <a:rPr lang="en-GB" altLang="hu-HU" sz="1100" b="1">
                <a:solidFill>
                  <a:srgbClr val="000000"/>
                </a:solidFill>
              </a:rPr>
              <a:t>packaging</a:t>
            </a:r>
          </a:p>
        </p:txBody>
      </p:sp>
      <p:sp>
        <p:nvSpPr>
          <p:cNvPr id="6164" name="Rectangle 18">
            <a:extLst>
              <a:ext uri="{FF2B5EF4-FFF2-40B4-BE49-F238E27FC236}">
                <a16:creationId xmlns:a16="http://schemas.microsoft.com/office/drawing/2014/main" id="{AA951CA3-AD4A-43D4-BA11-330F23A7023B}"/>
              </a:ext>
            </a:extLst>
          </p:cNvPr>
          <p:cNvSpPr>
            <a:spLocks noChangeArrowheads="1"/>
          </p:cNvSpPr>
          <p:nvPr/>
        </p:nvSpPr>
        <p:spPr bwMode="auto">
          <a:xfrm>
            <a:off x="5689600" y="2230438"/>
            <a:ext cx="100806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1912" tIns="30162" rIns="61912" bIns="30162">
            <a:spAutoFit/>
          </a:bodyPr>
          <a:lstStyle>
            <a:lvl1pPr defTabSz="354013" eaLnBrk="0" hangingPunct="0">
              <a:spcBef>
                <a:spcPct val="20000"/>
              </a:spcBef>
              <a:buChar char="•"/>
              <a:defRPr sz="3200">
                <a:solidFill>
                  <a:schemeClr val="tx1"/>
                </a:solidFill>
                <a:latin typeface="Arial" panose="020B0604020202020204" pitchFamily="34" charset="0"/>
              </a:defRPr>
            </a:lvl1pPr>
            <a:lvl2pPr marL="742950" indent="-285750" defTabSz="354013" eaLnBrk="0" hangingPunct="0">
              <a:spcBef>
                <a:spcPct val="20000"/>
              </a:spcBef>
              <a:buChar char="–"/>
              <a:defRPr sz="2800">
                <a:solidFill>
                  <a:schemeClr val="tx1"/>
                </a:solidFill>
                <a:latin typeface="Arial" panose="020B0604020202020204" pitchFamily="34" charset="0"/>
              </a:defRPr>
            </a:lvl2pPr>
            <a:lvl3pPr marL="1143000" indent="-228600" defTabSz="354013" eaLnBrk="0" hangingPunct="0">
              <a:spcBef>
                <a:spcPct val="20000"/>
              </a:spcBef>
              <a:buChar char="•"/>
              <a:defRPr sz="2400">
                <a:solidFill>
                  <a:schemeClr val="tx1"/>
                </a:solidFill>
                <a:latin typeface="Arial" panose="020B0604020202020204" pitchFamily="34" charset="0"/>
              </a:defRPr>
            </a:lvl3pPr>
            <a:lvl4pPr marL="1600200" indent="-228600" defTabSz="354013" eaLnBrk="0" hangingPunct="0">
              <a:spcBef>
                <a:spcPct val="20000"/>
              </a:spcBef>
              <a:buChar char="–"/>
              <a:defRPr sz="2000">
                <a:solidFill>
                  <a:schemeClr val="tx1"/>
                </a:solidFill>
                <a:latin typeface="Arial" panose="020B0604020202020204" pitchFamily="34" charset="0"/>
              </a:defRPr>
            </a:lvl4pPr>
            <a:lvl5pPr marL="2057400" indent="-228600" defTabSz="354013" eaLnBrk="0" hangingPunct="0">
              <a:spcBef>
                <a:spcPct val="20000"/>
              </a:spcBef>
              <a:buChar char="»"/>
              <a:defRPr sz="2000">
                <a:solidFill>
                  <a:schemeClr val="tx1"/>
                </a:solidFill>
                <a:latin typeface="Arial" panose="020B0604020202020204" pitchFamily="34" charset="0"/>
              </a:defRPr>
            </a:lvl5pPr>
            <a:lvl6pPr marL="25146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0000"/>
              </a:lnSpc>
              <a:spcBef>
                <a:spcPct val="0"/>
              </a:spcBef>
              <a:buFontTx/>
              <a:buNone/>
            </a:pPr>
            <a:r>
              <a:rPr lang="en-GB" altLang="hu-HU" sz="1100" b="1">
                <a:solidFill>
                  <a:srgbClr val="000000"/>
                </a:solidFill>
              </a:rPr>
              <a:t>Presentation/</a:t>
            </a:r>
          </a:p>
          <a:p>
            <a:pPr algn="ctr">
              <a:lnSpc>
                <a:spcPct val="80000"/>
              </a:lnSpc>
              <a:spcBef>
                <a:spcPct val="0"/>
              </a:spcBef>
              <a:buFontTx/>
              <a:buNone/>
            </a:pPr>
            <a:r>
              <a:rPr lang="en-GB" altLang="hu-HU" sz="1100" b="1">
                <a:solidFill>
                  <a:srgbClr val="000000"/>
                </a:solidFill>
              </a:rPr>
              <a:t>gateway</a:t>
            </a:r>
          </a:p>
        </p:txBody>
      </p:sp>
      <p:sp>
        <p:nvSpPr>
          <p:cNvPr id="6165" name="Rectangle 19">
            <a:extLst>
              <a:ext uri="{FF2B5EF4-FFF2-40B4-BE49-F238E27FC236}">
                <a16:creationId xmlns:a16="http://schemas.microsoft.com/office/drawing/2014/main" id="{7E165FEB-CCD6-49EE-AD3C-5240ADA24BCD}"/>
              </a:ext>
            </a:extLst>
          </p:cNvPr>
          <p:cNvSpPr>
            <a:spLocks noChangeArrowheads="1"/>
          </p:cNvSpPr>
          <p:nvPr/>
        </p:nvSpPr>
        <p:spPr bwMode="auto">
          <a:xfrm>
            <a:off x="6937375" y="2230438"/>
            <a:ext cx="7302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1912" tIns="30162" rIns="61912" bIns="30162">
            <a:spAutoFit/>
          </a:bodyPr>
          <a:lstStyle>
            <a:lvl1pPr defTabSz="354013" eaLnBrk="0" hangingPunct="0">
              <a:spcBef>
                <a:spcPct val="20000"/>
              </a:spcBef>
              <a:buChar char="•"/>
              <a:defRPr sz="3200">
                <a:solidFill>
                  <a:schemeClr val="tx1"/>
                </a:solidFill>
                <a:latin typeface="Arial" panose="020B0604020202020204" pitchFamily="34" charset="0"/>
              </a:defRPr>
            </a:lvl1pPr>
            <a:lvl2pPr marL="742950" indent="-285750" defTabSz="354013" eaLnBrk="0" hangingPunct="0">
              <a:spcBef>
                <a:spcPct val="20000"/>
              </a:spcBef>
              <a:buChar char="–"/>
              <a:defRPr sz="2800">
                <a:solidFill>
                  <a:schemeClr val="tx1"/>
                </a:solidFill>
                <a:latin typeface="Arial" panose="020B0604020202020204" pitchFamily="34" charset="0"/>
              </a:defRPr>
            </a:lvl2pPr>
            <a:lvl3pPr marL="1143000" indent="-228600" defTabSz="354013" eaLnBrk="0" hangingPunct="0">
              <a:spcBef>
                <a:spcPct val="20000"/>
              </a:spcBef>
              <a:buChar char="•"/>
              <a:defRPr sz="2400">
                <a:solidFill>
                  <a:schemeClr val="tx1"/>
                </a:solidFill>
                <a:latin typeface="Arial" panose="020B0604020202020204" pitchFamily="34" charset="0"/>
              </a:defRPr>
            </a:lvl3pPr>
            <a:lvl4pPr marL="1600200" indent="-228600" defTabSz="354013" eaLnBrk="0" hangingPunct="0">
              <a:spcBef>
                <a:spcPct val="20000"/>
              </a:spcBef>
              <a:buChar char="–"/>
              <a:defRPr sz="2000">
                <a:solidFill>
                  <a:schemeClr val="tx1"/>
                </a:solidFill>
                <a:latin typeface="Arial" panose="020B0604020202020204" pitchFamily="34" charset="0"/>
              </a:defRPr>
            </a:lvl4pPr>
            <a:lvl5pPr marL="2057400" indent="-228600" defTabSz="354013" eaLnBrk="0" hangingPunct="0">
              <a:spcBef>
                <a:spcPct val="20000"/>
              </a:spcBef>
              <a:buChar char="»"/>
              <a:defRPr sz="2000">
                <a:solidFill>
                  <a:schemeClr val="tx1"/>
                </a:solidFill>
                <a:latin typeface="Arial" panose="020B0604020202020204" pitchFamily="34" charset="0"/>
              </a:defRPr>
            </a:lvl5pPr>
            <a:lvl6pPr marL="25146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0000"/>
              </a:lnSpc>
              <a:spcBef>
                <a:spcPct val="0"/>
              </a:spcBef>
              <a:buFontTx/>
              <a:buNone/>
            </a:pPr>
            <a:r>
              <a:rPr lang="en-GB" altLang="hu-HU" sz="1100" b="1">
                <a:solidFill>
                  <a:srgbClr val="000000"/>
                </a:solidFill>
              </a:rPr>
              <a:t>End-user</a:t>
            </a:r>
          </a:p>
          <a:p>
            <a:pPr algn="ctr">
              <a:lnSpc>
                <a:spcPct val="80000"/>
              </a:lnSpc>
              <a:spcBef>
                <a:spcPct val="0"/>
              </a:spcBef>
              <a:buFontTx/>
              <a:buNone/>
            </a:pPr>
            <a:r>
              <a:rPr lang="en-GB" altLang="hu-HU" sz="1100" b="1">
                <a:solidFill>
                  <a:srgbClr val="000000"/>
                </a:solidFill>
              </a:rPr>
              <a:t>devices</a:t>
            </a:r>
          </a:p>
        </p:txBody>
      </p:sp>
      <p:sp>
        <p:nvSpPr>
          <p:cNvPr id="6166" name="AutoShape 20">
            <a:extLst>
              <a:ext uri="{FF2B5EF4-FFF2-40B4-BE49-F238E27FC236}">
                <a16:creationId xmlns:a16="http://schemas.microsoft.com/office/drawing/2014/main" id="{8ADE8647-37B3-404D-8A71-07081197D31D}"/>
              </a:ext>
            </a:extLst>
          </p:cNvPr>
          <p:cNvSpPr>
            <a:spLocks noChangeArrowheads="1"/>
          </p:cNvSpPr>
          <p:nvPr/>
        </p:nvSpPr>
        <p:spPr bwMode="auto">
          <a:xfrm rot="-5400000">
            <a:off x="2117725" y="3000375"/>
            <a:ext cx="742950" cy="812800"/>
          </a:xfrm>
          <a:prstGeom prst="homePlate">
            <a:avLst>
              <a:gd name="adj" fmla="val 33333"/>
            </a:avLst>
          </a:prstGeom>
          <a:solidFill>
            <a:srgbClr val="FFFFFF"/>
          </a:solidFill>
          <a:ln w="12700">
            <a:solidFill>
              <a:srgbClr val="000000"/>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67" name="AutoShape 21">
            <a:extLst>
              <a:ext uri="{FF2B5EF4-FFF2-40B4-BE49-F238E27FC236}">
                <a16:creationId xmlns:a16="http://schemas.microsoft.com/office/drawing/2014/main" id="{B5217FA3-DB21-40DC-B6C3-ECE3FB6ECEC6}"/>
              </a:ext>
            </a:extLst>
          </p:cNvPr>
          <p:cNvSpPr>
            <a:spLocks noChangeArrowheads="1"/>
          </p:cNvSpPr>
          <p:nvPr/>
        </p:nvSpPr>
        <p:spPr bwMode="auto">
          <a:xfrm rot="-5400000">
            <a:off x="2117725" y="3857625"/>
            <a:ext cx="742950" cy="812800"/>
          </a:xfrm>
          <a:prstGeom prst="homePlate">
            <a:avLst>
              <a:gd name="adj" fmla="val 33333"/>
            </a:avLst>
          </a:prstGeom>
          <a:solidFill>
            <a:srgbClr val="FFFFFF"/>
          </a:solidFill>
          <a:ln w="12700">
            <a:solidFill>
              <a:srgbClr val="000000"/>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68" name="AutoShape 22">
            <a:extLst>
              <a:ext uri="{FF2B5EF4-FFF2-40B4-BE49-F238E27FC236}">
                <a16:creationId xmlns:a16="http://schemas.microsoft.com/office/drawing/2014/main" id="{02AEBFBA-0DDF-40F9-B23C-D88270180ECE}"/>
              </a:ext>
            </a:extLst>
          </p:cNvPr>
          <p:cNvSpPr>
            <a:spLocks noChangeArrowheads="1"/>
          </p:cNvSpPr>
          <p:nvPr/>
        </p:nvSpPr>
        <p:spPr bwMode="auto">
          <a:xfrm rot="-5400000">
            <a:off x="2117725" y="4695825"/>
            <a:ext cx="742950" cy="812800"/>
          </a:xfrm>
          <a:prstGeom prst="homePlate">
            <a:avLst>
              <a:gd name="adj" fmla="val 33333"/>
            </a:avLst>
          </a:prstGeom>
          <a:solidFill>
            <a:srgbClr val="FFFFFF"/>
          </a:solidFill>
          <a:ln w="12700">
            <a:solidFill>
              <a:srgbClr val="000000"/>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69" name="AutoShape 23">
            <a:extLst>
              <a:ext uri="{FF2B5EF4-FFF2-40B4-BE49-F238E27FC236}">
                <a16:creationId xmlns:a16="http://schemas.microsoft.com/office/drawing/2014/main" id="{3C58EC0F-4C29-407A-AD4D-24BD74B9EE0F}"/>
              </a:ext>
            </a:extLst>
          </p:cNvPr>
          <p:cNvSpPr>
            <a:spLocks noChangeArrowheads="1"/>
          </p:cNvSpPr>
          <p:nvPr/>
        </p:nvSpPr>
        <p:spPr bwMode="auto">
          <a:xfrm rot="-5400000">
            <a:off x="3152775" y="3000375"/>
            <a:ext cx="742950" cy="812800"/>
          </a:xfrm>
          <a:prstGeom prst="homePlate">
            <a:avLst>
              <a:gd name="adj" fmla="val 33333"/>
            </a:avLst>
          </a:prstGeom>
          <a:solidFill>
            <a:srgbClr val="FFFFFF"/>
          </a:solidFill>
          <a:ln w="12700">
            <a:solidFill>
              <a:srgbClr val="000000"/>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70" name="AutoShape 24">
            <a:extLst>
              <a:ext uri="{FF2B5EF4-FFF2-40B4-BE49-F238E27FC236}">
                <a16:creationId xmlns:a16="http://schemas.microsoft.com/office/drawing/2014/main" id="{6B61B72C-79D7-4935-B1E2-5C83233D0809}"/>
              </a:ext>
            </a:extLst>
          </p:cNvPr>
          <p:cNvSpPr>
            <a:spLocks noChangeArrowheads="1"/>
          </p:cNvSpPr>
          <p:nvPr/>
        </p:nvSpPr>
        <p:spPr bwMode="auto">
          <a:xfrm rot="-5400000">
            <a:off x="3152775" y="3857625"/>
            <a:ext cx="742950" cy="812800"/>
          </a:xfrm>
          <a:prstGeom prst="homePlate">
            <a:avLst>
              <a:gd name="adj" fmla="val 33333"/>
            </a:avLst>
          </a:prstGeom>
          <a:solidFill>
            <a:srgbClr val="FFFFFF"/>
          </a:solidFill>
          <a:ln w="12700">
            <a:solidFill>
              <a:srgbClr val="000000"/>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71" name="AutoShape 25">
            <a:extLst>
              <a:ext uri="{FF2B5EF4-FFF2-40B4-BE49-F238E27FC236}">
                <a16:creationId xmlns:a16="http://schemas.microsoft.com/office/drawing/2014/main" id="{E9C1D900-A5C6-4770-980F-EE735E1C35D7}"/>
              </a:ext>
            </a:extLst>
          </p:cNvPr>
          <p:cNvSpPr>
            <a:spLocks noChangeArrowheads="1"/>
          </p:cNvSpPr>
          <p:nvPr/>
        </p:nvSpPr>
        <p:spPr bwMode="auto">
          <a:xfrm rot="-5400000">
            <a:off x="3152775" y="4695825"/>
            <a:ext cx="742950" cy="812800"/>
          </a:xfrm>
          <a:prstGeom prst="homePlate">
            <a:avLst>
              <a:gd name="adj" fmla="val 33333"/>
            </a:avLst>
          </a:prstGeom>
          <a:solidFill>
            <a:srgbClr val="FFFFFF"/>
          </a:solidFill>
          <a:ln w="12700">
            <a:solidFill>
              <a:srgbClr val="000000"/>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72" name="AutoShape 26">
            <a:extLst>
              <a:ext uri="{FF2B5EF4-FFF2-40B4-BE49-F238E27FC236}">
                <a16:creationId xmlns:a16="http://schemas.microsoft.com/office/drawing/2014/main" id="{E41953F8-4441-4FB5-9BF7-36F50B4D4A63}"/>
              </a:ext>
            </a:extLst>
          </p:cNvPr>
          <p:cNvSpPr>
            <a:spLocks noChangeArrowheads="1"/>
          </p:cNvSpPr>
          <p:nvPr/>
        </p:nvSpPr>
        <p:spPr bwMode="auto">
          <a:xfrm rot="-5400000">
            <a:off x="5781675" y="3000375"/>
            <a:ext cx="742950" cy="812800"/>
          </a:xfrm>
          <a:prstGeom prst="homePlate">
            <a:avLst>
              <a:gd name="adj" fmla="val 33333"/>
            </a:avLst>
          </a:prstGeom>
          <a:solidFill>
            <a:srgbClr val="FFFFFF"/>
          </a:solidFill>
          <a:ln w="12700">
            <a:solidFill>
              <a:srgbClr val="000000"/>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73" name="AutoShape 27">
            <a:extLst>
              <a:ext uri="{FF2B5EF4-FFF2-40B4-BE49-F238E27FC236}">
                <a16:creationId xmlns:a16="http://schemas.microsoft.com/office/drawing/2014/main" id="{2288E28B-2144-4542-B049-88315CBF4C90}"/>
              </a:ext>
            </a:extLst>
          </p:cNvPr>
          <p:cNvSpPr>
            <a:spLocks noChangeArrowheads="1"/>
          </p:cNvSpPr>
          <p:nvPr/>
        </p:nvSpPr>
        <p:spPr bwMode="auto">
          <a:xfrm rot="-5400000">
            <a:off x="5781675" y="3857625"/>
            <a:ext cx="742950" cy="812800"/>
          </a:xfrm>
          <a:prstGeom prst="homePlate">
            <a:avLst>
              <a:gd name="adj" fmla="val 33333"/>
            </a:avLst>
          </a:prstGeom>
          <a:solidFill>
            <a:srgbClr val="FFFFFF"/>
          </a:solidFill>
          <a:ln w="12700">
            <a:solidFill>
              <a:srgbClr val="000000"/>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74" name="AutoShape 28">
            <a:extLst>
              <a:ext uri="{FF2B5EF4-FFF2-40B4-BE49-F238E27FC236}">
                <a16:creationId xmlns:a16="http://schemas.microsoft.com/office/drawing/2014/main" id="{EF0AAC65-A1C4-4868-AB35-A668623CF0B6}"/>
              </a:ext>
            </a:extLst>
          </p:cNvPr>
          <p:cNvSpPr>
            <a:spLocks noChangeArrowheads="1"/>
          </p:cNvSpPr>
          <p:nvPr/>
        </p:nvSpPr>
        <p:spPr bwMode="auto">
          <a:xfrm rot="-5400000">
            <a:off x="5781675" y="4695825"/>
            <a:ext cx="742950" cy="812800"/>
          </a:xfrm>
          <a:prstGeom prst="homePlate">
            <a:avLst>
              <a:gd name="adj" fmla="val 33333"/>
            </a:avLst>
          </a:prstGeom>
          <a:solidFill>
            <a:srgbClr val="FFFFFF"/>
          </a:solidFill>
          <a:ln w="12700">
            <a:solidFill>
              <a:srgbClr val="000000"/>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75" name="AutoShape 29">
            <a:extLst>
              <a:ext uri="{FF2B5EF4-FFF2-40B4-BE49-F238E27FC236}">
                <a16:creationId xmlns:a16="http://schemas.microsoft.com/office/drawing/2014/main" id="{EC5EEB5E-6E43-4EC0-889F-8426671AC1CA}"/>
              </a:ext>
            </a:extLst>
          </p:cNvPr>
          <p:cNvSpPr>
            <a:spLocks noChangeArrowheads="1"/>
          </p:cNvSpPr>
          <p:nvPr/>
        </p:nvSpPr>
        <p:spPr bwMode="auto">
          <a:xfrm rot="-5400000">
            <a:off x="6816725" y="3000375"/>
            <a:ext cx="742950" cy="812800"/>
          </a:xfrm>
          <a:prstGeom prst="homePlate">
            <a:avLst>
              <a:gd name="adj" fmla="val 33333"/>
            </a:avLst>
          </a:prstGeom>
          <a:solidFill>
            <a:srgbClr val="FFFFFF"/>
          </a:solidFill>
          <a:ln w="12700">
            <a:solidFill>
              <a:srgbClr val="000000"/>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76" name="AutoShape 30">
            <a:extLst>
              <a:ext uri="{FF2B5EF4-FFF2-40B4-BE49-F238E27FC236}">
                <a16:creationId xmlns:a16="http://schemas.microsoft.com/office/drawing/2014/main" id="{ADC1001A-0212-438F-B6DA-9849D6EB332D}"/>
              </a:ext>
            </a:extLst>
          </p:cNvPr>
          <p:cNvSpPr>
            <a:spLocks noChangeArrowheads="1"/>
          </p:cNvSpPr>
          <p:nvPr/>
        </p:nvSpPr>
        <p:spPr bwMode="auto">
          <a:xfrm rot="-5400000">
            <a:off x="6816725" y="3857625"/>
            <a:ext cx="742950" cy="812800"/>
          </a:xfrm>
          <a:prstGeom prst="homePlate">
            <a:avLst>
              <a:gd name="adj" fmla="val 33333"/>
            </a:avLst>
          </a:prstGeom>
          <a:solidFill>
            <a:srgbClr val="FFFFFF"/>
          </a:solidFill>
          <a:ln w="12700">
            <a:solidFill>
              <a:srgbClr val="000000"/>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77" name="AutoShape 31">
            <a:extLst>
              <a:ext uri="{FF2B5EF4-FFF2-40B4-BE49-F238E27FC236}">
                <a16:creationId xmlns:a16="http://schemas.microsoft.com/office/drawing/2014/main" id="{8CDAAA14-9F0E-482C-B55E-40F2AB6823A1}"/>
              </a:ext>
            </a:extLst>
          </p:cNvPr>
          <p:cNvSpPr>
            <a:spLocks noChangeArrowheads="1"/>
          </p:cNvSpPr>
          <p:nvPr/>
        </p:nvSpPr>
        <p:spPr bwMode="auto">
          <a:xfrm rot="-5400000">
            <a:off x="6816725" y="4695825"/>
            <a:ext cx="742950" cy="812800"/>
          </a:xfrm>
          <a:prstGeom prst="homePlate">
            <a:avLst>
              <a:gd name="adj" fmla="val 33333"/>
            </a:avLst>
          </a:prstGeom>
          <a:solidFill>
            <a:srgbClr val="FFFFFF"/>
          </a:solidFill>
          <a:ln w="12700">
            <a:solidFill>
              <a:srgbClr val="000000"/>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grpSp>
        <p:nvGrpSpPr>
          <p:cNvPr id="6178" name="Group 32">
            <a:extLst>
              <a:ext uri="{FF2B5EF4-FFF2-40B4-BE49-F238E27FC236}">
                <a16:creationId xmlns:a16="http://schemas.microsoft.com/office/drawing/2014/main" id="{EC69AA46-11FF-4983-A802-69B66ED8FC33}"/>
              </a:ext>
            </a:extLst>
          </p:cNvPr>
          <p:cNvGrpSpPr>
            <a:grpSpLocks/>
          </p:cNvGrpSpPr>
          <p:nvPr/>
        </p:nvGrpSpPr>
        <p:grpSpPr bwMode="auto">
          <a:xfrm>
            <a:off x="4438650" y="3035300"/>
            <a:ext cx="914400" cy="2438400"/>
            <a:chOff x="2796" y="1912"/>
            <a:chExt cx="576" cy="1536"/>
          </a:xfrm>
        </p:grpSpPr>
        <p:sp>
          <p:nvSpPr>
            <p:cNvPr id="6182" name="AutoShape 33">
              <a:extLst>
                <a:ext uri="{FF2B5EF4-FFF2-40B4-BE49-F238E27FC236}">
                  <a16:creationId xmlns:a16="http://schemas.microsoft.com/office/drawing/2014/main" id="{A2540EFA-1112-4F34-B34A-E4667A787321}"/>
                </a:ext>
              </a:extLst>
            </p:cNvPr>
            <p:cNvSpPr>
              <a:spLocks noChangeArrowheads="1"/>
            </p:cNvSpPr>
            <p:nvPr/>
          </p:nvSpPr>
          <p:spPr bwMode="auto">
            <a:xfrm rot="-5400000">
              <a:off x="2850" y="1858"/>
              <a:ext cx="468" cy="576"/>
            </a:xfrm>
            <a:prstGeom prst="homePlate">
              <a:avLst>
                <a:gd name="adj" fmla="val 33333"/>
              </a:avLst>
            </a:prstGeom>
            <a:solidFill>
              <a:srgbClr val="FFFFFF"/>
            </a:solidFill>
            <a:ln w="12700">
              <a:solidFill>
                <a:srgbClr val="000000"/>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83" name="AutoShape 34">
              <a:extLst>
                <a:ext uri="{FF2B5EF4-FFF2-40B4-BE49-F238E27FC236}">
                  <a16:creationId xmlns:a16="http://schemas.microsoft.com/office/drawing/2014/main" id="{AAEBA91A-6B62-4239-BD9A-2A6B146472C6}"/>
                </a:ext>
              </a:extLst>
            </p:cNvPr>
            <p:cNvSpPr>
              <a:spLocks noChangeArrowheads="1"/>
            </p:cNvSpPr>
            <p:nvPr/>
          </p:nvSpPr>
          <p:spPr bwMode="auto">
            <a:xfrm rot="-5400000">
              <a:off x="2850" y="2398"/>
              <a:ext cx="468" cy="576"/>
            </a:xfrm>
            <a:prstGeom prst="homePlate">
              <a:avLst>
                <a:gd name="adj" fmla="val 33333"/>
              </a:avLst>
            </a:prstGeom>
            <a:solidFill>
              <a:srgbClr val="FFFFFF"/>
            </a:solidFill>
            <a:ln w="12700">
              <a:solidFill>
                <a:srgbClr val="000000"/>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84" name="AutoShape 35">
              <a:extLst>
                <a:ext uri="{FF2B5EF4-FFF2-40B4-BE49-F238E27FC236}">
                  <a16:creationId xmlns:a16="http://schemas.microsoft.com/office/drawing/2014/main" id="{7BC251A4-8A29-45C3-B6AD-259D7EB39F41}"/>
                </a:ext>
              </a:extLst>
            </p:cNvPr>
            <p:cNvSpPr>
              <a:spLocks noChangeArrowheads="1"/>
            </p:cNvSpPr>
            <p:nvPr/>
          </p:nvSpPr>
          <p:spPr bwMode="auto">
            <a:xfrm rot="-5400000">
              <a:off x="2850" y="2926"/>
              <a:ext cx="468" cy="576"/>
            </a:xfrm>
            <a:prstGeom prst="homePlate">
              <a:avLst>
                <a:gd name="adj" fmla="val 33333"/>
              </a:avLst>
            </a:prstGeom>
            <a:solidFill>
              <a:srgbClr val="FFFFFF"/>
            </a:solidFill>
            <a:ln w="12700">
              <a:solidFill>
                <a:srgbClr val="000000"/>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grpSp>
      <p:sp>
        <p:nvSpPr>
          <p:cNvPr id="6179" name="Rectangle 36">
            <a:extLst>
              <a:ext uri="{FF2B5EF4-FFF2-40B4-BE49-F238E27FC236}">
                <a16:creationId xmlns:a16="http://schemas.microsoft.com/office/drawing/2014/main" id="{70E6F879-0E38-41D4-9F4A-230CE3837F3E}"/>
              </a:ext>
            </a:extLst>
          </p:cNvPr>
          <p:cNvSpPr>
            <a:spLocks noChangeArrowheads="1"/>
          </p:cNvSpPr>
          <p:nvPr/>
        </p:nvSpPr>
        <p:spPr bwMode="auto">
          <a:xfrm>
            <a:off x="642938" y="3200400"/>
            <a:ext cx="10239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1912" tIns="30162" rIns="61912" bIns="30162">
            <a:spAutoFit/>
          </a:bodyPr>
          <a:lstStyle>
            <a:lvl1pPr defTabSz="354013" eaLnBrk="0" hangingPunct="0">
              <a:spcBef>
                <a:spcPct val="20000"/>
              </a:spcBef>
              <a:buChar char="•"/>
              <a:defRPr sz="3200">
                <a:solidFill>
                  <a:schemeClr val="tx1"/>
                </a:solidFill>
                <a:latin typeface="Arial" panose="020B0604020202020204" pitchFamily="34" charset="0"/>
              </a:defRPr>
            </a:lvl1pPr>
            <a:lvl2pPr marL="742950" indent="-285750" defTabSz="354013" eaLnBrk="0" hangingPunct="0">
              <a:spcBef>
                <a:spcPct val="20000"/>
              </a:spcBef>
              <a:buChar char="–"/>
              <a:defRPr sz="2800">
                <a:solidFill>
                  <a:schemeClr val="tx1"/>
                </a:solidFill>
                <a:latin typeface="Arial" panose="020B0604020202020204" pitchFamily="34" charset="0"/>
              </a:defRPr>
            </a:lvl2pPr>
            <a:lvl3pPr marL="1143000" indent="-228600" defTabSz="354013" eaLnBrk="0" hangingPunct="0">
              <a:spcBef>
                <a:spcPct val="20000"/>
              </a:spcBef>
              <a:buChar char="•"/>
              <a:defRPr sz="2400">
                <a:solidFill>
                  <a:schemeClr val="tx1"/>
                </a:solidFill>
                <a:latin typeface="Arial" panose="020B0604020202020204" pitchFamily="34" charset="0"/>
              </a:defRPr>
            </a:lvl3pPr>
            <a:lvl4pPr marL="1600200" indent="-228600" defTabSz="354013" eaLnBrk="0" hangingPunct="0">
              <a:spcBef>
                <a:spcPct val="20000"/>
              </a:spcBef>
              <a:buChar char="–"/>
              <a:defRPr sz="2000">
                <a:solidFill>
                  <a:schemeClr val="tx1"/>
                </a:solidFill>
                <a:latin typeface="Arial" panose="020B0604020202020204" pitchFamily="34" charset="0"/>
              </a:defRPr>
            </a:lvl4pPr>
            <a:lvl5pPr marL="2057400" indent="-228600" defTabSz="354013" eaLnBrk="0" hangingPunct="0">
              <a:spcBef>
                <a:spcPct val="20000"/>
              </a:spcBef>
              <a:buChar char="»"/>
              <a:defRPr sz="2000">
                <a:solidFill>
                  <a:schemeClr val="tx1"/>
                </a:solidFill>
                <a:latin typeface="Arial" panose="020B0604020202020204" pitchFamily="34" charset="0"/>
              </a:defRPr>
            </a:lvl5pPr>
            <a:lvl6pPr marL="25146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hu-HU" sz="1100" b="1">
                <a:solidFill>
                  <a:srgbClr val="000000"/>
                </a:solidFill>
              </a:rPr>
              <a:t>Services and </a:t>
            </a:r>
          </a:p>
          <a:p>
            <a:pPr algn="ctr">
              <a:spcBef>
                <a:spcPct val="0"/>
              </a:spcBef>
              <a:buFontTx/>
              <a:buNone/>
            </a:pPr>
            <a:r>
              <a:rPr lang="en-GB" altLang="hu-HU" sz="1100" b="1">
                <a:solidFill>
                  <a:srgbClr val="000000"/>
                </a:solidFill>
              </a:rPr>
              <a:t>applications</a:t>
            </a:r>
          </a:p>
        </p:txBody>
      </p:sp>
      <p:sp>
        <p:nvSpPr>
          <p:cNvPr id="6180" name="Rectangle 37">
            <a:extLst>
              <a:ext uri="{FF2B5EF4-FFF2-40B4-BE49-F238E27FC236}">
                <a16:creationId xmlns:a16="http://schemas.microsoft.com/office/drawing/2014/main" id="{56DD4750-09C2-4CE7-A75A-C32E93378113}"/>
              </a:ext>
            </a:extLst>
          </p:cNvPr>
          <p:cNvSpPr>
            <a:spLocks noChangeArrowheads="1"/>
          </p:cNvSpPr>
          <p:nvPr/>
        </p:nvSpPr>
        <p:spPr bwMode="auto">
          <a:xfrm>
            <a:off x="785813" y="4038600"/>
            <a:ext cx="10239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1912" tIns="30162" rIns="61912" bIns="30162">
            <a:spAutoFit/>
          </a:bodyPr>
          <a:lstStyle>
            <a:lvl1pPr defTabSz="354013" eaLnBrk="0" hangingPunct="0">
              <a:spcBef>
                <a:spcPct val="20000"/>
              </a:spcBef>
              <a:buChar char="•"/>
              <a:defRPr sz="3200">
                <a:solidFill>
                  <a:schemeClr val="tx1"/>
                </a:solidFill>
                <a:latin typeface="Arial" panose="020B0604020202020204" pitchFamily="34" charset="0"/>
              </a:defRPr>
            </a:lvl1pPr>
            <a:lvl2pPr marL="742950" indent="-285750" defTabSz="354013" eaLnBrk="0" hangingPunct="0">
              <a:spcBef>
                <a:spcPct val="20000"/>
              </a:spcBef>
              <a:buChar char="–"/>
              <a:defRPr sz="2800">
                <a:solidFill>
                  <a:schemeClr val="tx1"/>
                </a:solidFill>
                <a:latin typeface="Arial" panose="020B0604020202020204" pitchFamily="34" charset="0"/>
              </a:defRPr>
            </a:lvl2pPr>
            <a:lvl3pPr marL="1143000" indent="-228600" defTabSz="354013" eaLnBrk="0" hangingPunct="0">
              <a:spcBef>
                <a:spcPct val="20000"/>
              </a:spcBef>
              <a:buChar char="•"/>
              <a:defRPr sz="2400">
                <a:solidFill>
                  <a:schemeClr val="tx1"/>
                </a:solidFill>
                <a:latin typeface="Arial" panose="020B0604020202020204" pitchFamily="34" charset="0"/>
              </a:defRPr>
            </a:lvl3pPr>
            <a:lvl4pPr marL="1600200" indent="-228600" defTabSz="354013" eaLnBrk="0" hangingPunct="0">
              <a:spcBef>
                <a:spcPct val="20000"/>
              </a:spcBef>
              <a:buChar char="–"/>
              <a:defRPr sz="2000">
                <a:solidFill>
                  <a:schemeClr val="tx1"/>
                </a:solidFill>
                <a:latin typeface="Arial" panose="020B0604020202020204" pitchFamily="34" charset="0"/>
              </a:defRPr>
            </a:lvl4pPr>
            <a:lvl5pPr marL="2057400" indent="-228600" defTabSz="354013" eaLnBrk="0" hangingPunct="0">
              <a:spcBef>
                <a:spcPct val="20000"/>
              </a:spcBef>
              <a:buChar char="»"/>
              <a:defRPr sz="2000">
                <a:solidFill>
                  <a:schemeClr val="tx1"/>
                </a:solidFill>
                <a:latin typeface="Arial" panose="020B0604020202020204" pitchFamily="34" charset="0"/>
              </a:defRPr>
            </a:lvl5pPr>
            <a:lvl6pPr marL="25146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hu-HU" sz="1100" b="1">
                <a:solidFill>
                  <a:srgbClr val="000000"/>
                </a:solidFill>
              </a:rPr>
              <a:t>Systems and </a:t>
            </a:r>
          </a:p>
          <a:p>
            <a:pPr algn="ctr">
              <a:spcBef>
                <a:spcPct val="0"/>
              </a:spcBef>
              <a:buFontTx/>
              <a:buNone/>
            </a:pPr>
            <a:r>
              <a:rPr lang="en-GB" altLang="hu-HU" sz="1100" b="1">
                <a:solidFill>
                  <a:srgbClr val="000000"/>
                </a:solidFill>
              </a:rPr>
              <a:t>platforms</a:t>
            </a:r>
          </a:p>
        </p:txBody>
      </p:sp>
      <p:sp>
        <p:nvSpPr>
          <p:cNvPr id="6181" name="Rectangle 38">
            <a:extLst>
              <a:ext uri="{FF2B5EF4-FFF2-40B4-BE49-F238E27FC236}">
                <a16:creationId xmlns:a16="http://schemas.microsoft.com/office/drawing/2014/main" id="{0DB15179-598F-4581-BAC5-37DF8F4E0ADD}"/>
              </a:ext>
            </a:extLst>
          </p:cNvPr>
          <p:cNvSpPr>
            <a:spLocks noChangeArrowheads="1"/>
          </p:cNvSpPr>
          <p:nvPr/>
        </p:nvSpPr>
        <p:spPr bwMode="auto">
          <a:xfrm>
            <a:off x="671513" y="4876800"/>
            <a:ext cx="1304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1912" tIns="30162" rIns="61912" bIns="30162">
            <a:spAutoFit/>
          </a:bodyPr>
          <a:lstStyle>
            <a:lvl1pPr defTabSz="354013" eaLnBrk="0" hangingPunct="0">
              <a:spcBef>
                <a:spcPct val="20000"/>
              </a:spcBef>
              <a:buChar char="•"/>
              <a:defRPr sz="3200">
                <a:solidFill>
                  <a:schemeClr val="tx1"/>
                </a:solidFill>
                <a:latin typeface="Arial" panose="020B0604020202020204" pitchFamily="34" charset="0"/>
              </a:defRPr>
            </a:lvl1pPr>
            <a:lvl2pPr marL="742950" indent="-285750" defTabSz="354013" eaLnBrk="0" hangingPunct="0">
              <a:spcBef>
                <a:spcPct val="20000"/>
              </a:spcBef>
              <a:buChar char="–"/>
              <a:defRPr sz="2800">
                <a:solidFill>
                  <a:schemeClr val="tx1"/>
                </a:solidFill>
                <a:latin typeface="Arial" panose="020B0604020202020204" pitchFamily="34" charset="0"/>
              </a:defRPr>
            </a:lvl2pPr>
            <a:lvl3pPr marL="1143000" indent="-228600" defTabSz="354013" eaLnBrk="0" hangingPunct="0">
              <a:spcBef>
                <a:spcPct val="20000"/>
              </a:spcBef>
              <a:buChar char="•"/>
              <a:defRPr sz="2400">
                <a:solidFill>
                  <a:schemeClr val="tx1"/>
                </a:solidFill>
                <a:latin typeface="Arial" panose="020B0604020202020204" pitchFamily="34" charset="0"/>
              </a:defRPr>
            </a:lvl3pPr>
            <a:lvl4pPr marL="1600200" indent="-228600" defTabSz="354013" eaLnBrk="0" hangingPunct="0">
              <a:spcBef>
                <a:spcPct val="20000"/>
              </a:spcBef>
              <a:buChar char="–"/>
              <a:defRPr sz="2000">
                <a:solidFill>
                  <a:schemeClr val="tx1"/>
                </a:solidFill>
                <a:latin typeface="Arial" panose="020B0604020202020204" pitchFamily="34" charset="0"/>
              </a:defRPr>
            </a:lvl4pPr>
            <a:lvl5pPr marL="2057400" indent="-228600" defTabSz="354013" eaLnBrk="0" hangingPunct="0">
              <a:spcBef>
                <a:spcPct val="20000"/>
              </a:spcBef>
              <a:buChar char="»"/>
              <a:defRPr sz="2000">
                <a:solidFill>
                  <a:schemeClr val="tx1"/>
                </a:solidFill>
                <a:latin typeface="Arial" panose="020B0604020202020204" pitchFamily="34" charset="0"/>
              </a:defRPr>
            </a:lvl5pPr>
            <a:lvl6pPr marL="25146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3540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hu-HU" sz="1100" b="1">
                <a:solidFill>
                  <a:srgbClr val="000000"/>
                </a:solidFill>
              </a:rPr>
              <a:t>Components and </a:t>
            </a:r>
          </a:p>
          <a:p>
            <a:pPr algn="ctr">
              <a:spcBef>
                <a:spcPct val="0"/>
              </a:spcBef>
              <a:buFontTx/>
              <a:buNone/>
            </a:pPr>
            <a:r>
              <a:rPr lang="en-GB" altLang="hu-HU" sz="1100" b="1">
                <a:solidFill>
                  <a:srgbClr val="000000"/>
                </a:solidFill>
              </a:rPr>
              <a:t>subsystems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Élőláb helye 2">
            <a:extLst>
              <a:ext uri="{FF2B5EF4-FFF2-40B4-BE49-F238E27FC236}">
                <a16:creationId xmlns:a16="http://schemas.microsoft.com/office/drawing/2014/main" id="{D2BB44E2-590D-47D1-90C6-59CBF9C02C7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7171" name="Dia számának helye 3">
            <a:extLst>
              <a:ext uri="{FF2B5EF4-FFF2-40B4-BE49-F238E27FC236}">
                <a16:creationId xmlns:a16="http://schemas.microsoft.com/office/drawing/2014/main" id="{A9C56BEE-9342-439A-A205-CE46F39B937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9168AC38-52CF-45C5-8634-0154C2D7CE7E}" type="slidenum">
              <a:rPr lang="hu-HU" altLang="hu-HU" sz="1400"/>
              <a:pPr eaLnBrk="1" hangingPunct="1">
                <a:spcBef>
                  <a:spcPct val="0"/>
                </a:spcBef>
                <a:buFontTx/>
                <a:buNone/>
              </a:pPr>
              <a:t>21</a:t>
            </a:fld>
            <a:endParaRPr lang="hu-HU" altLang="hu-HU" sz="1400"/>
          </a:p>
        </p:txBody>
      </p:sp>
      <p:pic>
        <p:nvPicPr>
          <p:cNvPr id="7172" name="Picture 2" descr="Hit és értelem">
            <a:extLst>
              <a:ext uri="{FF2B5EF4-FFF2-40B4-BE49-F238E27FC236}">
                <a16:creationId xmlns:a16="http://schemas.microsoft.com/office/drawing/2014/main" id="{9A735576-3966-485F-A7D5-FD58C9EBC4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584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3" name="Group 3">
            <a:extLst>
              <a:ext uri="{FF2B5EF4-FFF2-40B4-BE49-F238E27FC236}">
                <a16:creationId xmlns:a16="http://schemas.microsoft.com/office/drawing/2014/main" id="{F78DF695-6B53-4BD1-B072-A07861D584ED}"/>
              </a:ext>
            </a:extLst>
          </p:cNvPr>
          <p:cNvGrpSpPr>
            <a:grpSpLocks/>
          </p:cNvGrpSpPr>
          <p:nvPr/>
        </p:nvGrpSpPr>
        <p:grpSpPr bwMode="auto">
          <a:xfrm>
            <a:off x="468313" y="908050"/>
            <a:ext cx="8286750" cy="3657600"/>
            <a:chOff x="288" y="1439"/>
            <a:chExt cx="5220" cy="2304"/>
          </a:xfrm>
        </p:grpSpPr>
        <p:sp>
          <p:nvSpPr>
            <p:cNvPr id="7177" name="Text Box 4">
              <a:extLst>
                <a:ext uri="{FF2B5EF4-FFF2-40B4-BE49-F238E27FC236}">
                  <a16:creationId xmlns:a16="http://schemas.microsoft.com/office/drawing/2014/main" id="{91904343-8C7D-4FAD-9600-4F5DFAF80E16}"/>
                </a:ext>
              </a:extLst>
            </p:cNvPr>
            <p:cNvSpPr txBox="1">
              <a:spLocks noChangeArrowheads="1"/>
            </p:cNvSpPr>
            <p:nvPr/>
          </p:nvSpPr>
          <p:spPr bwMode="auto">
            <a:xfrm>
              <a:off x="470" y="1465"/>
              <a:ext cx="161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hu-HU" sz="2400" b="1"/>
                <a:t>Stupid terminals</a:t>
              </a:r>
            </a:p>
          </p:txBody>
        </p:sp>
        <p:sp>
          <p:nvSpPr>
            <p:cNvPr id="7178" name="Text Box 5">
              <a:extLst>
                <a:ext uri="{FF2B5EF4-FFF2-40B4-BE49-F238E27FC236}">
                  <a16:creationId xmlns:a16="http://schemas.microsoft.com/office/drawing/2014/main" id="{5485F4B6-CD61-4E61-ADA8-778B854903B5}"/>
                </a:ext>
              </a:extLst>
            </p:cNvPr>
            <p:cNvSpPr txBox="1">
              <a:spLocks noChangeArrowheads="1"/>
            </p:cNvSpPr>
            <p:nvPr/>
          </p:nvSpPr>
          <p:spPr bwMode="auto">
            <a:xfrm>
              <a:off x="3216" y="1439"/>
              <a:ext cx="194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hu-HU" sz="2400" b="1"/>
                <a:t>Intelligent </a:t>
              </a:r>
              <a:r>
                <a:rPr lang="hu-HU" altLang="hu-HU" sz="2400" b="1"/>
                <a:t>terminals</a:t>
              </a:r>
              <a:endParaRPr lang="en-GB" altLang="hu-HU" sz="2400" b="1" dirty="0"/>
            </a:p>
          </p:txBody>
        </p:sp>
        <p:sp>
          <p:nvSpPr>
            <p:cNvPr id="7179" name="Text Box 6">
              <a:extLst>
                <a:ext uri="{FF2B5EF4-FFF2-40B4-BE49-F238E27FC236}">
                  <a16:creationId xmlns:a16="http://schemas.microsoft.com/office/drawing/2014/main" id="{FB8B8B5E-FDEE-47D1-B14E-736DA2B90759}"/>
                </a:ext>
              </a:extLst>
            </p:cNvPr>
            <p:cNvSpPr txBox="1">
              <a:spLocks noChangeArrowheads="1"/>
            </p:cNvSpPr>
            <p:nvPr/>
          </p:nvSpPr>
          <p:spPr bwMode="auto">
            <a:xfrm>
              <a:off x="768" y="3455"/>
              <a:ext cx="181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hu-HU" sz="2400" b="1"/>
                <a:t>intelligent network</a:t>
              </a:r>
            </a:p>
          </p:txBody>
        </p:sp>
        <p:sp>
          <p:nvSpPr>
            <p:cNvPr id="7180" name="Text Box 7">
              <a:extLst>
                <a:ext uri="{FF2B5EF4-FFF2-40B4-BE49-F238E27FC236}">
                  <a16:creationId xmlns:a16="http://schemas.microsoft.com/office/drawing/2014/main" id="{6C460394-A147-4542-AAA1-DBFC1DFC773A}"/>
                </a:ext>
              </a:extLst>
            </p:cNvPr>
            <p:cNvSpPr txBox="1">
              <a:spLocks noChangeArrowheads="1"/>
            </p:cNvSpPr>
            <p:nvPr/>
          </p:nvSpPr>
          <p:spPr bwMode="auto">
            <a:xfrm>
              <a:off x="3648" y="3407"/>
              <a:ext cx="16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hu-HU" sz="2400" b="1"/>
                <a:t>Stupid networks</a:t>
              </a:r>
            </a:p>
          </p:txBody>
        </p:sp>
        <p:grpSp>
          <p:nvGrpSpPr>
            <p:cNvPr id="7181" name="Group 8">
              <a:extLst>
                <a:ext uri="{FF2B5EF4-FFF2-40B4-BE49-F238E27FC236}">
                  <a16:creationId xmlns:a16="http://schemas.microsoft.com/office/drawing/2014/main" id="{2E76AAF8-C996-4DC4-ACD6-3BDC91D6DC7F}"/>
                </a:ext>
              </a:extLst>
            </p:cNvPr>
            <p:cNvGrpSpPr>
              <a:grpSpLocks/>
            </p:cNvGrpSpPr>
            <p:nvPr/>
          </p:nvGrpSpPr>
          <p:grpSpPr bwMode="auto">
            <a:xfrm>
              <a:off x="288" y="1920"/>
              <a:ext cx="515" cy="286"/>
              <a:chOff x="251" y="1192"/>
              <a:chExt cx="515" cy="286"/>
            </a:xfrm>
          </p:grpSpPr>
          <p:sp>
            <p:nvSpPr>
              <p:cNvPr id="7237" name="Line 9">
                <a:extLst>
                  <a:ext uri="{FF2B5EF4-FFF2-40B4-BE49-F238E27FC236}">
                    <a16:creationId xmlns:a16="http://schemas.microsoft.com/office/drawing/2014/main" id="{01BA4AA3-B2B1-4CA0-B2A1-2F62ED367F81}"/>
                  </a:ext>
                </a:extLst>
              </p:cNvPr>
              <p:cNvSpPr>
                <a:spLocks noChangeShapeType="1"/>
              </p:cNvSpPr>
              <p:nvPr/>
            </p:nvSpPr>
            <p:spPr bwMode="auto">
              <a:xfrm flipH="1">
                <a:off x="278" y="1287"/>
                <a:ext cx="95" cy="19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38" name="Line 10">
                <a:extLst>
                  <a:ext uri="{FF2B5EF4-FFF2-40B4-BE49-F238E27FC236}">
                    <a16:creationId xmlns:a16="http://schemas.microsoft.com/office/drawing/2014/main" id="{AC949D4C-4C8F-4650-A214-E478BF48A444}"/>
                  </a:ext>
                </a:extLst>
              </p:cNvPr>
              <p:cNvSpPr>
                <a:spLocks noChangeShapeType="1"/>
              </p:cNvSpPr>
              <p:nvPr/>
            </p:nvSpPr>
            <p:spPr bwMode="auto">
              <a:xfrm>
                <a:off x="659" y="1287"/>
                <a:ext cx="95" cy="19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39" name="Line 11">
                <a:extLst>
                  <a:ext uri="{FF2B5EF4-FFF2-40B4-BE49-F238E27FC236}">
                    <a16:creationId xmlns:a16="http://schemas.microsoft.com/office/drawing/2014/main" id="{1CD01DBE-7B14-4E79-B336-8B26D33F671E}"/>
                  </a:ext>
                </a:extLst>
              </p:cNvPr>
              <p:cNvSpPr>
                <a:spLocks noChangeShapeType="1"/>
              </p:cNvSpPr>
              <p:nvPr/>
            </p:nvSpPr>
            <p:spPr bwMode="auto">
              <a:xfrm>
                <a:off x="278" y="1477"/>
                <a:ext cx="476"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40" name="Line 12">
                <a:extLst>
                  <a:ext uri="{FF2B5EF4-FFF2-40B4-BE49-F238E27FC236}">
                    <a16:creationId xmlns:a16="http://schemas.microsoft.com/office/drawing/2014/main" id="{8E12A0B2-A906-44D1-8993-B21D964358F2}"/>
                  </a:ext>
                </a:extLst>
              </p:cNvPr>
              <p:cNvSpPr>
                <a:spLocks noChangeShapeType="1"/>
              </p:cNvSpPr>
              <p:nvPr/>
            </p:nvSpPr>
            <p:spPr bwMode="auto">
              <a:xfrm flipH="1">
                <a:off x="251" y="1192"/>
                <a:ext cx="35" cy="8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41" name="Line 13">
                <a:extLst>
                  <a:ext uri="{FF2B5EF4-FFF2-40B4-BE49-F238E27FC236}">
                    <a16:creationId xmlns:a16="http://schemas.microsoft.com/office/drawing/2014/main" id="{A15472E9-2BC5-483B-8DBD-388FB504CA40}"/>
                  </a:ext>
                </a:extLst>
              </p:cNvPr>
              <p:cNvSpPr>
                <a:spLocks noChangeShapeType="1"/>
              </p:cNvSpPr>
              <p:nvPr/>
            </p:nvSpPr>
            <p:spPr bwMode="auto">
              <a:xfrm>
                <a:off x="286" y="1192"/>
                <a:ext cx="453"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42" name="Line 14">
                <a:extLst>
                  <a:ext uri="{FF2B5EF4-FFF2-40B4-BE49-F238E27FC236}">
                    <a16:creationId xmlns:a16="http://schemas.microsoft.com/office/drawing/2014/main" id="{8834514D-4B6D-4B96-8992-029D4163DFCA}"/>
                  </a:ext>
                </a:extLst>
              </p:cNvPr>
              <p:cNvSpPr>
                <a:spLocks noChangeShapeType="1"/>
              </p:cNvSpPr>
              <p:nvPr/>
            </p:nvSpPr>
            <p:spPr bwMode="auto">
              <a:xfrm>
                <a:off x="739" y="1192"/>
                <a:ext cx="23" cy="84"/>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43" name="Line 15">
                <a:extLst>
                  <a:ext uri="{FF2B5EF4-FFF2-40B4-BE49-F238E27FC236}">
                    <a16:creationId xmlns:a16="http://schemas.microsoft.com/office/drawing/2014/main" id="{63039577-5400-4067-81EA-EF8BC1B1365E}"/>
                  </a:ext>
                </a:extLst>
              </p:cNvPr>
              <p:cNvSpPr>
                <a:spLocks noChangeShapeType="1"/>
              </p:cNvSpPr>
              <p:nvPr/>
            </p:nvSpPr>
            <p:spPr bwMode="auto">
              <a:xfrm>
                <a:off x="251" y="1279"/>
                <a:ext cx="107" cy="8"/>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44" name="Line 16">
                <a:extLst>
                  <a:ext uri="{FF2B5EF4-FFF2-40B4-BE49-F238E27FC236}">
                    <a16:creationId xmlns:a16="http://schemas.microsoft.com/office/drawing/2014/main" id="{4289C1FE-8FA5-4569-88EF-CD91BA666D85}"/>
                  </a:ext>
                </a:extLst>
              </p:cNvPr>
              <p:cNvSpPr>
                <a:spLocks noChangeShapeType="1"/>
              </p:cNvSpPr>
              <p:nvPr/>
            </p:nvSpPr>
            <p:spPr bwMode="auto">
              <a:xfrm flipH="1">
                <a:off x="670" y="1279"/>
                <a:ext cx="96"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45" name="Line 17">
                <a:extLst>
                  <a:ext uri="{FF2B5EF4-FFF2-40B4-BE49-F238E27FC236}">
                    <a16:creationId xmlns:a16="http://schemas.microsoft.com/office/drawing/2014/main" id="{A3577FF4-48A3-4D44-8411-DDF332BC11E9}"/>
                  </a:ext>
                </a:extLst>
              </p:cNvPr>
              <p:cNvSpPr>
                <a:spLocks noChangeShapeType="1"/>
              </p:cNvSpPr>
              <p:nvPr/>
            </p:nvSpPr>
            <p:spPr bwMode="auto">
              <a:xfrm flipV="1">
                <a:off x="373" y="1245"/>
                <a:ext cx="23" cy="5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46" name="Line 18">
                <a:extLst>
                  <a:ext uri="{FF2B5EF4-FFF2-40B4-BE49-F238E27FC236}">
                    <a16:creationId xmlns:a16="http://schemas.microsoft.com/office/drawing/2014/main" id="{9D61E309-498A-4BE1-B921-A738D14D2226}"/>
                  </a:ext>
                </a:extLst>
              </p:cNvPr>
              <p:cNvSpPr>
                <a:spLocks noChangeShapeType="1"/>
              </p:cNvSpPr>
              <p:nvPr/>
            </p:nvSpPr>
            <p:spPr bwMode="auto">
              <a:xfrm>
                <a:off x="400" y="1245"/>
                <a:ext cx="247"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47" name="Line 19">
                <a:extLst>
                  <a:ext uri="{FF2B5EF4-FFF2-40B4-BE49-F238E27FC236}">
                    <a16:creationId xmlns:a16="http://schemas.microsoft.com/office/drawing/2014/main" id="{7EDE381E-4C50-4B58-8A0D-7204430BC25D}"/>
                  </a:ext>
                </a:extLst>
              </p:cNvPr>
              <p:cNvSpPr>
                <a:spLocks noChangeShapeType="1"/>
              </p:cNvSpPr>
              <p:nvPr/>
            </p:nvSpPr>
            <p:spPr bwMode="auto">
              <a:xfrm>
                <a:off x="647" y="1245"/>
                <a:ext cx="19" cy="5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48" name="Line 20">
                <a:extLst>
                  <a:ext uri="{FF2B5EF4-FFF2-40B4-BE49-F238E27FC236}">
                    <a16:creationId xmlns:a16="http://schemas.microsoft.com/office/drawing/2014/main" id="{1119F9F2-4373-469D-9442-673B6036F5B4}"/>
                  </a:ext>
                </a:extLst>
              </p:cNvPr>
              <p:cNvSpPr>
                <a:spLocks noChangeShapeType="1"/>
              </p:cNvSpPr>
              <p:nvPr/>
            </p:nvSpPr>
            <p:spPr bwMode="auto">
              <a:xfrm flipH="1">
                <a:off x="404" y="1310"/>
                <a:ext cx="49" cy="9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49" name="Line 21">
                <a:extLst>
                  <a:ext uri="{FF2B5EF4-FFF2-40B4-BE49-F238E27FC236}">
                    <a16:creationId xmlns:a16="http://schemas.microsoft.com/office/drawing/2014/main" id="{6A67605B-EC87-40C6-A8DF-6C60E19C62DE}"/>
                  </a:ext>
                </a:extLst>
              </p:cNvPr>
              <p:cNvSpPr>
                <a:spLocks noChangeShapeType="1"/>
              </p:cNvSpPr>
              <p:nvPr/>
            </p:nvSpPr>
            <p:spPr bwMode="auto">
              <a:xfrm>
                <a:off x="446" y="1310"/>
                <a:ext cx="144"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50" name="Line 22">
                <a:extLst>
                  <a:ext uri="{FF2B5EF4-FFF2-40B4-BE49-F238E27FC236}">
                    <a16:creationId xmlns:a16="http://schemas.microsoft.com/office/drawing/2014/main" id="{31F8FB5F-75AC-4496-AA95-A549640F831C}"/>
                  </a:ext>
                </a:extLst>
              </p:cNvPr>
              <p:cNvSpPr>
                <a:spLocks noChangeShapeType="1"/>
              </p:cNvSpPr>
              <p:nvPr/>
            </p:nvSpPr>
            <p:spPr bwMode="auto">
              <a:xfrm>
                <a:off x="590" y="1310"/>
                <a:ext cx="35" cy="10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51" name="Line 23">
                <a:extLst>
                  <a:ext uri="{FF2B5EF4-FFF2-40B4-BE49-F238E27FC236}">
                    <a16:creationId xmlns:a16="http://schemas.microsoft.com/office/drawing/2014/main" id="{0AE62F36-D6B9-4361-9598-5938C7D988BA}"/>
                  </a:ext>
                </a:extLst>
              </p:cNvPr>
              <p:cNvSpPr>
                <a:spLocks noChangeShapeType="1"/>
              </p:cNvSpPr>
              <p:nvPr/>
            </p:nvSpPr>
            <p:spPr bwMode="auto">
              <a:xfrm flipH="1">
                <a:off x="404" y="1412"/>
                <a:ext cx="221"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52" name="Line 24">
                <a:extLst>
                  <a:ext uri="{FF2B5EF4-FFF2-40B4-BE49-F238E27FC236}">
                    <a16:creationId xmlns:a16="http://schemas.microsoft.com/office/drawing/2014/main" id="{4463AF92-9388-4E66-B025-711F52C34D9E}"/>
                  </a:ext>
                </a:extLst>
              </p:cNvPr>
              <p:cNvSpPr>
                <a:spLocks noChangeShapeType="1"/>
              </p:cNvSpPr>
              <p:nvPr/>
            </p:nvSpPr>
            <p:spPr bwMode="auto">
              <a:xfrm>
                <a:off x="267" y="1264"/>
                <a:ext cx="106"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53" name="Line 25">
                <a:extLst>
                  <a:ext uri="{FF2B5EF4-FFF2-40B4-BE49-F238E27FC236}">
                    <a16:creationId xmlns:a16="http://schemas.microsoft.com/office/drawing/2014/main" id="{3DEF4B6A-E96D-40AD-9161-36BF43F3C07C}"/>
                  </a:ext>
                </a:extLst>
              </p:cNvPr>
              <p:cNvSpPr>
                <a:spLocks noChangeShapeType="1"/>
              </p:cNvSpPr>
              <p:nvPr/>
            </p:nvSpPr>
            <p:spPr bwMode="auto">
              <a:xfrm>
                <a:off x="655" y="1257"/>
                <a:ext cx="99"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grpSp>
        <p:grpSp>
          <p:nvGrpSpPr>
            <p:cNvPr id="7182" name="Group 26">
              <a:extLst>
                <a:ext uri="{FF2B5EF4-FFF2-40B4-BE49-F238E27FC236}">
                  <a16:creationId xmlns:a16="http://schemas.microsoft.com/office/drawing/2014/main" id="{F3EECA7C-61AB-45F5-855B-CD6ABAF6A93C}"/>
                </a:ext>
              </a:extLst>
            </p:cNvPr>
            <p:cNvGrpSpPr>
              <a:grpSpLocks/>
            </p:cNvGrpSpPr>
            <p:nvPr/>
          </p:nvGrpSpPr>
          <p:grpSpPr bwMode="auto">
            <a:xfrm>
              <a:off x="912" y="1920"/>
              <a:ext cx="515" cy="286"/>
              <a:chOff x="251" y="1192"/>
              <a:chExt cx="515" cy="286"/>
            </a:xfrm>
          </p:grpSpPr>
          <p:sp>
            <p:nvSpPr>
              <p:cNvPr id="7220" name="Line 27">
                <a:extLst>
                  <a:ext uri="{FF2B5EF4-FFF2-40B4-BE49-F238E27FC236}">
                    <a16:creationId xmlns:a16="http://schemas.microsoft.com/office/drawing/2014/main" id="{175E54C1-0217-4FE9-9760-44A81C8964F7}"/>
                  </a:ext>
                </a:extLst>
              </p:cNvPr>
              <p:cNvSpPr>
                <a:spLocks noChangeShapeType="1"/>
              </p:cNvSpPr>
              <p:nvPr/>
            </p:nvSpPr>
            <p:spPr bwMode="auto">
              <a:xfrm flipH="1">
                <a:off x="278" y="1287"/>
                <a:ext cx="95" cy="19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21" name="Line 28">
                <a:extLst>
                  <a:ext uri="{FF2B5EF4-FFF2-40B4-BE49-F238E27FC236}">
                    <a16:creationId xmlns:a16="http://schemas.microsoft.com/office/drawing/2014/main" id="{4E4B6654-A7D8-4F5D-B467-4802EAB8BAB4}"/>
                  </a:ext>
                </a:extLst>
              </p:cNvPr>
              <p:cNvSpPr>
                <a:spLocks noChangeShapeType="1"/>
              </p:cNvSpPr>
              <p:nvPr/>
            </p:nvSpPr>
            <p:spPr bwMode="auto">
              <a:xfrm>
                <a:off x="659" y="1287"/>
                <a:ext cx="95" cy="19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22" name="Line 29">
                <a:extLst>
                  <a:ext uri="{FF2B5EF4-FFF2-40B4-BE49-F238E27FC236}">
                    <a16:creationId xmlns:a16="http://schemas.microsoft.com/office/drawing/2014/main" id="{9D4C5CAD-0868-4252-8902-A8B73BB101FA}"/>
                  </a:ext>
                </a:extLst>
              </p:cNvPr>
              <p:cNvSpPr>
                <a:spLocks noChangeShapeType="1"/>
              </p:cNvSpPr>
              <p:nvPr/>
            </p:nvSpPr>
            <p:spPr bwMode="auto">
              <a:xfrm>
                <a:off x="278" y="1477"/>
                <a:ext cx="476"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23" name="Line 30">
                <a:extLst>
                  <a:ext uri="{FF2B5EF4-FFF2-40B4-BE49-F238E27FC236}">
                    <a16:creationId xmlns:a16="http://schemas.microsoft.com/office/drawing/2014/main" id="{05D844AC-B87B-4A52-BA40-85719927D8F3}"/>
                  </a:ext>
                </a:extLst>
              </p:cNvPr>
              <p:cNvSpPr>
                <a:spLocks noChangeShapeType="1"/>
              </p:cNvSpPr>
              <p:nvPr/>
            </p:nvSpPr>
            <p:spPr bwMode="auto">
              <a:xfrm flipH="1">
                <a:off x="251" y="1192"/>
                <a:ext cx="35" cy="8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24" name="Line 31">
                <a:extLst>
                  <a:ext uri="{FF2B5EF4-FFF2-40B4-BE49-F238E27FC236}">
                    <a16:creationId xmlns:a16="http://schemas.microsoft.com/office/drawing/2014/main" id="{C9699D87-12C9-4827-AD40-59C1517FCEE5}"/>
                  </a:ext>
                </a:extLst>
              </p:cNvPr>
              <p:cNvSpPr>
                <a:spLocks noChangeShapeType="1"/>
              </p:cNvSpPr>
              <p:nvPr/>
            </p:nvSpPr>
            <p:spPr bwMode="auto">
              <a:xfrm>
                <a:off x="286" y="1192"/>
                <a:ext cx="453"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25" name="Line 32">
                <a:extLst>
                  <a:ext uri="{FF2B5EF4-FFF2-40B4-BE49-F238E27FC236}">
                    <a16:creationId xmlns:a16="http://schemas.microsoft.com/office/drawing/2014/main" id="{7A4CEA21-6E17-4656-A681-8393525E25E1}"/>
                  </a:ext>
                </a:extLst>
              </p:cNvPr>
              <p:cNvSpPr>
                <a:spLocks noChangeShapeType="1"/>
              </p:cNvSpPr>
              <p:nvPr/>
            </p:nvSpPr>
            <p:spPr bwMode="auto">
              <a:xfrm>
                <a:off x="739" y="1192"/>
                <a:ext cx="23" cy="84"/>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26" name="Line 33">
                <a:extLst>
                  <a:ext uri="{FF2B5EF4-FFF2-40B4-BE49-F238E27FC236}">
                    <a16:creationId xmlns:a16="http://schemas.microsoft.com/office/drawing/2014/main" id="{3ED9ACDE-A7AC-4F69-9363-8781A870AE84}"/>
                  </a:ext>
                </a:extLst>
              </p:cNvPr>
              <p:cNvSpPr>
                <a:spLocks noChangeShapeType="1"/>
              </p:cNvSpPr>
              <p:nvPr/>
            </p:nvSpPr>
            <p:spPr bwMode="auto">
              <a:xfrm>
                <a:off x="251" y="1279"/>
                <a:ext cx="107" cy="8"/>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27" name="Line 34">
                <a:extLst>
                  <a:ext uri="{FF2B5EF4-FFF2-40B4-BE49-F238E27FC236}">
                    <a16:creationId xmlns:a16="http://schemas.microsoft.com/office/drawing/2014/main" id="{DDACE6D9-1CC5-470B-A73B-E8640A69C24C}"/>
                  </a:ext>
                </a:extLst>
              </p:cNvPr>
              <p:cNvSpPr>
                <a:spLocks noChangeShapeType="1"/>
              </p:cNvSpPr>
              <p:nvPr/>
            </p:nvSpPr>
            <p:spPr bwMode="auto">
              <a:xfrm flipH="1">
                <a:off x="670" y="1279"/>
                <a:ext cx="96"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28" name="Line 35">
                <a:extLst>
                  <a:ext uri="{FF2B5EF4-FFF2-40B4-BE49-F238E27FC236}">
                    <a16:creationId xmlns:a16="http://schemas.microsoft.com/office/drawing/2014/main" id="{C85CDC23-C929-4E07-A71B-7397AE955A45}"/>
                  </a:ext>
                </a:extLst>
              </p:cNvPr>
              <p:cNvSpPr>
                <a:spLocks noChangeShapeType="1"/>
              </p:cNvSpPr>
              <p:nvPr/>
            </p:nvSpPr>
            <p:spPr bwMode="auto">
              <a:xfrm flipV="1">
                <a:off x="373" y="1245"/>
                <a:ext cx="23" cy="5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29" name="Line 36">
                <a:extLst>
                  <a:ext uri="{FF2B5EF4-FFF2-40B4-BE49-F238E27FC236}">
                    <a16:creationId xmlns:a16="http://schemas.microsoft.com/office/drawing/2014/main" id="{76891A8A-1F5E-47E4-BB6E-70A3CDA5D304}"/>
                  </a:ext>
                </a:extLst>
              </p:cNvPr>
              <p:cNvSpPr>
                <a:spLocks noChangeShapeType="1"/>
              </p:cNvSpPr>
              <p:nvPr/>
            </p:nvSpPr>
            <p:spPr bwMode="auto">
              <a:xfrm>
                <a:off x="400" y="1245"/>
                <a:ext cx="247"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30" name="Line 37">
                <a:extLst>
                  <a:ext uri="{FF2B5EF4-FFF2-40B4-BE49-F238E27FC236}">
                    <a16:creationId xmlns:a16="http://schemas.microsoft.com/office/drawing/2014/main" id="{9F3B7B92-ACF9-4BE6-A3B3-C1B08A8489D4}"/>
                  </a:ext>
                </a:extLst>
              </p:cNvPr>
              <p:cNvSpPr>
                <a:spLocks noChangeShapeType="1"/>
              </p:cNvSpPr>
              <p:nvPr/>
            </p:nvSpPr>
            <p:spPr bwMode="auto">
              <a:xfrm>
                <a:off x="647" y="1245"/>
                <a:ext cx="19" cy="5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31" name="Line 38">
                <a:extLst>
                  <a:ext uri="{FF2B5EF4-FFF2-40B4-BE49-F238E27FC236}">
                    <a16:creationId xmlns:a16="http://schemas.microsoft.com/office/drawing/2014/main" id="{758F006F-5594-4147-B4A0-48B19E95BE2A}"/>
                  </a:ext>
                </a:extLst>
              </p:cNvPr>
              <p:cNvSpPr>
                <a:spLocks noChangeShapeType="1"/>
              </p:cNvSpPr>
              <p:nvPr/>
            </p:nvSpPr>
            <p:spPr bwMode="auto">
              <a:xfrm flipH="1">
                <a:off x="404" y="1310"/>
                <a:ext cx="49" cy="9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32" name="Line 39">
                <a:extLst>
                  <a:ext uri="{FF2B5EF4-FFF2-40B4-BE49-F238E27FC236}">
                    <a16:creationId xmlns:a16="http://schemas.microsoft.com/office/drawing/2014/main" id="{9A43B915-CCB2-41DE-946B-15AEC0D82523}"/>
                  </a:ext>
                </a:extLst>
              </p:cNvPr>
              <p:cNvSpPr>
                <a:spLocks noChangeShapeType="1"/>
              </p:cNvSpPr>
              <p:nvPr/>
            </p:nvSpPr>
            <p:spPr bwMode="auto">
              <a:xfrm>
                <a:off x="446" y="1310"/>
                <a:ext cx="144"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33" name="Line 40">
                <a:extLst>
                  <a:ext uri="{FF2B5EF4-FFF2-40B4-BE49-F238E27FC236}">
                    <a16:creationId xmlns:a16="http://schemas.microsoft.com/office/drawing/2014/main" id="{E04A092A-A2A1-4109-B092-64454F58A1D1}"/>
                  </a:ext>
                </a:extLst>
              </p:cNvPr>
              <p:cNvSpPr>
                <a:spLocks noChangeShapeType="1"/>
              </p:cNvSpPr>
              <p:nvPr/>
            </p:nvSpPr>
            <p:spPr bwMode="auto">
              <a:xfrm>
                <a:off x="590" y="1310"/>
                <a:ext cx="35" cy="10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34" name="Line 41">
                <a:extLst>
                  <a:ext uri="{FF2B5EF4-FFF2-40B4-BE49-F238E27FC236}">
                    <a16:creationId xmlns:a16="http://schemas.microsoft.com/office/drawing/2014/main" id="{54D8299C-2727-43D2-8EEC-3D174023CF71}"/>
                  </a:ext>
                </a:extLst>
              </p:cNvPr>
              <p:cNvSpPr>
                <a:spLocks noChangeShapeType="1"/>
              </p:cNvSpPr>
              <p:nvPr/>
            </p:nvSpPr>
            <p:spPr bwMode="auto">
              <a:xfrm flipH="1">
                <a:off x="404" y="1412"/>
                <a:ext cx="221"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35" name="Line 42">
                <a:extLst>
                  <a:ext uri="{FF2B5EF4-FFF2-40B4-BE49-F238E27FC236}">
                    <a16:creationId xmlns:a16="http://schemas.microsoft.com/office/drawing/2014/main" id="{05489B07-FA36-4307-B1C2-02411E563A9B}"/>
                  </a:ext>
                </a:extLst>
              </p:cNvPr>
              <p:cNvSpPr>
                <a:spLocks noChangeShapeType="1"/>
              </p:cNvSpPr>
              <p:nvPr/>
            </p:nvSpPr>
            <p:spPr bwMode="auto">
              <a:xfrm>
                <a:off x="267" y="1264"/>
                <a:ext cx="106"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36" name="Line 43">
                <a:extLst>
                  <a:ext uri="{FF2B5EF4-FFF2-40B4-BE49-F238E27FC236}">
                    <a16:creationId xmlns:a16="http://schemas.microsoft.com/office/drawing/2014/main" id="{A605FF87-A725-401A-B030-A4625E2B4547}"/>
                  </a:ext>
                </a:extLst>
              </p:cNvPr>
              <p:cNvSpPr>
                <a:spLocks noChangeShapeType="1"/>
              </p:cNvSpPr>
              <p:nvPr/>
            </p:nvSpPr>
            <p:spPr bwMode="auto">
              <a:xfrm>
                <a:off x="655" y="1257"/>
                <a:ext cx="99"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grpSp>
        <p:grpSp>
          <p:nvGrpSpPr>
            <p:cNvPr id="7183" name="Group 44">
              <a:extLst>
                <a:ext uri="{FF2B5EF4-FFF2-40B4-BE49-F238E27FC236}">
                  <a16:creationId xmlns:a16="http://schemas.microsoft.com/office/drawing/2014/main" id="{C89FDA18-CAC5-4768-81AC-97572F9CF551}"/>
                </a:ext>
              </a:extLst>
            </p:cNvPr>
            <p:cNvGrpSpPr>
              <a:grpSpLocks/>
            </p:cNvGrpSpPr>
            <p:nvPr/>
          </p:nvGrpSpPr>
          <p:grpSpPr bwMode="auto">
            <a:xfrm>
              <a:off x="1536" y="1920"/>
              <a:ext cx="515" cy="286"/>
              <a:chOff x="251" y="1192"/>
              <a:chExt cx="515" cy="286"/>
            </a:xfrm>
          </p:grpSpPr>
          <p:sp>
            <p:nvSpPr>
              <p:cNvPr id="7203" name="Line 45">
                <a:extLst>
                  <a:ext uri="{FF2B5EF4-FFF2-40B4-BE49-F238E27FC236}">
                    <a16:creationId xmlns:a16="http://schemas.microsoft.com/office/drawing/2014/main" id="{9CE81F50-DF1E-4F1A-A16E-DBDF84959C48}"/>
                  </a:ext>
                </a:extLst>
              </p:cNvPr>
              <p:cNvSpPr>
                <a:spLocks noChangeShapeType="1"/>
              </p:cNvSpPr>
              <p:nvPr/>
            </p:nvSpPr>
            <p:spPr bwMode="auto">
              <a:xfrm flipH="1">
                <a:off x="278" y="1287"/>
                <a:ext cx="95" cy="19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04" name="Line 46">
                <a:extLst>
                  <a:ext uri="{FF2B5EF4-FFF2-40B4-BE49-F238E27FC236}">
                    <a16:creationId xmlns:a16="http://schemas.microsoft.com/office/drawing/2014/main" id="{80FC9673-ABE3-4369-805D-78F7802AE24D}"/>
                  </a:ext>
                </a:extLst>
              </p:cNvPr>
              <p:cNvSpPr>
                <a:spLocks noChangeShapeType="1"/>
              </p:cNvSpPr>
              <p:nvPr/>
            </p:nvSpPr>
            <p:spPr bwMode="auto">
              <a:xfrm>
                <a:off x="659" y="1287"/>
                <a:ext cx="95" cy="19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05" name="Line 47">
                <a:extLst>
                  <a:ext uri="{FF2B5EF4-FFF2-40B4-BE49-F238E27FC236}">
                    <a16:creationId xmlns:a16="http://schemas.microsoft.com/office/drawing/2014/main" id="{42A1829C-11D1-461F-AC28-6D0CEAB23B97}"/>
                  </a:ext>
                </a:extLst>
              </p:cNvPr>
              <p:cNvSpPr>
                <a:spLocks noChangeShapeType="1"/>
              </p:cNvSpPr>
              <p:nvPr/>
            </p:nvSpPr>
            <p:spPr bwMode="auto">
              <a:xfrm>
                <a:off x="278" y="1477"/>
                <a:ext cx="476"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06" name="Line 48">
                <a:extLst>
                  <a:ext uri="{FF2B5EF4-FFF2-40B4-BE49-F238E27FC236}">
                    <a16:creationId xmlns:a16="http://schemas.microsoft.com/office/drawing/2014/main" id="{3CEDAE75-7399-4872-8247-5756E7A4846A}"/>
                  </a:ext>
                </a:extLst>
              </p:cNvPr>
              <p:cNvSpPr>
                <a:spLocks noChangeShapeType="1"/>
              </p:cNvSpPr>
              <p:nvPr/>
            </p:nvSpPr>
            <p:spPr bwMode="auto">
              <a:xfrm flipH="1">
                <a:off x="251" y="1192"/>
                <a:ext cx="35" cy="8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07" name="Line 49">
                <a:extLst>
                  <a:ext uri="{FF2B5EF4-FFF2-40B4-BE49-F238E27FC236}">
                    <a16:creationId xmlns:a16="http://schemas.microsoft.com/office/drawing/2014/main" id="{51A3A65D-5232-42EC-B5B7-8717951B95EF}"/>
                  </a:ext>
                </a:extLst>
              </p:cNvPr>
              <p:cNvSpPr>
                <a:spLocks noChangeShapeType="1"/>
              </p:cNvSpPr>
              <p:nvPr/>
            </p:nvSpPr>
            <p:spPr bwMode="auto">
              <a:xfrm>
                <a:off x="286" y="1192"/>
                <a:ext cx="453"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08" name="Line 50">
                <a:extLst>
                  <a:ext uri="{FF2B5EF4-FFF2-40B4-BE49-F238E27FC236}">
                    <a16:creationId xmlns:a16="http://schemas.microsoft.com/office/drawing/2014/main" id="{B05B15D8-FB2A-43B6-89DB-D0FEF79CBF6D}"/>
                  </a:ext>
                </a:extLst>
              </p:cNvPr>
              <p:cNvSpPr>
                <a:spLocks noChangeShapeType="1"/>
              </p:cNvSpPr>
              <p:nvPr/>
            </p:nvSpPr>
            <p:spPr bwMode="auto">
              <a:xfrm>
                <a:off x="739" y="1192"/>
                <a:ext cx="23" cy="84"/>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09" name="Line 51">
                <a:extLst>
                  <a:ext uri="{FF2B5EF4-FFF2-40B4-BE49-F238E27FC236}">
                    <a16:creationId xmlns:a16="http://schemas.microsoft.com/office/drawing/2014/main" id="{C2FF8B9F-B47B-4B7C-A57C-6933A653712D}"/>
                  </a:ext>
                </a:extLst>
              </p:cNvPr>
              <p:cNvSpPr>
                <a:spLocks noChangeShapeType="1"/>
              </p:cNvSpPr>
              <p:nvPr/>
            </p:nvSpPr>
            <p:spPr bwMode="auto">
              <a:xfrm>
                <a:off x="251" y="1279"/>
                <a:ext cx="107" cy="8"/>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10" name="Line 52">
                <a:extLst>
                  <a:ext uri="{FF2B5EF4-FFF2-40B4-BE49-F238E27FC236}">
                    <a16:creationId xmlns:a16="http://schemas.microsoft.com/office/drawing/2014/main" id="{8A573868-9612-4047-957C-C5052DA65716}"/>
                  </a:ext>
                </a:extLst>
              </p:cNvPr>
              <p:cNvSpPr>
                <a:spLocks noChangeShapeType="1"/>
              </p:cNvSpPr>
              <p:nvPr/>
            </p:nvSpPr>
            <p:spPr bwMode="auto">
              <a:xfrm flipH="1">
                <a:off x="670" y="1279"/>
                <a:ext cx="96"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11" name="Line 53">
                <a:extLst>
                  <a:ext uri="{FF2B5EF4-FFF2-40B4-BE49-F238E27FC236}">
                    <a16:creationId xmlns:a16="http://schemas.microsoft.com/office/drawing/2014/main" id="{742CB198-4C00-4A6D-8FEC-C8ACBD9646D0}"/>
                  </a:ext>
                </a:extLst>
              </p:cNvPr>
              <p:cNvSpPr>
                <a:spLocks noChangeShapeType="1"/>
              </p:cNvSpPr>
              <p:nvPr/>
            </p:nvSpPr>
            <p:spPr bwMode="auto">
              <a:xfrm flipV="1">
                <a:off x="373" y="1245"/>
                <a:ext cx="23" cy="5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12" name="Line 54">
                <a:extLst>
                  <a:ext uri="{FF2B5EF4-FFF2-40B4-BE49-F238E27FC236}">
                    <a16:creationId xmlns:a16="http://schemas.microsoft.com/office/drawing/2014/main" id="{D1728C08-8C24-40F4-8746-2E5569E9338F}"/>
                  </a:ext>
                </a:extLst>
              </p:cNvPr>
              <p:cNvSpPr>
                <a:spLocks noChangeShapeType="1"/>
              </p:cNvSpPr>
              <p:nvPr/>
            </p:nvSpPr>
            <p:spPr bwMode="auto">
              <a:xfrm>
                <a:off x="400" y="1245"/>
                <a:ext cx="247"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13" name="Line 55">
                <a:extLst>
                  <a:ext uri="{FF2B5EF4-FFF2-40B4-BE49-F238E27FC236}">
                    <a16:creationId xmlns:a16="http://schemas.microsoft.com/office/drawing/2014/main" id="{15E2CA57-5D99-497B-8F83-F51FA42F2A3E}"/>
                  </a:ext>
                </a:extLst>
              </p:cNvPr>
              <p:cNvSpPr>
                <a:spLocks noChangeShapeType="1"/>
              </p:cNvSpPr>
              <p:nvPr/>
            </p:nvSpPr>
            <p:spPr bwMode="auto">
              <a:xfrm>
                <a:off x="647" y="1245"/>
                <a:ext cx="19" cy="5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14" name="Line 56">
                <a:extLst>
                  <a:ext uri="{FF2B5EF4-FFF2-40B4-BE49-F238E27FC236}">
                    <a16:creationId xmlns:a16="http://schemas.microsoft.com/office/drawing/2014/main" id="{70FC5764-DCBA-4DB9-81E0-0E842EDD6047}"/>
                  </a:ext>
                </a:extLst>
              </p:cNvPr>
              <p:cNvSpPr>
                <a:spLocks noChangeShapeType="1"/>
              </p:cNvSpPr>
              <p:nvPr/>
            </p:nvSpPr>
            <p:spPr bwMode="auto">
              <a:xfrm flipH="1">
                <a:off x="404" y="1310"/>
                <a:ext cx="49" cy="9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15" name="Line 57">
                <a:extLst>
                  <a:ext uri="{FF2B5EF4-FFF2-40B4-BE49-F238E27FC236}">
                    <a16:creationId xmlns:a16="http://schemas.microsoft.com/office/drawing/2014/main" id="{1C619312-8106-42B6-A150-3D2350E3811C}"/>
                  </a:ext>
                </a:extLst>
              </p:cNvPr>
              <p:cNvSpPr>
                <a:spLocks noChangeShapeType="1"/>
              </p:cNvSpPr>
              <p:nvPr/>
            </p:nvSpPr>
            <p:spPr bwMode="auto">
              <a:xfrm>
                <a:off x="446" y="1310"/>
                <a:ext cx="144"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16" name="Line 58">
                <a:extLst>
                  <a:ext uri="{FF2B5EF4-FFF2-40B4-BE49-F238E27FC236}">
                    <a16:creationId xmlns:a16="http://schemas.microsoft.com/office/drawing/2014/main" id="{03C21BAE-FCE1-4CF8-8CE3-9105F3E21BF8}"/>
                  </a:ext>
                </a:extLst>
              </p:cNvPr>
              <p:cNvSpPr>
                <a:spLocks noChangeShapeType="1"/>
              </p:cNvSpPr>
              <p:nvPr/>
            </p:nvSpPr>
            <p:spPr bwMode="auto">
              <a:xfrm>
                <a:off x="590" y="1310"/>
                <a:ext cx="35" cy="10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17" name="Line 59">
                <a:extLst>
                  <a:ext uri="{FF2B5EF4-FFF2-40B4-BE49-F238E27FC236}">
                    <a16:creationId xmlns:a16="http://schemas.microsoft.com/office/drawing/2014/main" id="{B5D19288-D837-4BE4-86CE-D83FAEC31AF5}"/>
                  </a:ext>
                </a:extLst>
              </p:cNvPr>
              <p:cNvSpPr>
                <a:spLocks noChangeShapeType="1"/>
              </p:cNvSpPr>
              <p:nvPr/>
            </p:nvSpPr>
            <p:spPr bwMode="auto">
              <a:xfrm flipH="1">
                <a:off x="404" y="1412"/>
                <a:ext cx="221"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18" name="Line 60">
                <a:extLst>
                  <a:ext uri="{FF2B5EF4-FFF2-40B4-BE49-F238E27FC236}">
                    <a16:creationId xmlns:a16="http://schemas.microsoft.com/office/drawing/2014/main" id="{6B545BD3-C91B-49C6-9DE8-53DF0AEB5DF9}"/>
                  </a:ext>
                </a:extLst>
              </p:cNvPr>
              <p:cNvSpPr>
                <a:spLocks noChangeShapeType="1"/>
              </p:cNvSpPr>
              <p:nvPr/>
            </p:nvSpPr>
            <p:spPr bwMode="auto">
              <a:xfrm>
                <a:off x="267" y="1264"/>
                <a:ext cx="106"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7219" name="Line 61">
                <a:extLst>
                  <a:ext uri="{FF2B5EF4-FFF2-40B4-BE49-F238E27FC236}">
                    <a16:creationId xmlns:a16="http://schemas.microsoft.com/office/drawing/2014/main" id="{03098AE8-3CA9-4623-889E-481EB20FDC3C}"/>
                  </a:ext>
                </a:extLst>
              </p:cNvPr>
              <p:cNvSpPr>
                <a:spLocks noChangeShapeType="1"/>
              </p:cNvSpPr>
              <p:nvPr/>
            </p:nvSpPr>
            <p:spPr bwMode="auto">
              <a:xfrm>
                <a:off x="655" y="1257"/>
                <a:ext cx="99"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grpSp>
        <p:sp>
          <p:nvSpPr>
            <p:cNvPr id="7184" name="Rectangle 62">
              <a:extLst>
                <a:ext uri="{FF2B5EF4-FFF2-40B4-BE49-F238E27FC236}">
                  <a16:creationId xmlns:a16="http://schemas.microsoft.com/office/drawing/2014/main" id="{8B5B6221-3DF0-416D-9C0C-A0AA944B38BC}"/>
                </a:ext>
              </a:extLst>
            </p:cNvPr>
            <p:cNvSpPr>
              <a:spLocks noChangeArrowheads="1"/>
            </p:cNvSpPr>
            <p:nvPr/>
          </p:nvSpPr>
          <p:spPr bwMode="auto">
            <a:xfrm>
              <a:off x="336" y="2688"/>
              <a:ext cx="1920" cy="76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7185" name="Line 63">
              <a:extLst>
                <a:ext uri="{FF2B5EF4-FFF2-40B4-BE49-F238E27FC236}">
                  <a16:creationId xmlns:a16="http://schemas.microsoft.com/office/drawing/2014/main" id="{C269B7DD-FD30-43B4-ACE7-08A29BA49E60}"/>
                </a:ext>
              </a:extLst>
            </p:cNvPr>
            <p:cNvSpPr>
              <a:spLocks noChangeShapeType="1"/>
            </p:cNvSpPr>
            <p:nvPr/>
          </p:nvSpPr>
          <p:spPr bwMode="auto">
            <a:xfrm>
              <a:off x="576" y="2208"/>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7186" name="Line 64">
              <a:extLst>
                <a:ext uri="{FF2B5EF4-FFF2-40B4-BE49-F238E27FC236}">
                  <a16:creationId xmlns:a16="http://schemas.microsoft.com/office/drawing/2014/main" id="{700464F4-C547-4B66-A74F-C293FED0B89B}"/>
                </a:ext>
              </a:extLst>
            </p:cNvPr>
            <p:cNvSpPr>
              <a:spLocks noChangeShapeType="1"/>
            </p:cNvSpPr>
            <p:nvPr/>
          </p:nvSpPr>
          <p:spPr bwMode="auto">
            <a:xfrm>
              <a:off x="1200" y="2208"/>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7187" name="Line 65">
              <a:extLst>
                <a:ext uri="{FF2B5EF4-FFF2-40B4-BE49-F238E27FC236}">
                  <a16:creationId xmlns:a16="http://schemas.microsoft.com/office/drawing/2014/main" id="{6048D270-8086-4BF3-892A-65867EBAA81B}"/>
                </a:ext>
              </a:extLst>
            </p:cNvPr>
            <p:cNvSpPr>
              <a:spLocks noChangeShapeType="1"/>
            </p:cNvSpPr>
            <p:nvPr/>
          </p:nvSpPr>
          <p:spPr bwMode="auto">
            <a:xfrm>
              <a:off x="1824" y="2208"/>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grpSp>
          <p:nvGrpSpPr>
            <p:cNvPr id="7188" name="Group 66">
              <a:extLst>
                <a:ext uri="{FF2B5EF4-FFF2-40B4-BE49-F238E27FC236}">
                  <a16:creationId xmlns:a16="http://schemas.microsoft.com/office/drawing/2014/main" id="{8F1EC20E-A0C0-42AD-8EAF-026A67997C01}"/>
                </a:ext>
              </a:extLst>
            </p:cNvPr>
            <p:cNvGrpSpPr>
              <a:grpSpLocks/>
            </p:cNvGrpSpPr>
            <p:nvPr/>
          </p:nvGrpSpPr>
          <p:grpSpPr bwMode="auto">
            <a:xfrm>
              <a:off x="3792" y="2784"/>
              <a:ext cx="912" cy="624"/>
              <a:chOff x="384" y="384"/>
              <a:chExt cx="4368" cy="2592"/>
            </a:xfrm>
          </p:grpSpPr>
          <p:sp>
            <p:nvSpPr>
              <p:cNvPr id="7191" name="Oval 67">
                <a:extLst>
                  <a:ext uri="{FF2B5EF4-FFF2-40B4-BE49-F238E27FC236}">
                    <a16:creationId xmlns:a16="http://schemas.microsoft.com/office/drawing/2014/main" id="{276AA415-83B6-4F6E-AE83-D749B0637EDC}"/>
                  </a:ext>
                </a:extLst>
              </p:cNvPr>
              <p:cNvSpPr>
                <a:spLocks noChangeArrowheads="1"/>
              </p:cNvSpPr>
              <p:nvPr/>
            </p:nvSpPr>
            <p:spPr bwMode="auto">
              <a:xfrm>
                <a:off x="672" y="1392"/>
                <a:ext cx="1248" cy="1584"/>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7192" name="Oval 68">
                <a:extLst>
                  <a:ext uri="{FF2B5EF4-FFF2-40B4-BE49-F238E27FC236}">
                    <a16:creationId xmlns:a16="http://schemas.microsoft.com/office/drawing/2014/main" id="{3491196B-FBEF-40C3-9CCC-19F4F9FDA744}"/>
                  </a:ext>
                </a:extLst>
              </p:cNvPr>
              <p:cNvSpPr>
                <a:spLocks noChangeArrowheads="1"/>
              </p:cNvSpPr>
              <p:nvPr/>
            </p:nvSpPr>
            <p:spPr bwMode="auto">
              <a:xfrm>
                <a:off x="1488" y="1392"/>
                <a:ext cx="1248" cy="1584"/>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7193" name="Oval 69">
                <a:extLst>
                  <a:ext uri="{FF2B5EF4-FFF2-40B4-BE49-F238E27FC236}">
                    <a16:creationId xmlns:a16="http://schemas.microsoft.com/office/drawing/2014/main" id="{2462BAAB-39EE-4F8E-9A9F-35F6B644877D}"/>
                  </a:ext>
                </a:extLst>
              </p:cNvPr>
              <p:cNvSpPr>
                <a:spLocks noChangeArrowheads="1"/>
              </p:cNvSpPr>
              <p:nvPr/>
            </p:nvSpPr>
            <p:spPr bwMode="auto">
              <a:xfrm>
                <a:off x="2304" y="1392"/>
                <a:ext cx="1248" cy="1584"/>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7194" name="Oval 70">
                <a:extLst>
                  <a:ext uri="{FF2B5EF4-FFF2-40B4-BE49-F238E27FC236}">
                    <a16:creationId xmlns:a16="http://schemas.microsoft.com/office/drawing/2014/main" id="{E1CB96B0-42C8-482D-8ECF-2D7F2F937DF5}"/>
                  </a:ext>
                </a:extLst>
              </p:cNvPr>
              <p:cNvSpPr>
                <a:spLocks noChangeArrowheads="1"/>
              </p:cNvSpPr>
              <p:nvPr/>
            </p:nvSpPr>
            <p:spPr bwMode="auto">
              <a:xfrm>
                <a:off x="3168" y="1392"/>
                <a:ext cx="1248" cy="1584"/>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7195" name="Rectangle 71">
                <a:extLst>
                  <a:ext uri="{FF2B5EF4-FFF2-40B4-BE49-F238E27FC236}">
                    <a16:creationId xmlns:a16="http://schemas.microsoft.com/office/drawing/2014/main" id="{621991F8-3667-452B-92B2-205DD11E7A1E}"/>
                  </a:ext>
                </a:extLst>
              </p:cNvPr>
              <p:cNvSpPr>
                <a:spLocks noChangeArrowheads="1"/>
              </p:cNvSpPr>
              <p:nvPr/>
            </p:nvSpPr>
            <p:spPr bwMode="auto">
              <a:xfrm>
                <a:off x="3408" y="1056"/>
                <a:ext cx="816" cy="528"/>
              </a:xfrm>
              <a:prstGeom prst="rect">
                <a:avLst/>
              </a:prstGeom>
              <a:solidFill>
                <a:schemeClr val="bg1"/>
              </a:solidFill>
              <a:ln w="2857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7196" name="Rectangle 72">
                <a:extLst>
                  <a:ext uri="{FF2B5EF4-FFF2-40B4-BE49-F238E27FC236}">
                    <a16:creationId xmlns:a16="http://schemas.microsoft.com/office/drawing/2014/main" id="{9AAF5CF3-06FE-476C-BDA2-2FC4793D3AB6}"/>
                  </a:ext>
                </a:extLst>
              </p:cNvPr>
              <p:cNvSpPr>
                <a:spLocks noChangeArrowheads="1"/>
              </p:cNvSpPr>
              <p:nvPr/>
            </p:nvSpPr>
            <p:spPr bwMode="auto">
              <a:xfrm>
                <a:off x="2544" y="1056"/>
                <a:ext cx="816" cy="528"/>
              </a:xfrm>
              <a:prstGeom prst="rect">
                <a:avLst/>
              </a:prstGeom>
              <a:solidFill>
                <a:schemeClr val="bg1"/>
              </a:solidFill>
              <a:ln w="2857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7197" name="Rectangle 73">
                <a:extLst>
                  <a:ext uri="{FF2B5EF4-FFF2-40B4-BE49-F238E27FC236}">
                    <a16:creationId xmlns:a16="http://schemas.microsoft.com/office/drawing/2014/main" id="{74CF0345-9F06-49D8-A40E-8D6AC81FBB4F}"/>
                  </a:ext>
                </a:extLst>
              </p:cNvPr>
              <p:cNvSpPr>
                <a:spLocks noChangeArrowheads="1"/>
              </p:cNvSpPr>
              <p:nvPr/>
            </p:nvSpPr>
            <p:spPr bwMode="auto">
              <a:xfrm>
                <a:off x="1680" y="1056"/>
                <a:ext cx="816" cy="528"/>
              </a:xfrm>
              <a:prstGeom prst="rect">
                <a:avLst/>
              </a:prstGeom>
              <a:solidFill>
                <a:schemeClr val="bg1"/>
              </a:solidFill>
              <a:ln w="2857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7198" name="Rectangle 74">
                <a:extLst>
                  <a:ext uri="{FF2B5EF4-FFF2-40B4-BE49-F238E27FC236}">
                    <a16:creationId xmlns:a16="http://schemas.microsoft.com/office/drawing/2014/main" id="{39A35D2F-A5C1-4F6A-AA08-F1CA9C2F3C11}"/>
                  </a:ext>
                </a:extLst>
              </p:cNvPr>
              <p:cNvSpPr>
                <a:spLocks noChangeArrowheads="1"/>
              </p:cNvSpPr>
              <p:nvPr/>
            </p:nvSpPr>
            <p:spPr bwMode="auto">
              <a:xfrm>
                <a:off x="864" y="1056"/>
                <a:ext cx="816" cy="528"/>
              </a:xfrm>
              <a:prstGeom prst="rect">
                <a:avLst/>
              </a:prstGeom>
              <a:solidFill>
                <a:schemeClr val="bg1"/>
              </a:solidFill>
              <a:ln w="2857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7199" name="Rectangle 75">
                <a:extLst>
                  <a:ext uri="{FF2B5EF4-FFF2-40B4-BE49-F238E27FC236}">
                    <a16:creationId xmlns:a16="http://schemas.microsoft.com/office/drawing/2014/main" id="{0265D12B-DA8D-4669-AF19-71DDC05FCDD5}"/>
                  </a:ext>
                </a:extLst>
              </p:cNvPr>
              <p:cNvSpPr>
                <a:spLocks noChangeArrowheads="1"/>
              </p:cNvSpPr>
              <p:nvPr/>
            </p:nvSpPr>
            <p:spPr bwMode="auto">
              <a:xfrm>
                <a:off x="3936" y="1584"/>
                <a:ext cx="816" cy="528"/>
              </a:xfrm>
              <a:prstGeom prst="rect">
                <a:avLst/>
              </a:prstGeom>
              <a:solidFill>
                <a:schemeClr val="bg1"/>
              </a:solidFill>
              <a:ln w="2857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7200" name="Rectangle 76">
                <a:extLst>
                  <a:ext uri="{FF2B5EF4-FFF2-40B4-BE49-F238E27FC236}">
                    <a16:creationId xmlns:a16="http://schemas.microsoft.com/office/drawing/2014/main" id="{51365E82-A45A-4698-81E5-6CBE1BB10B00}"/>
                  </a:ext>
                </a:extLst>
              </p:cNvPr>
              <p:cNvSpPr>
                <a:spLocks noChangeArrowheads="1"/>
              </p:cNvSpPr>
              <p:nvPr/>
            </p:nvSpPr>
            <p:spPr bwMode="auto">
              <a:xfrm>
                <a:off x="384" y="1536"/>
                <a:ext cx="816" cy="528"/>
              </a:xfrm>
              <a:prstGeom prst="rect">
                <a:avLst/>
              </a:prstGeom>
              <a:solidFill>
                <a:schemeClr val="bg1"/>
              </a:solidFill>
              <a:ln w="2857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7201" name="Line 77">
                <a:extLst>
                  <a:ext uri="{FF2B5EF4-FFF2-40B4-BE49-F238E27FC236}">
                    <a16:creationId xmlns:a16="http://schemas.microsoft.com/office/drawing/2014/main" id="{871862D1-59C0-4773-954B-A670A9938946}"/>
                  </a:ext>
                </a:extLst>
              </p:cNvPr>
              <p:cNvSpPr>
                <a:spLocks noChangeShapeType="1"/>
              </p:cNvSpPr>
              <p:nvPr/>
            </p:nvSpPr>
            <p:spPr bwMode="auto">
              <a:xfrm>
                <a:off x="672" y="384"/>
                <a:ext cx="0" cy="172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7202" name="Line 78">
                <a:extLst>
                  <a:ext uri="{FF2B5EF4-FFF2-40B4-BE49-F238E27FC236}">
                    <a16:creationId xmlns:a16="http://schemas.microsoft.com/office/drawing/2014/main" id="{BE44A5A7-22DE-40BF-A4D3-F03BFB2E2AF0}"/>
                  </a:ext>
                </a:extLst>
              </p:cNvPr>
              <p:cNvSpPr>
                <a:spLocks noChangeShapeType="1"/>
              </p:cNvSpPr>
              <p:nvPr/>
            </p:nvSpPr>
            <p:spPr bwMode="auto">
              <a:xfrm>
                <a:off x="4416" y="528"/>
                <a:ext cx="0" cy="172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grpSp>
        <p:sp>
          <p:nvSpPr>
            <p:cNvPr id="7189" name="computr3">
              <a:extLst>
                <a:ext uri="{FF2B5EF4-FFF2-40B4-BE49-F238E27FC236}">
                  <a16:creationId xmlns:a16="http://schemas.microsoft.com/office/drawing/2014/main" id="{2977B640-4F26-4BCA-B63C-A1E6ADF4B0E5}"/>
                </a:ext>
              </a:extLst>
            </p:cNvPr>
            <p:cNvSpPr>
              <a:spLocks noEditPoints="1" noChangeArrowheads="1"/>
            </p:cNvSpPr>
            <p:nvPr/>
          </p:nvSpPr>
          <p:spPr bwMode="auto">
            <a:xfrm>
              <a:off x="4560" y="2160"/>
              <a:ext cx="948" cy="6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815 w 21600"/>
                <a:gd name="T13" fmla="*/ 2581 h 21600"/>
                <a:gd name="T14" fmla="*/ 16359 w 21600"/>
                <a:gd name="T15" fmla="*/ 11751 h 21600"/>
              </a:gdLst>
              <a:ahLst/>
              <a:cxnLst>
                <a:cxn ang="T8">
                  <a:pos x="T0" y="T1"/>
                </a:cxn>
                <a:cxn ang="T9">
                  <a:pos x="T2" y="T3"/>
                </a:cxn>
                <a:cxn ang="T10">
                  <a:pos x="T4" y="T5"/>
                </a:cxn>
                <a:cxn ang="T11">
                  <a:pos x="T6" y="T7"/>
                </a:cxn>
              </a:cxnLst>
              <a:rect l="T12" t="T13" r="T14" b="T15"/>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lnTo>
                    <a:pt x="16402" y="2314"/>
                  </a:lnTo>
                  <a:close/>
                </a:path>
                <a:path w="21600" h="21600" extrusionOk="0">
                  <a:moveTo>
                    <a:pt x="578" y="4011"/>
                  </a:moveTo>
                  <a:moveTo>
                    <a:pt x="4043" y="4011"/>
                  </a:moveTo>
                  <a:lnTo>
                    <a:pt x="4043" y="4320"/>
                  </a:lnTo>
                  <a:lnTo>
                    <a:pt x="578" y="4320"/>
                  </a:lnTo>
                  <a:lnTo>
                    <a:pt x="578" y="4011"/>
                  </a:lnTo>
                  <a:lnTo>
                    <a:pt x="4043" y="4011"/>
                  </a:lnTo>
                  <a:close/>
                  <a:moveTo>
                    <a:pt x="7624" y="14194"/>
                  </a:moveTo>
                  <a:lnTo>
                    <a:pt x="16402" y="14194"/>
                  </a:lnTo>
                  <a:lnTo>
                    <a:pt x="16402" y="16200"/>
                  </a:lnTo>
                  <a:lnTo>
                    <a:pt x="7624" y="16200"/>
                  </a:lnTo>
                </a:path>
              </a:pathLst>
            </a:custGeom>
            <a:solidFill>
              <a:srgbClr val="FFFFCC"/>
            </a:solidFill>
            <a:ln w="9525">
              <a:solidFill>
                <a:srgbClr val="000000"/>
              </a:solidFill>
              <a:miter lim="800000"/>
              <a:headEnd/>
              <a:tailEnd/>
            </a:ln>
          </p:spPr>
          <p:txBody>
            <a:bodyPr/>
            <a:lstStyle/>
            <a:p>
              <a:endParaRPr lang="hu-HU"/>
            </a:p>
          </p:txBody>
        </p:sp>
        <p:sp>
          <p:nvSpPr>
            <p:cNvPr id="7190" name="computr3">
              <a:extLst>
                <a:ext uri="{FF2B5EF4-FFF2-40B4-BE49-F238E27FC236}">
                  <a16:creationId xmlns:a16="http://schemas.microsoft.com/office/drawing/2014/main" id="{8BA21931-CACD-4482-BF88-535D75A19A4B}"/>
                </a:ext>
              </a:extLst>
            </p:cNvPr>
            <p:cNvSpPr>
              <a:spLocks noEditPoints="1" noChangeArrowheads="1"/>
            </p:cNvSpPr>
            <p:nvPr/>
          </p:nvSpPr>
          <p:spPr bwMode="auto">
            <a:xfrm>
              <a:off x="3168" y="2160"/>
              <a:ext cx="948" cy="6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815 w 21600"/>
                <a:gd name="T13" fmla="*/ 2581 h 21600"/>
                <a:gd name="T14" fmla="*/ 16359 w 21600"/>
                <a:gd name="T15" fmla="*/ 11751 h 21600"/>
              </a:gdLst>
              <a:ahLst/>
              <a:cxnLst>
                <a:cxn ang="T8">
                  <a:pos x="T0" y="T1"/>
                </a:cxn>
                <a:cxn ang="T9">
                  <a:pos x="T2" y="T3"/>
                </a:cxn>
                <a:cxn ang="T10">
                  <a:pos x="T4" y="T5"/>
                </a:cxn>
                <a:cxn ang="T11">
                  <a:pos x="T6" y="T7"/>
                </a:cxn>
              </a:cxnLst>
              <a:rect l="T12" t="T13" r="T14" b="T15"/>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lnTo>
                    <a:pt x="16402" y="2314"/>
                  </a:lnTo>
                  <a:close/>
                </a:path>
                <a:path w="21600" h="21600" extrusionOk="0">
                  <a:moveTo>
                    <a:pt x="578" y="4011"/>
                  </a:moveTo>
                  <a:moveTo>
                    <a:pt x="4043" y="4011"/>
                  </a:moveTo>
                  <a:lnTo>
                    <a:pt x="4043" y="4320"/>
                  </a:lnTo>
                  <a:lnTo>
                    <a:pt x="578" y="4320"/>
                  </a:lnTo>
                  <a:lnTo>
                    <a:pt x="578" y="4011"/>
                  </a:lnTo>
                  <a:lnTo>
                    <a:pt x="4043" y="4011"/>
                  </a:lnTo>
                  <a:close/>
                  <a:moveTo>
                    <a:pt x="7624" y="14194"/>
                  </a:moveTo>
                  <a:lnTo>
                    <a:pt x="16402" y="14194"/>
                  </a:lnTo>
                  <a:lnTo>
                    <a:pt x="16402" y="16200"/>
                  </a:lnTo>
                  <a:lnTo>
                    <a:pt x="7624" y="16200"/>
                  </a:lnTo>
                </a:path>
              </a:pathLst>
            </a:custGeom>
            <a:solidFill>
              <a:srgbClr val="FFFFCC"/>
            </a:solidFill>
            <a:ln w="9525">
              <a:solidFill>
                <a:srgbClr val="000000"/>
              </a:solidFill>
              <a:miter lim="800000"/>
              <a:headEnd/>
              <a:tailEnd/>
            </a:ln>
          </p:spPr>
          <p:txBody>
            <a:bodyPr/>
            <a:lstStyle/>
            <a:p>
              <a:endParaRPr lang="hu-HU"/>
            </a:p>
          </p:txBody>
        </p:sp>
      </p:grpSp>
      <p:sp>
        <p:nvSpPr>
          <p:cNvPr id="7174" name="Text Box 81">
            <a:extLst>
              <a:ext uri="{FF2B5EF4-FFF2-40B4-BE49-F238E27FC236}">
                <a16:creationId xmlns:a16="http://schemas.microsoft.com/office/drawing/2014/main" id="{1A1DE7B6-7C75-44F2-9377-07978433BF4A}"/>
              </a:ext>
            </a:extLst>
          </p:cNvPr>
          <p:cNvSpPr txBox="1">
            <a:spLocks noChangeArrowheads="1"/>
          </p:cNvSpPr>
          <p:nvPr/>
        </p:nvSpPr>
        <p:spPr bwMode="auto">
          <a:xfrm>
            <a:off x="1848992" y="-27801"/>
            <a:ext cx="534210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2800" b="1" dirty="0"/>
              <a:t>           </a:t>
            </a:r>
            <a:r>
              <a:rPr lang="en-GB" altLang="hu-HU" sz="2800" b="1" dirty="0"/>
              <a:t>Cultural differences</a:t>
            </a:r>
            <a:endParaRPr lang="hu-HU" altLang="hu-HU" sz="2800" b="1" dirty="0"/>
          </a:p>
          <a:p>
            <a:pPr eaLnBrk="1" hangingPunct="1">
              <a:spcBef>
                <a:spcPct val="0"/>
              </a:spcBef>
              <a:buFontTx/>
              <a:buNone/>
            </a:pPr>
            <a:r>
              <a:rPr lang="hu-HU" altLang="hu-HU" sz="2800" b="1"/>
              <a:t>Telecom                     computer</a:t>
            </a:r>
            <a:endParaRPr lang="en-GB" altLang="hu-HU" sz="2800" b="1"/>
          </a:p>
        </p:txBody>
      </p:sp>
      <p:pic>
        <p:nvPicPr>
          <p:cNvPr id="7175" name="Picture 86">
            <a:extLst>
              <a:ext uri="{FF2B5EF4-FFF2-40B4-BE49-F238E27FC236}">
                <a16:creationId xmlns:a16="http://schemas.microsoft.com/office/drawing/2014/main" id="{8DAEBCEE-365D-4764-9D02-699C6721D9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4764088"/>
            <a:ext cx="2978150"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87">
            <a:extLst>
              <a:ext uri="{FF2B5EF4-FFF2-40B4-BE49-F238E27FC236}">
                <a16:creationId xmlns:a16="http://schemas.microsoft.com/office/drawing/2014/main" id="{69602C22-15B4-431D-84B8-AD665D4DDB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4508500"/>
            <a:ext cx="257175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Élőláb helye 4">
            <a:extLst>
              <a:ext uri="{FF2B5EF4-FFF2-40B4-BE49-F238E27FC236}">
                <a16:creationId xmlns:a16="http://schemas.microsoft.com/office/drawing/2014/main" id="{239DC090-8AF9-4BF9-8D82-AD1D4C9FD4A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8195" name="Dia számának helye 5">
            <a:extLst>
              <a:ext uri="{FF2B5EF4-FFF2-40B4-BE49-F238E27FC236}">
                <a16:creationId xmlns:a16="http://schemas.microsoft.com/office/drawing/2014/main" id="{7E58223F-9352-46D9-A1BC-AC46594E018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739E0069-6582-496A-99FB-D0600C4D022C}" type="slidenum">
              <a:rPr lang="hu-HU" altLang="hu-HU" sz="1400"/>
              <a:pPr eaLnBrk="1" hangingPunct="1">
                <a:spcBef>
                  <a:spcPct val="0"/>
                </a:spcBef>
                <a:buFontTx/>
                <a:buNone/>
              </a:pPr>
              <a:t>22</a:t>
            </a:fld>
            <a:endParaRPr lang="hu-HU" altLang="hu-HU" sz="1400"/>
          </a:p>
        </p:txBody>
      </p:sp>
      <p:sp>
        <p:nvSpPr>
          <p:cNvPr id="8196" name="Rectangle 2">
            <a:extLst>
              <a:ext uri="{FF2B5EF4-FFF2-40B4-BE49-F238E27FC236}">
                <a16:creationId xmlns:a16="http://schemas.microsoft.com/office/drawing/2014/main" id="{7F0F7778-D428-4090-B264-748D8378504A}"/>
              </a:ext>
            </a:extLst>
          </p:cNvPr>
          <p:cNvSpPr>
            <a:spLocks noGrp="1" noChangeArrowheads="1"/>
          </p:cNvSpPr>
          <p:nvPr>
            <p:ph type="title"/>
          </p:nvPr>
        </p:nvSpPr>
        <p:spPr/>
        <p:txBody>
          <a:bodyPr/>
          <a:lstStyle/>
          <a:p>
            <a:pPr eaLnBrk="1" hangingPunct="1"/>
            <a:r>
              <a:rPr lang="en-US" altLang="hu-HU" sz="3200"/>
              <a:t>Terminals</a:t>
            </a:r>
            <a:endParaRPr lang="en-US" altLang="hu-HU"/>
          </a:p>
        </p:txBody>
      </p:sp>
      <p:sp>
        <p:nvSpPr>
          <p:cNvPr id="8197" name="Rectangle 3">
            <a:extLst>
              <a:ext uri="{FF2B5EF4-FFF2-40B4-BE49-F238E27FC236}">
                <a16:creationId xmlns:a16="http://schemas.microsoft.com/office/drawing/2014/main" id="{D4A29B88-A950-4DDC-A7CE-B1D0CDD6D439}"/>
              </a:ext>
            </a:extLst>
          </p:cNvPr>
          <p:cNvSpPr>
            <a:spLocks noGrp="1" noChangeArrowheads="1"/>
          </p:cNvSpPr>
          <p:nvPr>
            <p:ph type="body" idx="1"/>
          </p:nvPr>
        </p:nvSpPr>
        <p:spPr>
          <a:xfrm>
            <a:off x="685800" y="1524000"/>
            <a:ext cx="7772400" cy="4419600"/>
          </a:xfrm>
        </p:spPr>
        <p:txBody>
          <a:bodyPr/>
          <a:lstStyle/>
          <a:p>
            <a:pPr eaLnBrk="1" hangingPunct="1">
              <a:lnSpc>
                <a:spcPct val="90000"/>
              </a:lnSpc>
            </a:pPr>
            <a:r>
              <a:rPr lang="en-US" altLang="hu-HU" sz="2800"/>
              <a:t>Terminals are usually owned by users (CPE)</a:t>
            </a:r>
          </a:p>
          <a:p>
            <a:pPr eaLnBrk="1" hangingPunct="1">
              <a:lnSpc>
                <a:spcPct val="90000"/>
              </a:lnSpc>
            </a:pPr>
            <a:r>
              <a:rPr lang="en-US" altLang="hu-HU" sz="2800"/>
              <a:t>Specification of terminal network interfaces is the task of service providers!!!</a:t>
            </a:r>
          </a:p>
          <a:p>
            <a:pPr eaLnBrk="1" hangingPunct="1">
              <a:lnSpc>
                <a:spcPct val="90000"/>
              </a:lnSpc>
            </a:pPr>
            <a:r>
              <a:rPr lang="en-US" altLang="hu-HU" sz="2800"/>
              <a:t>The manufacturer of the terminal (or the t</a:t>
            </a:r>
            <a:r>
              <a:rPr lang="hu-HU" altLang="hu-HU" sz="2800"/>
              <a:t>r</a:t>
            </a:r>
            <a:r>
              <a:rPr lang="en-US" altLang="hu-HU" sz="2800"/>
              <a:t>ade company) is responsible to co-operate well with the network.</a:t>
            </a:r>
          </a:p>
          <a:p>
            <a:pPr eaLnBrk="1" hangingPunct="1">
              <a:lnSpc>
                <a:spcPct val="90000"/>
              </a:lnSpc>
            </a:pPr>
            <a:r>
              <a:rPr lang="en-US" altLang="hu-HU" sz="2800"/>
              <a:t>The best confirmation of terminal interworking or interoperatibility is the fitting to the adequate international standard.</a:t>
            </a:r>
          </a:p>
          <a:p>
            <a:pPr eaLnBrk="1" hangingPunct="1">
              <a:lnSpc>
                <a:spcPct val="90000"/>
              </a:lnSpc>
            </a:pPr>
            <a:r>
              <a:rPr lang="hu-HU" altLang="hu-HU" sz="2800"/>
              <a:t>EU </a:t>
            </a:r>
            <a:r>
              <a:rPr lang="en-US" altLang="hu-HU" sz="2800"/>
              <a:t>RTTE directive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Élőláb helye 4">
            <a:extLst>
              <a:ext uri="{FF2B5EF4-FFF2-40B4-BE49-F238E27FC236}">
                <a16:creationId xmlns:a16="http://schemas.microsoft.com/office/drawing/2014/main" id="{4B815D24-61B4-4B6C-9700-7D451279182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9219" name="Dia számának helye 5">
            <a:extLst>
              <a:ext uri="{FF2B5EF4-FFF2-40B4-BE49-F238E27FC236}">
                <a16:creationId xmlns:a16="http://schemas.microsoft.com/office/drawing/2014/main" id="{4B6D57BD-B24B-41ED-9ED6-024405B1609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A49496E1-52E8-451B-9091-AAE55C37F69F}" type="slidenum">
              <a:rPr lang="hu-HU" altLang="hu-HU" sz="1400"/>
              <a:pPr eaLnBrk="1" hangingPunct="1">
                <a:spcBef>
                  <a:spcPct val="0"/>
                </a:spcBef>
                <a:buFontTx/>
                <a:buNone/>
              </a:pPr>
              <a:t>23</a:t>
            </a:fld>
            <a:endParaRPr lang="hu-HU" altLang="hu-HU" sz="1400"/>
          </a:p>
        </p:txBody>
      </p:sp>
      <p:sp>
        <p:nvSpPr>
          <p:cNvPr id="9220" name="Rectangle 2">
            <a:extLst>
              <a:ext uri="{FF2B5EF4-FFF2-40B4-BE49-F238E27FC236}">
                <a16:creationId xmlns:a16="http://schemas.microsoft.com/office/drawing/2014/main" id="{9B3F5819-6006-441D-AB62-E181B3BFD80F}"/>
              </a:ext>
            </a:extLst>
          </p:cNvPr>
          <p:cNvSpPr>
            <a:spLocks noGrp="1" noChangeArrowheads="1"/>
          </p:cNvSpPr>
          <p:nvPr>
            <p:ph type="title"/>
          </p:nvPr>
        </p:nvSpPr>
        <p:spPr/>
        <p:txBody>
          <a:bodyPr/>
          <a:lstStyle/>
          <a:p>
            <a:pPr eaLnBrk="1" hangingPunct="1"/>
            <a:r>
              <a:rPr lang="hu-HU" altLang="hu-HU" sz="3200"/>
              <a:t>Telephone terminals</a:t>
            </a:r>
            <a:endParaRPr lang="hu-HU" altLang="hu-HU"/>
          </a:p>
        </p:txBody>
      </p:sp>
      <p:sp>
        <p:nvSpPr>
          <p:cNvPr id="9221" name="Rectangle 3">
            <a:extLst>
              <a:ext uri="{FF2B5EF4-FFF2-40B4-BE49-F238E27FC236}">
                <a16:creationId xmlns:a16="http://schemas.microsoft.com/office/drawing/2014/main" id="{0AFD2EDD-BA42-4339-88AD-978F7FA7B985}"/>
              </a:ext>
            </a:extLst>
          </p:cNvPr>
          <p:cNvSpPr>
            <a:spLocks noGrp="1" noChangeArrowheads="1"/>
          </p:cNvSpPr>
          <p:nvPr>
            <p:ph type="body" idx="1"/>
          </p:nvPr>
        </p:nvSpPr>
        <p:spPr/>
        <p:txBody>
          <a:bodyPr/>
          <a:lstStyle/>
          <a:p>
            <a:pPr eaLnBrk="1" hangingPunct="1"/>
            <a:r>
              <a:rPr lang="en-US" altLang="hu-HU" sz="2400"/>
              <a:t>Basic technical functions and requirements</a:t>
            </a:r>
          </a:p>
          <a:p>
            <a:pPr eaLnBrk="1" hangingPunct="1"/>
            <a:r>
              <a:rPr lang="en-US" altLang="hu-HU" sz="2400"/>
              <a:t>Handset requirements</a:t>
            </a:r>
          </a:p>
          <a:p>
            <a:pPr eaLnBrk="1" hangingPunct="1"/>
            <a:r>
              <a:rPr lang="en-US" altLang="hu-HU" sz="2400"/>
              <a:t>Hands free terminal requirements</a:t>
            </a:r>
          </a:p>
          <a:p>
            <a:pPr eaLnBrk="1" hangingPunct="1"/>
            <a:r>
              <a:rPr lang="en-US" altLang="hu-HU" sz="2400"/>
              <a:t>Keyboard requirements</a:t>
            </a:r>
          </a:p>
          <a:p>
            <a:pPr eaLnBrk="1" hangingPunct="1"/>
            <a:r>
              <a:rPr lang="en-US" altLang="hu-HU" sz="2400"/>
              <a:t>Display requirements</a:t>
            </a:r>
          </a:p>
          <a:p>
            <a:pPr eaLnBrk="1" hangingPunct="1"/>
            <a:r>
              <a:rPr lang="en-US" altLang="hu-HU" sz="2400"/>
              <a:t>Intelligence in the terminal</a:t>
            </a:r>
          </a:p>
          <a:p>
            <a:pPr eaLnBrk="1" hangingPunct="1"/>
            <a:r>
              <a:rPr lang="en-US" altLang="hu-HU" sz="2400"/>
              <a:t>Special requirements of elderly o</a:t>
            </a:r>
            <a:r>
              <a:rPr lang="hu-HU" altLang="hu-HU" sz="2400"/>
              <a:t>r</a:t>
            </a:r>
            <a:r>
              <a:rPr lang="en-US" altLang="hu-HU" sz="2400"/>
              <a:t> handicapped people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Élőláb helye 4">
            <a:extLst>
              <a:ext uri="{FF2B5EF4-FFF2-40B4-BE49-F238E27FC236}">
                <a16:creationId xmlns:a16="http://schemas.microsoft.com/office/drawing/2014/main" id="{329FBAA8-66E8-4954-9677-D2C86A1E9E9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10243" name="Dia számának helye 5">
            <a:extLst>
              <a:ext uri="{FF2B5EF4-FFF2-40B4-BE49-F238E27FC236}">
                <a16:creationId xmlns:a16="http://schemas.microsoft.com/office/drawing/2014/main" id="{DFDDCC07-61C6-46F8-9462-7B9A51C1064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B5A9F944-C889-4B35-B7E3-7A41783A8575}" type="slidenum">
              <a:rPr lang="hu-HU" altLang="hu-HU" sz="1400"/>
              <a:pPr eaLnBrk="1" hangingPunct="1">
                <a:spcBef>
                  <a:spcPct val="0"/>
                </a:spcBef>
                <a:buFontTx/>
                <a:buNone/>
              </a:pPr>
              <a:t>24</a:t>
            </a:fld>
            <a:endParaRPr lang="hu-HU" altLang="hu-HU" sz="1400"/>
          </a:p>
        </p:txBody>
      </p:sp>
      <p:sp>
        <p:nvSpPr>
          <p:cNvPr id="10244" name="Rectangle 2">
            <a:extLst>
              <a:ext uri="{FF2B5EF4-FFF2-40B4-BE49-F238E27FC236}">
                <a16:creationId xmlns:a16="http://schemas.microsoft.com/office/drawing/2014/main" id="{705D37A6-358E-4166-95FB-7F57F57A7D3F}"/>
              </a:ext>
            </a:extLst>
          </p:cNvPr>
          <p:cNvSpPr>
            <a:spLocks noGrp="1" noChangeArrowheads="1"/>
          </p:cNvSpPr>
          <p:nvPr>
            <p:ph type="title"/>
          </p:nvPr>
        </p:nvSpPr>
        <p:spPr>
          <a:xfrm>
            <a:off x="685800" y="381000"/>
            <a:ext cx="7772400" cy="1143000"/>
          </a:xfrm>
        </p:spPr>
        <p:txBody>
          <a:bodyPr/>
          <a:lstStyle/>
          <a:p>
            <a:pPr eaLnBrk="1" hangingPunct="1"/>
            <a:r>
              <a:rPr lang="hu-HU" altLang="hu-HU" sz="3600"/>
              <a:t>Main functions of PSTN terminals </a:t>
            </a:r>
          </a:p>
        </p:txBody>
      </p:sp>
      <p:sp>
        <p:nvSpPr>
          <p:cNvPr id="10245" name="Rectangle 3">
            <a:extLst>
              <a:ext uri="{FF2B5EF4-FFF2-40B4-BE49-F238E27FC236}">
                <a16:creationId xmlns:a16="http://schemas.microsoft.com/office/drawing/2014/main" id="{77B67BC8-2F70-41D5-821C-B88359DF4F7F}"/>
              </a:ext>
            </a:extLst>
          </p:cNvPr>
          <p:cNvSpPr>
            <a:spLocks noGrp="1" noChangeArrowheads="1"/>
          </p:cNvSpPr>
          <p:nvPr>
            <p:ph type="body" idx="1"/>
          </p:nvPr>
        </p:nvSpPr>
        <p:spPr>
          <a:xfrm>
            <a:off x="685800" y="1676400"/>
            <a:ext cx="7772400" cy="4114800"/>
          </a:xfrm>
        </p:spPr>
        <p:txBody>
          <a:bodyPr/>
          <a:lstStyle/>
          <a:p>
            <a:pPr eaLnBrk="1" hangingPunct="1"/>
            <a:r>
              <a:rPr lang="hu-HU" altLang="hu-HU" b="1"/>
              <a:t>B</a:t>
            </a:r>
            <a:r>
              <a:rPr lang="hu-HU" altLang="hu-HU"/>
              <a:t> (battery Supply)</a:t>
            </a:r>
          </a:p>
          <a:p>
            <a:pPr eaLnBrk="1" hangingPunct="1"/>
            <a:r>
              <a:rPr lang="hu-HU" altLang="hu-HU" b="1"/>
              <a:t>O</a:t>
            </a:r>
            <a:r>
              <a:rPr lang="hu-HU" altLang="hu-HU"/>
              <a:t> (overload protection)</a:t>
            </a:r>
          </a:p>
          <a:p>
            <a:pPr eaLnBrk="1" hangingPunct="1"/>
            <a:r>
              <a:rPr lang="hu-HU" altLang="hu-HU" b="1"/>
              <a:t>R</a:t>
            </a:r>
            <a:r>
              <a:rPr lang="hu-HU" altLang="hu-HU"/>
              <a:t> (ringing)</a:t>
            </a:r>
          </a:p>
          <a:p>
            <a:pPr eaLnBrk="1" hangingPunct="1"/>
            <a:r>
              <a:rPr lang="hu-HU" altLang="hu-HU" b="1"/>
              <a:t>S</a:t>
            </a:r>
            <a:r>
              <a:rPr lang="hu-HU" altLang="hu-HU"/>
              <a:t> (supervision, signalling)</a:t>
            </a:r>
          </a:p>
          <a:p>
            <a:pPr eaLnBrk="1" hangingPunct="1"/>
            <a:r>
              <a:rPr lang="hu-HU" altLang="hu-HU" b="1"/>
              <a:t>C</a:t>
            </a:r>
            <a:r>
              <a:rPr lang="hu-HU" altLang="hu-HU"/>
              <a:t> (coding)</a:t>
            </a:r>
          </a:p>
          <a:p>
            <a:pPr eaLnBrk="1" hangingPunct="1"/>
            <a:r>
              <a:rPr lang="hu-HU" altLang="hu-HU" b="1"/>
              <a:t>H</a:t>
            </a:r>
            <a:r>
              <a:rPr lang="hu-HU" altLang="hu-HU"/>
              <a:t> (hybrid, 2/4 wire transformation)</a:t>
            </a:r>
          </a:p>
          <a:p>
            <a:pPr eaLnBrk="1" hangingPunct="1"/>
            <a:r>
              <a:rPr lang="hu-HU" altLang="hu-HU" b="1"/>
              <a:t>T</a:t>
            </a:r>
            <a:r>
              <a:rPr lang="hu-HU" altLang="hu-HU"/>
              <a:t> (testing)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Élőláb helye 4">
            <a:extLst>
              <a:ext uri="{FF2B5EF4-FFF2-40B4-BE49-F238E27FC236}">
                <a16:creationId xmlns:a16="http://schemas.microsoft.com/office/drawing/2014/main" id="{EE93F926-8B77-43D7-969C-91DF9121905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11267" name="Dia számának helye 5">
            <a:extLst>
              <a:ext uri="{FF2B5EF4-FFF2-40B4-BE49-F238E27FC236}">
                <a16:creationId xmlns:a16="http://schemas.microsoft.com/office/drawing/2014/main" id="{0476B27B-683E-4B9C-8D52-D78F7BEEABD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1EC8DCEB-3FC4-4659-8340-36896874C44E}" type="slidenum">
              <a:rPr lang="hu-HU" altLang="hu-HU" sz="1400"/>
              <a:pPr eaLnBrk="1" hangingPunct="1">
                <a:spcBef>
                  <a:spcPct val="0"/>
                </a:spcBef>
                <a:buFontTx/>
                <a:buNone/>
              </a:pPr>
              <a:t>25</a:t>
            </a:fld>
            <a:endParaRPr lang="hu-HU" altLang="hu-HU" sz="1400"/>
          </a:p>
        </p:txBody>
      </p:sp>
      <p:sp>
        <p:nvSpPr>
          <p:cNvPr id="11268" name="Rectangle 2">
            <a:extLst>
              <a:ext uri="{FF2B5EF4-FFF2-40B4-BE49-F238E27FC236}">
                <a16:creationId xmlns:a16="http://schemas.microsoft.com/office/drawing/2014/main" id="{AA3A8B81-1238-4829-AA41-5201566F7005}"/>
              </a:ext>
            </a:extLst>
          </p:cNvPr>
          <p:cNvSpPr>
            <a:spLocks noGrp="1" noChangeArrowheads="1"/>
          </p:cNvSpPr>
          <p:nvPr>
            <p:ph type="title"/>
          </p:nvPr>
        </p:nvSpPr>
        <p:spPr/>
        <p:txBody>
          <a:bodyPr/>
          <a:lstStyle/>
          <a:p>
            <a:pPr eaLnBrk="1" hangingPunct="1"/>
            <a:r>
              <a:rPr lang="hu-HU" altLang="hu-HU" sz="4000"/>
              <a:t>Functional elements of telephone terminals</a:t>
            </a:r>
          </a:p>
        </p:txBody>
      </p:sp>
      <p:sp>
        <p:nvSpPr>
          <p:cNvPr id="11269" name="Rectangle 3">
            <a:extLst>
              <a:ext uri="{FF2B5EF4-FFF2-40B4-BE49-F238E27FC236}">
                <a16:creationId xmlns:a16="http://schemas.microsoft.com/office/drawing/2014/main" id="{C5CB2E1D-1806-4209-8980-7DEC26ABEF9A}"/>
              </a:ext>
            </a:extLst>
          </p:cNvPr>
          <p:cNvSpPr>
            <a:spLocks noGrp="1" noChangeArrowheads="1"/>
          </p:cNvSpPr>
          <p:nvPr>
            <p:ph type="body" idx="1"/>
          </p:nvPr>
        </p:nvSpPr>
        <p:spPr/>
        <p:txBody>
          <a:bodyPr/>
          <a:lstStyle/>
          <a:p>
            <a:pPr eaLnBrk="1" hangingPunct="1"/>
            <a:r>
              <a:rPr lang="en-US" altLang="hu-HU"/>
              <a:t>Speech circuit</a:t>
            </a:r>
          </a:p>
          <a:p>
            <a:pPr eaLnBrk="1" hangingPunct="1"/>
            <a:r>
              <a:rPr lang="en-US" altLang="hu-HU"/>
              <a:t>Dialer circuit</a:t>
            </a:r>
          </a:p>
          <a:p>
            <a:pPr eaLnBrk="1" hangingPunct="1"/>
            <a:r>
              <a:rPr lang="en-US" altLang="hu-HU"/>
              <a:t>Handset</a:t>
            </a:r>
          </a:p>
          <a:p>
            <a:pPr eaLnBrk="1" hangingPunct="1"/>
            <a:r>
              <a:rPr lang="en-US" altLang="hu-HU"/>
              <a:t>Ringing circuit</a:t>
            </a:r>
          </a:p>
          <a:p>
            <a:pPr eaLnBrk="1" hangingPunct="1"/>
            <a:r>
              <a:rPr lang="en-US" altLang="hu-HU"/>
              <a:t>(display, number memory, message recorder, B-number display, SMS receiver)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Élőláb helye 2">
            <a:extLst>
              <a:ext uri="{FF2B5EF4-FFF2-40B4-BE49-F238E27FC236}">
                <a16:creationId xmlns:a16="http://schemas.microsoft.com/office/drawing/2014/main" id="{E9C149D0-A72B-44E5-9D39-1E412E0DE52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12291" name="Dia számának helye 3">
            <a:extLst>
              <a:ext uri="{FF2B5EF4-FFF2-40B4-BE49-F238E27FC236}">
                <a16:creationId xmlns:a16="http://schemas.microsoft.com/office/drawing/2014/main" id="{DC165178-AD42-4D12-9D7E-F67F3A2E736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110BB569-327C-48B5-A9AD-C6F7F3050E40}" type="slidenum">
              <a:rPr lang="hu-HU" altLang="hu-HU" sz="1400"/>
              <a:pPr eaLnBrk="1" hangingPunct="1">
                <a:spcBef>
                  <a:spcPct val="0"/>
                </a:spcBef>
                <a:buFontTx/>
                <a:buNone/>
              </a:pPr>
              <a:t>26</a:t>
            </a:fld>
            <a:endParaRPr lang="hu-HU" altLang="hu-HU" sz="1400"/>
          </a:p>
        </p:txBody>
      </p:sp>
      <p:sp>
        <p:nvSpPr>
          <p:cNvPr id="12292" name="Line 2">
            <a:extLst>
              <a:ext uri="{FF2B5EF4-FFF2-40B4-BE49-F238E27FC236}">
                <a16:creationId xmlns:a16="http://schemas.microsoft.com/office/drawing/2014/main" id="{2C509CC9-284E-4DAA-B3C0-C60DA28527DB}"/>
              </a:ext>
            </a:extLst>
          </p:cNvPr>
          <p:cNvSpPr>
            <a:spLocks noChangeShapeType="1"/>
          </p:cNvSpPr>
          <p:nvPr/>
        </p:nvSpPr>
        <p:spPr bwMode="auto">
          <a:xfrm>
            <a:off x="1979613" y="2924175"/>
            <a:ext cx="25923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293" name="Line 3">
            <a:extLst>
              <a:ext uri="{FF2B5EF4-FFF2-40B4-BE49-F238E27FC236}">
                <a16:creationId xmlns:a16="http://schemas.microsoft.com/office/drawing/2014/main" id="{4C0FED57-E680-4EE1-9C30-1C30AD339BC8}"/>
              </a:ext>
            </a:extLst>
          </p:cNvPr>
          <p:cNvSpPr>
            <a:spLocks noChangeShapeType="1"/>
          </p:cNvSpPr>
          <p:nvPr/>
        </p:nvSpPr>
        <p:spPr bwMode="auto">
          <a:xfrm>
            <a:off x="1116013" y="4076700"/>
            <a:ext cx="56165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294" name="Rectangle 4">
            <a:extLst>
              <a:ext uri="{FF2B5EF4-FFF2-40B4-BE49-F238E27FC236}">
                <a16:creationId xmlns:a16="http://schemas.microsoft.com/office/drawing/2014/main" id="{08ED4FCC-BF98-4183-BFB6-C52A06AF3E31}"/>
              </a:ext>
            </a:extLst>
          </p:cNvPr>
          <p:cNvSpPr>
            <a:spLocks noChangeArrowheads="1"/>
          </p:cNvSpPr>
          <p:nvPr/>
        </p:nvSpPr>
        <p:spPr bwMode="auto">
          <a:xfrm>
            <a:off x="4572000" y="2781300"/>
            <a:ext cx="720725" cy="215900"/>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12295" name="Rectangle 5">
            <a:extLst>
              <a:ext uri="{FF2B5EF4-FFF2-40B4-BE49-F238E27FC236}">
                <a16:creationId xmlns:a16="http://schemas.microsoft.com/office/drawing/2014/main" id="{7C71F3A6-36EF-439B-B98E-E1972B645B5D}"/>
              </a:ext>
            </a:extLst>
          </p:cNvPr>
          <p:cNvSpPr>
            <a:spLocks noChangeArrowheads="1"/>
          </p:cNvSpPr>
          <p:nvPr/>
        </p:nvSpPr>
        <p:spPr bwMode="auto">
          <a:xfrm>
            <a:off x="5724525" y="2781300"/>
            <a:ext cx="720725" cy="215900"/>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12296" name="Line 6">
            <a:extLst>
              <a:ext uri="{FF2B5EF4-FFF2-40B4-BE49-F238E27FC236}">
                <a16:creationId xmlns:a16="http://schemas.microsoft.com/office/drawing/2014/main" id="{7EB1E3F3-A5BC-475F-9923-F2D5E7AB6937}"/>
              </a:ext>
            </a:extLst>
          </p:cNvPr>
          <p:cNvSpPr>
            <a:spLocks noChangeShapeType="1"/>
          </p:cNvSpPr>
          <p:nvPr/>
        </p:nvSpPr>
        <p:spPr bwMode="auto">
          <a:xfrm>
            <a:off x="5292725" y="2924175"/>
            <a:ext cx="43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297" name="Oval 7">
            <a:extLst>
              <a:ext uri="{FF2B5EF4-FFF2-40B4-BE49-F238E27FC236}">
                <a16:creationId xmlns:a16="http://schemas.microsoft.com/office/drawing/2014/main" id="{8FEA0B41-D4C7-4410-8EEB-069F7FC5CD04}"/>
              </a:ext>
            </a:extLst>
          </p:cNvPr>
          <p:cNvSpPr>
            <a:spLocks noChangeArrowheads="1"/>
          </p:cNvSpPr>
          <p:nvPr/>
        </p:nvSpPr>
        <p:spPr bwMode="auto">
          <a:xfrm>
            <a:off x="5364163" y="3141663"/>
            <a:ext cx="287337" cy="287337"/>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12298" name="Oval 8">
            <a:extLst>
              <a:ext uri="{FF2B5EF4-FFF2-40B4-BE49-F238E27FC236}">
                <a16:creationId xmlns:a16="http://schemas.microsoft.com/office/drawing/2014/main" id="{1294B9BC-572C-46F4-9948-F20C09097816}"/>
              </a:ext>
            </a:extLst>
          </p:cNvPr>
          <p:cNvSpPr>
            <a:spLocks noChangeArrowheads="1"/>
          </p:cNvSpPr>
          <p:nvPr/>
        </p:nvSpPr>
        <p:spPr bwMode="auto">
          <a:xfrm>
            <a:off x="5364163" y="3284538"/>
            <a:ext cx="287337" cy="28733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12299" name="Line 9">
            <a:extLst>
              <a:ext uri="{FF2B5EF4-FFF2-40B4-BE49-F238E27FC236}">
                <a16:creationId xmlns:a16="http://schemas.microsoft.com/office/drawing/2014/main" id="{8A1BF69E-3B6E-4E6C-BAFD-3615FBB02B86}"/>
              </a:ext>
            </a:extLst>
          </p:cNvPr>
          <p:cNvSpPr>
            <a:spLocks noChangeShapeType="1"/>
          </p:cNvSpPr>
          <p:nvPr/>
        </p:nvSpPr>
        <p:spPr bwMode="auto">
          <a:xfrm>
            <a:off x="5508625" y="2924175"/>
            <a:ext cx="0" cy="2174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300" name="Line 10">
            <a:extLst>
              <a:ext uri="{FF2B5EF4-FFF2-40B4-BE49-F238E27FC236}">
                <a16:creationId xmlns:a16="http://schemas.microsoft.com/office/drawing/2014/main" id="{E8CC8331-2F50-4860-B117-BE05C9F0F917}"/>
              </a:ext>
            </a:extLst>
          </p:cNvPr>
          <p:cNvSpPr>
            <a:spLocks noChangeShapeType="1"/>
          </p:cNvSpPr>
          <p:nvPr/>
        </p:nvSpPr>
        <p:spPr bwMode="auto">
          <a:xfrm>
            <a:off x="5508625" y="3573463"/>
            <a:ext cx="0"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301" name="Line 11">
            <a:extLst>
              <a:ext uri="{FF2B5EF4-FFF2-40B4-BE49-F238E27FC236}">
                <a16:creationId xmlns:a16="http://schemas.microsoft.com/office/drawing/2014/main" id="{68459C3A-92C4-474A-A56F-F0B2DF468D74}"/>
              </a:ext>
            </a:extLst>
          </p:cNvPr>
          <p:cNvSpPr>
            <a:spLocks noChangeShapeType="1"/>
          </p:cNvSpPr>
          <p:nvPr/>
        </p:nvSpPr>
        <p:spPr bwMode="auto">
          <a:xfrm>
            <a:off x="6443663" y="2924175"/>
            <a:ext cx="288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302" name="Line 12">
            <a:extLst>
              <a:ext uri="{FF2B5EF4-FFF2-40B4-BE49-F238E27FC236}">
                <a16:creationId xmlns:a16="http://schemas.microsoft.com/office/drawing/2014/main" id="{453254D4-6A02-45F7-875D-96248CF33FCB}"/>
              </a:ext>
            </a:extLst>
          </p:cNvPr>
          <p:cNvSpPr>
            <a:spLocks noChangeShapeType="1"/>
          </p:cNvSpPr>
          <p:nvPr/>
        </p:nvSpPr>
        <p:spPr bwMode="auto">
          <a:xfrm>
            <a:off x="6732588" y="2924175"/>
            <a:ext cx="0"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303" name="Rectangle 13">
            <a:extLst>
              <a:ext uri="{FF2B5EF4-FFF2-40B4-BE49-F238E27FC236}">
                <a16:creationId xmlns:a16="http://schemas.microsoft.com/office/drawing/2014/main" id="{7FCB4AA3-C2DD-4130-ADA9-B31E81121640}"/>
              </a:ext>
            </a:extLst>
          </p:cNvPr>
          <p:cNvSpPr>
            <a:spLocks noChangeArrowheads="1"/>
          </p:cNvSpPr>
          <p:nvPr/>
        </p:nvSpPr>
        <p:spPr bwMode="auto">
          <a:xfrm>
            <a:off x="6659563" y="3213100"/>
            <a:ext cx="144462"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12304" name="Line 14">
            <a:extLst>
              <a:ext uri="{FF2B5EF4-FFF2-40B4-BE49-F238E27FC236}">
                <a16:creationId xmlns:a16="http://schemas.microsoft.com/office/drawing/2014/main" id="{E8689659-EA3A-4E45-82BC-6228938FE8C9}"/>
              </a:ext>
            </a:extLst>
          </p:cNvPr>
          <p:cNvSpPr>
            <a:spLocks noChangeShapeType="1"/>
          </p:cNvSpPr>
          <p:nvPr/>
        </p:nvSpPr>
        <p:spPr bwMode="auto">
          <a:xfrm>
            <a:off x="6732588" y="36449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305" name="Line 15">
            <a:extLst>
              <a:ext uri="{FF2B5EF4-FFF2-40B4-BE49-F238E27FC236}">
                <a16:creationId xmlns:a16="http://schemas.microsoft.com/office/drawing/2014/main" id="{2A02C620-59EA-4299-9CE8-0A381F91CA1B}"/>
              </a:ext>
            </a:extLst>
          </p:cNvPr>
          <p:cNvSpPr>
            <a:spLocks noChangeShapeType="1"/>
          </p:cNvSpPr>
          <p:nvPr/>
        </p:nvSpPr>
        <p:spPr bwMode="auto">
          <a:xfrm>
            <a:off x="6659563" y="3213100"/>
            <a:ext cx="144462"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306" name="Line 16">
            <a:extLst>
              <a:ext uri="{FF2B5EF4-FFF2-40B4-BE49-F238E27FC236}">
                <a16:creationId xmlns:a16="http://schemas.microsoft.com/office/drawing/2014/main" id="{CDD8A4C5-D35F-4DA3-B527-185187027EA4}"/>
              </a:ext>
            </a:extLst>
          </p:cNvPr>
          <p:cNvSpPr>
            <a:spLocks noChangeShapeType="1"/>
          </p:cNvSpPr>
          <p:nvPr/>
        </p:nvSpPr>
        <p:spPr bwMode="auto">
          <a:xfrm flipH="1">
            <a:off x="6659563" y="3213100"/>
            <a:ext cx="144462"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307" name="Text Box 17">
            <a:extLst>
              <a:ext uri="{FF2B5EF4-FFF2-40B4-BE49-F238E27FC236}">
                <a16:creationId xmlns:a16="http://schemas.microsoft.com/office/drawing/2014/main" id="{D68CD933-4693-4536-AC31-F0C95F807082}"/>
              </a:ext>
            </a:extLst>
          </p:cNvPr>
          <p:cNvSpPr txBox="1">
            <a:spLocks noChangeArrowheads="1"/>
          </p:cNvSpPr>
          <p:nvPr/>
        </p:nvSpPr>
        <p:spPr bwMode="auto">
          <a:xfrm>
            <a:off x="6819900" y="3357563"/>
            <a:ext cx="48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hu-HU" altLang="hu-HU" sz="1800"/>
              <a:t>Z</a:t>
            </a:r>
            <a:r>
              <a:rPr lang="hu-HU" altLang="hu-HU" sz="1800" baseline="-25000"/>
              <a:t>T</a:t>
            </a:r>
          </a:p>
        </p:txBody>
      </p:sp>
      <p:sp>
        <p:nvSpPr>
          <p:cNvPr id="12308" name="Oval 18">
            <a:extLst>
              <a:ext uri="{FF2B5EF4-FFF2-40B4-BE49-F238E27FC236}">
                <a16:creationId xmlns:a16="http://schemas.microsoft.com/office/drawing/2014/main" id="{4A49F4FC-B9C4-43BA-8F78-BE3D214BA007}"/>
              </a:ext>
            </a:extLst>
          </p:cNvPr>
          <p:cNvSpPr>
            <a:spLocks noChangeArrowheads="1"/>
          </p:cNvSpPr>
          <p:nvPr/>
        </p:nvSpPr>
        <p:spPr bwMode="auto">
          <a:xfrm>
            <a:off x="971550" y="3429000"/>
            <a:ext cx="287338" cy="28733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12309" name="Line 19">
            <a:extLst>
              <a:ext uri="{FF2B5EF4-FFF2-40B4-BE49-F238E27FC236}">
                <a16:creationId xmlns:a16="http://schemas.microsoft.com/office/drawing/2014/main" id="{4ED524B3-2C43-4CF5-805F-01E3682E8A87}"/>
              </a:ext>
            </a:extLst>
          </p:cNvPr>
          <p:cNvSpPr>
            <a:spLocks noChangeShapeType="1"/>
          </p:cNvSpPr>
          <p:nvPr/>
        </p:nvSpPr>
        <p:spPr bwMode="auto">
          <a:xfrm flipV="1">
            <a:off x="1116013" y="2924175"/>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310" name="Rectangle 20">
            <a:extLst>
              <a:ext uri="{FF2B5EF4-FFF2-40B4-BE49-F238E27FC236}">
                <a16:creationId xmlns:a16="http://schemas.microsoft.com/office/drawing/2014/main" id="{BD462BCD-DA7C-4F34-88BD-56CFABFBF093}"/>
              </a:ext>
            </a:extLst>
          </p:cNvPr>
          <p:cNvSpPr>
            <a:spLocks noChangeArrowheads="1"/>
          </p:cNvSpPr>
          <p:nvPr/>
        </p:nvSpPr>
        <p:spPr bwMode="auto">
          <a:xfrm>
            <a:off x="1331913" y="2852738"/>
            <a:ext cx="647700" cy="215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12311" name="Line 21">
            <a:extLst>
              <a:ext uri="{FF2B5EF4-FFF2-40B4-BE49-F238E27FC236}">
                <a16:creationId xmlns:a16="http://schemas.microsoft.com/office/drawing/2014/main" id="{3756B0C5-EFDC-443B-8596-DE70FC10F5F2}"/>
              </a:ext>
            </a:extLst>
          </p:cNvPr>
          <p:cNvSpPr>
            <a:spLocks noChangeShapeType="1"/>
          </p:cNvSpPr>
          <p:nvPr/>
        </p:nvSpPr>
        <p:spPr bwMode="auto">
          <a:xfrm>
            <a:off x="1116013" y="2924175"/>
            <a:ext cx="215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312" name="Line 22">
            <a:extLst>
              <a:ext uri="{FF2B5EF4-FFF2-40B4-BE49-F238E27FC236}">
                <a16:creationId xmlns:a16="http://schemas.microsoft.com/office/drawing/2014/main" id="{AA863DDB-006D-4DB8-A9CB-46475D43AACF}"/>
              </a:ext>
            </a:extLst>
          </p:cNvPr>
          <p:cNvSpPr>
            <a:spLocks noChangeShapeType="1"/>
          </p:cNvSpPr>
          <p:nvPr/>
        </p:nvSpPr>
        <p:spPr bwMode="auto">
          <a:xfrm>
            <a:off x="1116013" y="3716338"/>
            <a:ext cx="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313" name="Line 23">
            <a:extLst>
              <a:ext uri="{FF2B5EF4-FFF2-40B4-BE49-F238E27FC236}">
                <a16:creationId xmlns:a16="http://schemas.microsoft.com/office/drawing/2014/main" id="{BC844857-0011-419B-988B-E43D1E853524}"/>
              </a:ext>
            </a:extLst>
          </p:cNvPr>
          <p:cNvSpPr>
            <a:spLocks noChangeShapeType="1"/>
          </p:cNvSpPr>
          <p:nvPr/>
        </p:nvSpPr>
        <p:spPr bwMode="auto">
          <a:xfrm>
            <a:off x="971550" y="3573463"/>
            <a:ext cx="2873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314" name="Text Box 24">
            <a:extLst>
              <a:ext uri="{FF2B5EF4-FFF2-40B4-BE49-F238E27FC236}">
                <a16:creationId xmlns:a16="http://schemas.microsoft.com/office/drawing/2014/main" id="{A0BD1C2C-53F4-4927-BECB-55B3DF47668C}"/>
              </a:ext>
            </a:extLst>
          </p:cNvPr>
          <p:cNvSpPr txBox="1">
            <a:spLocks noChangeArrowheads="1"/>
          </p:cNvSpPr>
          <p:nvPr/>
        </p:nvSpPr>
        <p:spPr bwMode="auto">
          <a:xfrm>
            <a:off x="1311275" y="2297113"/>
            <a:ext cx="4079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800"/>
              <a:t>Z</a:t>
            </a:r>
            <a:r>
              <a:rPr lang="hu-HU" altLang="hu-HU" sz="1800" baseline="-25000"/>
              <a:t>g</a:t>
            </a:r>
          </a:p>
        </p:txBody>
      </p:sp>
      <p:sp>
        <p:nvSpPr>
          <p:cNvPr id="12315" name="Line 25">
            <a:extLst>
              <a:ext uri="{FF2B5EF4-FFF2-40B4-BE49-F238E27FC236}">
                <a16:creationId xmlns:a16="http://schemas.microsoft.com/office/drawing/2014/main" id="{56A63D1B-E22E-44D7-B878-3856909B7114}"/>
              </a:ext>
            </a:extLst>
          </p:cNvPr>
          <p:cNvSpPr>
            <a:spLocks noChangeShapeType="1"/>
          </p:cNvSpPr>
          <p:nvPr/>
        </p:nvSpPr>
        <p:spPr bwMode="auto">
          <a:xfrm>
            <a:off x="1331913" y="2852738"/>
            <a:ext cx="64770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316" name="Line 26">
            <a:extLst>
              <a:ext uri="{FF2B5EF4-FFF2-40B4-BE49-F238E27FC236}">
                <a16:creationId xmlns:a16="http://schemas.microsoft.com/office/drawing/2014/main" id="{AEDF91F1-3FE1-4671-9739-15B83EA52F58}"/>
              </a:ext>
            </a:extLst>
          </p:cNvPr>
          <p:cNvSpPr>
            <a:spLocks noChangeShapeType="1"/>
          </p:cNvSpPr>
          <p:nvPr/>
        </p:nvSpPr>
        <p:spPr bwMode="auto">
          <a:xfrm flipH="1">
            <a:off x="1331913" y="2852738"/>
            <a:ext cx="64770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317" name="Oval 27">
            <a:extLst>
              <a:ext uri="{FF2B5EF4-FFF2-40B4-BE49-F238E27FC236}">
                <a16:creationId xmlns:a16="http://schemas.microsoft.com/office/drawing/2014/main" id="{37E43C3F-7DFE-45ED-A347-B9771AF4E9A8}"/>
              </a:ext>
            </a:extLst>
          </p:cNvPr>
          <p:cNvSpPr>
            <a:spLocks noChangeArrowheads="1"/>
          </p:cNvSpPr>
          <p:nvPr/>
        </p:nvSpPr>
        <p:spPr bwMode="auto">
          <a:xfrm>
            <a:off x="4643438" y="3284538"/>
            <a:ext cx="144462" cy="1444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12318" name="Line 28">
            <a:extLst>
              <a:ext uri="{FF2B5EF4-FFF2-40B4-BE49-F238E27FC236}">
                <a16:creationId xmlns:a16="http://schemas.microsoft.com/office/drawing/2014/main" id="{369289EC-4832-4E4D-842E-CFB6EA9EB332}"/>
              </a:ext>
            </a:extLst>
          </p:cNvPr>
          <p:cNvSpPr>
            <a:spLocks noChangeShapeType="1"/>
          </p:cNvSpPr>
          <p:nvPr/>
        </p:nvSpPr>
        <p:spPr bwMode="auto">
          <a:xfrm>
            <a:off x="4643438" y="3284538"/>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319" name="Line 29">
            <a:extLst>
              <a:ext uri="{FF2B5EF4-FFF2-40B4-BE49-F238E27FC236}">
                <a16:creationId xmlns:a16="http://schemas.microsoft.com/office/drawing/2014/main" id="{F23171D1-73B0-4B0F-89D3-24DDD32EE26A}"/>
              </a:ext>
            </a:extLst>
          </p:cNvPr>
          <p:cNvSpPr>
            <a:spLocks noChangeShapeType="1"/>
          </p:cNvSpPr>
          <p:nvPr/>
        </p:nvSpPr>
        <p:spPr bwMode="auto">
          <a:xfrm>
            <a:off x="4787900" y="3357563"/>
            <a:ext cx="5762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320" name="Line 30">
            <a:extLst>
              <a:ext uri="{FF2B5EF4-FFF2-40B4-BE49-F238E27FC236}">
                <a16:creationId xmlns:a16="http://schemas.microsoft.com/office/drawing/2014/main" id="{D5E56CE3-4E5C-4F65-A2E9-0D060002899E}"/>
              </a:ext>
            </a:extLst>
          </p:cNvPr>
          <p:cNvSpPr>
            <a:spLocks noChangeShapeType="1"/>
          </p:cNvSpPr>
          <p:nvPr/>
        </p:nvSpPr>
        <p:spPr bwMode="auto">
          <a:xfrm>
            <a:off x="6732588" y="1773238"/>
            <a:ext cx="0" cy="576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321" name="Line 31">
            <a:extLst>
              <a:ext uri="{FF2B5EF4-FFF2-40B4-BE49-F238E27FC236}">
                <a16:creationId xmlns:a16="http://schemas.microsoft.com/office/drawing/2014/main" id="{3DC814A0-2F24-459F-AF6A-A3088EC32921}"/>
              </a:ext>
            </a:extLst>
          </p:cNvPr>
          <p:cNvSpPr>
            <a:spLocks noChangeShapeType="1"/>
          </p:cNvSpPr>
          <p:nvPr/>
        </p:nvSpPr>
        <p:spPr bwMode="auto">
          <a:xfrm>
            <a:off x="6732588" y="1773238"/>
            <a:ext cx="503237"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322" name="Line 32">
            <a:extLst>
              <a:ext uri="{FF2B5EF4-FFF2-40B4-BE49-F238E27FC236}">
                <a16:creationId xmlns:a16="http://schemas.microsoft.com/office/drawing/2014/main" id="{39091641-DA57-416F-AE0F-ECE63FC416E8}"/>
              </a:ext>
            </a:extLst>
          </p:cNvPr>
          <p:cNvSpPr>
            <a:spLocks noChangeShapeType="1"/>
          </p:cNvSpPr>
          <p:nvPr/>
        </p:nvSpPr>
        <p:spPr bwMode="auto">
          <a:xfrm flipH="1">
            <a:off x="6732588" y="2060575"/>
            <a:ext cx="503237"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323" name="Rectangle 33">
            <a:extLst>
              <a:ext uri="{FF2B5EF4-FFF2-40B4-BE49-F238E27FC236}">
                <a16:creationId xmlns:a16="http://schemas.microsoft.com/office/drawing/2014/main" id="{C5F4DF08-058F-4435-BB18-F181BD58E491}"/>
              </a:ext>
            </a:extLst>
          </p:cNvPr>
          <p:cNvSpPr>
            <a:spLocks noChangeArrowheads="1"/>
          </p:cNvSpPr>
          <p:nvPr/>
        </p:nvSpPr>
        <p:spPr bwMode="auto">
          <a:xfrm>
            <a:off x="7596188" y="1916113"/>
            <a:ext cx="144462" cy="2174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12324" name="Line 34">
            <a:extLst>
              <a:ext uri="{FF2B5EF4-FFF2-40B4-BE49-F238E27FC236}">
                <a16:creationId xmlns:a16="http://schemas.microsoft.com/office/drawing/2014/main" id="{FDDD010B-E6A9-4CFC-8B10-90FAED016B35}"/>
              </a:ext>
            </a:extLst>
          </p:cNvPr>
          <p:cNvSpPr>
            <a:spLocks noChangeShapeType="1"/>
          </p:cNvSpPr>
          <p:nvPr/>
        </p:nvSpPr>
        <p:spPr bwMode="auto">
          <a:xfrm>
            <a:off x="7740650" y="1773238"/>
            <a:ext cx="0"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325" name="Line 35">
            <a:extLst>
              <a:ext uri="{FF2B5EF4-FFF2-40B4-BE49-F238E27FC236}">
                <a16:creationId xmlns:a16="http://schemas.microsoft.com/office/drawing/2014/main" id="{B9B3AF02-C160-42E8-AA75-982C4D1284F2}"/>
              </a:ext>
            </a:extLst>
          </p:cNvPr>
          <p:cNvSpPr>
            <a:spLocks noChangeShapeType="1"/>
          </p:cNvSpPr>
          <p:nvPr/>
        </p:nvSpPr>
        <p:spPr bwMode="auto">
          <a:xfrm>
            <a:off x="7235825" y="2060575"/>
            <a:ext cx="3603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326" name="Line 36">
            <a:extLst>
              <a:ext uri="{FF2B5EF4-FFF2-40B4-BE49-F238E27FC236}">
                <a16:creationId xmlns:a16="http://schemas.microsoft.com/office/drawing/2014/main" id="{701E88A0-CC90-40F1-A59C-D2A331C78EF4}"/>
              </a:ext>
            </a:extLst>
          </p:cNvPr>
          <p:cNvSpPr>
            <a:spLocks noChangeShapeType="1"/>
          </p:cNvSpPr>
          <p:nvPr/>
        </p:nvSpPr>
        <p:spPr bwMode="auto">
          <a:xfrm flipV="1">
            <a:off x="4427538" y="1916113"/>
            <a:ext cx="0" cy="10080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327" name="Line 37">
            <a:extLst>
              <a:ext uri="{FF2B5EF4-FFF2-40B4-BE49-F238E27FC236}">
                <a16:creationId xmlns:a16="http://schemas.microsoft.com/office/drawing/2014/main" id="{700B13AA-ED71-4060-A45A-87D4943A2E76}"/>
              </a:ext>
            </a:extLst>
          </p:cNvPr>
          <p:cNvSpPr>
            <a:spLocks noChangeShapeType="1"/>
          </p:cNvSpPr>
          <p:nvPr/>
        </p:nvSpPr>
        <p:spPr bwMode="auto">
          <a:xfrm>
            <a:off x="4427538" y="1916113"/>
            <a:ext cx="23050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328" name="Line 38">
            <a:extLst>
              <a:ext uri="{FF2B5EF4-FFF2-40B4-BE49-F238E27FC236}">
                <a16:creationId xmlns:a16="http://schemas.microsoft.com/office/drawing/2014/main" id="{FD64051D-2A3E-49E0-AB83-A8F9C8A52A08}"/>
              </a:ext>
            </a:extLst>
          </p:cNvPr>
          <p:cNvSpPr>
            <a:spLocks noChangeShapeType="1"/>
          </p:cNvSpPr>
          <p:nvPr/>
        </p:nvSpPr>
        <p:spPr bwMode="auto">
          <a:xfrm flipV="1">
            <a:off x="6588125" y="2205038"/>
            <a:ext cx="0" cy="719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329" name="Line 39">
            <a:extLst>
              <a:ext uri="{FF2B5EF4-FFF2-40B4-BE49-F238E27FC236}">
                <a16:creationId xmlns:a16="http://schemas.microsoft.com/office/drawing/2014/main" id="{09BCF60A-FBD5-47D9-92AA-86D6BF29F392}"/>
              </a:ext>
            </a:extLst>
          </p:cNvPr>
          <p:cNvSpPr>
            <a:spLocks noChangeShapeType="1"/>
          </p:cNvSpPr>
          <p:nvPr/>
        </p:nvSpPr>
        <p:spPr bwMode="auto">
          <a:xfrm>
            <a:off x="6588125" y="2205038"/>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12330" name="Text Box 40">
            <a:extLst>
              <a:ext uri="{FF2B5EF4-FFF2-40B4-BE49-F238E27FC236}">
                <a16:creationId xmlns:a16="http://schemas.microsoft.com/office/drawing/2014/main" id="{DC475841-2A1D-4B60-B0C5-10B2377C2521}"/>
              </a:ext>
            </a:extLst>
          </p:cNvPr>
          <p:cNvSpPr txBox="1">
            <a:spLocks noChangeArrowheads="1"/>
          </p:cNvSpPr>
          <p:nvPr/>
        </p:nvSpPr>
        <p:spPr bwMode="auto">
          <a:xfrm>
            <a:off x="4695825" y="2368550"/>
            <a:ext cx="26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800"/>
              <a:t>r</a:t>
            </a:r>
          </a:p>
        </p:txBody>
      </p:sp>
      <p:sp>
        <p:nvSpPr>
          <p:cNvPr id="12331" name="Text Box 41">
            <a:extLst>
              <a:ext uri="{FF2B5EF4-FFF2-40B4-BE49-F238E27FC236}">
                <a16:creationId xmlns:a16="http://schemas.microsoft.com/office/drawing/2014/main" id="{4BAA6229-99D8-414F-AC60-93E48D27C4CE}"/>
              </a:ext>
            </a:extLst>
          </p:cNvPr>
          <p:cNvSpPr txBox="1">
            <a:spLocks noChangeArrowheads="1"/>
          </p:cNvSpPr>
          <p:nvPr/>
        </p:nvSpPr>
        <p:spPr bwMode="auto">
          <a:xfrm>
            <a:off x="5848350" y="2368550"/>
            <a:ext cx="26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800"/>
              <a:t>r</a:t>
            </a:r>
          </a:p>
        </p:txBody>
      </p:sp>
      <p:sp>
        <p:nvSpPr>
          <p:cNvPr id="12332" name="Text Box 42">
            <a:extLst>
              <a:ext uri="{FF2B5EF4-FFF2-40B4-BE49-F238E27FC236}">
                <a16:creationId xmlns:a16="http://schemas.microsoft.com/office/drawing/2014/main" id="{90A1A39A-8D48-419F-8045-9CBCC222367F}"/>
              </a:ext>
            </a:extLst>
          </p:cNvPr>
          <p:cNvSpPr txBox="1">
            <a:spLocks noChangeArrowheads="1"/>
          </p:cNvSpPr>
          <p:nvPr/>
        </p:nvSpPr>
        <p:spPr bwMode="auto">
          <a:xfrm>
            <a:off x="1803400" y="496888"/>
            <a:ext cx="50609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hu-HU" altLang="hu-HU" sz="1800"/>
              <a:t>Basics of speech circuit: 2-wire subscriber loop, </a:t>
            </a:r>
          </a:p>
          <a:p>
            <a:pPr algn="ctr" eaLnBrk="1" hangingPunct="1">
              <a:spcBef>
                <a:spcPct val="0"/>
              </a:spcBef>
              <a:buFontTx/>
              <a:buNone/>
            </a:pPr>
            <a:r>
              <a:rPr lang="hu-HU" altLang="hu-HU" sz="1800"/>
              <a:t> separation of transmission and receiving, </a:t>
            </a:r>
          </a:p>
          <a:p>
            <a:pPr algn="ctr" eaLnBrk="1" hangingPunct="1">
              <a:spcBef>
                <a:spcPct val="0"/>
              </a:spcBef>
              <a:buFontTx/>
              <a:buNone/>
            </a:pPr>
            <a:r>
              <a:rPr lang="hu-HU" altLang="hu-HU" sz="1800"/>
              <a:t>Termination,</a:t>
            </a:r>
          </a:p>
          <a:p>
            <a:pPr algn="ctr" eaLnBrk="1" hangingPunct="1">
              <a:spcBef>
                <a:spcPct val="0"/>
              </a:spcBef>
              <a:buFontTx/>
              <a:buNone/>
            </a:pPr>
            <a:r>
              <a:rPr lang="hu-HU" altLang="hu-HU" sz="1800"/>
              <a:t> avoiding the reflection, </a:t>
            </a:r>
          </a:p>
          <a:p>
            <a:pPr algn="ctr" eaLnBrk="1" hangingPunct="1">
              <a:spcBef>
                <a:spcPct val="0"/>
              </a:spcBef>
              <a:buFontTx/>
              <a:buNone/>
            </a:pPr>
            <a:r>
              <a:rPr lang="hu-HU" altLang="hu-HU" sz="1800"/>
              <a:t>avoiding side-tone</a:t>
            </a:r>
          </a:p>
          <a:p>
            <a:pPr algn="ctr" eaLnBrk="1" hangingPunct="1">
              <a:spcBef>
                <a:spcPct val="0"/>
              </a:spcBef>
              <a:buFontTx/>
              <a:buNone/>
            </a:pPr>
            <a:r>
              <a:rPr lang="hu-HU" altLang="hu-HU" sz="1800"/>
              <a:t> </a:t>
            </a:r>
          </a:p>
        </p:txBody>
      </p:sp>
      <p:sp>
        <p:nvSpPr>
          <p:cNvPr id="12333" name="Rectangle 43">
            <a:extLst>
              <a:ext uri="{FF2B5EF4-FFF2-40B4-BE49-F238E27FC236}">
                <a16:creationId xmlns:a16="http://schemas.microsoft.com/office/drawing/2014/main" id="{B8DC9792-684A-4EFD-B531-9AA7C5E96D76}"/>
              </a:ext>
            </a:extLst>
          </p:cNvPr>
          <p:cNvSpPr>
            <a:spLocks noChangeArrowheads="1"/>
          </p:cNvSpPr>
          <p:nvPr/>
        </p:nvSpPr>
        <p:spPr bwMode="auto">
          <a:xfrm>
            <a:off x="2268538" y="2781300"/>
            <a:ext cx="1871662" cy="1439863"/>
          </a:xfrm>
          <a:prstGeom prst="rect">
            <a:avLst/>
          </a:prstGeom>
          <a:noFill/>
          <a:ln w="952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12334" name="Text Box 44">
            <a:extLst>
              <a:ext uri="{FF2B5EF4-FFF2-40B4-BE49-F238E27FC236}">
                <a16:creationId xmlns:a16="http://schemas.microsoft.com/office/drawing/2014/main" id="{99168935-1E54-496E-876F-C4B60CBBE5D2}"/>
              </a:ext>
            </a:extLst>
          </p:cNvPr>
          <p:cNvSpPr txBox="1">
            <a:spLocks noChangeArrowheads="1"/>
          </p:cNvSpPr>
          <p:nvPr/>
        </p:nvSpPr>
        <p:spPr bwMode="auto">
          <a:xfrm>
            <a:off x="2268538" y="3141663"/>
            <a:ext cx="2025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800"/>
              <a:t>Twisted pair cable</a:t>
            </a:r>
          </a:p>
        </p:txBody>
      </p:sp>
      <p:sp>
        <p:nvSpPr>
          <p:cNvPr id="12335" name="Text Box 45">
            <a:extLst>
              <a:ext uri="{FF2B5EF4-FFF2-40B4-BE49-F238E27FC236}">
                <a16:creationId xmlns:a16="http://schemas.microsoft.com/office/drawing/2014/main" id="{61A746FE-F613-486A-80E3-763AC52C3ADB}"/>
              </a:ext>
            </a:extLst>
          </p:cNvPr>
          <p:cNvSpPr txBox="1">
            <a:spLocks noChangeArrowheads="1"/>
          </p:cNvSpPr>
          <p:nvPr/>
        </p:nvSpPr>
        <p:spPr bwMode="auto">
          <a:xfrm>
            <a:off x="1979613" y="3500438"/>
            <a:ext cx="29987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800"/>
              <a:t>Z</a:t>
            </a:r>
            <a:r>
              <a:rPr lang="hu-HU" altLang="hu-HU" sz="1800" baseline="-25000"/>
              <a:t>0</a:t>
            </a:r>
            <a:r>
              <a:rPr lang="hu-HU" altLang="hu-HU" sz="1800"/>
              <a:t> characteristic impedance</a:t>
            </a:r>
          </a:p>
        </p:txBody>
      </p:sp>
      <p:sp>
        <p:nvSpPr>
          <p:cNvPr id="12336" name="Text Box 46">
            <a:extLst>
              <a:ext uri="{FF2B5EF4-FFF2-40B4-BE49-F238E27FC236}">
                <a16:creationId xmlns:a16="http://schemas.microsoft.com/office/drawing/2014/main" id="{1D4117B1-81DF-459D-B7B1-C77E853DB0C1}"/>
              </a:ext>
            </a:extLst>
          </p:cNvPr>
          <p:cNvSpPr txBox="1">
            <a:spLocks noChangeArrowheads="1"/>
          </p:cNvSpPr>
          <p:nvPr/>
        </p:nvSpPr>
        <p:spPr bwMode="auto">
          <a:xfrm>
            <a:off x="2176463" y="4816475"/>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800"/>
              <a:t>Z</a:t>
            </a:r>
            <a:r>
              <a:rPr lang="hu-HU" altLang="hu-HU" sz="1800" baseline="-25000"/>
              <a:t>T</a:t>
            </a:r>
            <a:r>
              <a:rPr lang="hu-HU" altLang="hu-HU" sz="1800"/>
              <a:t> </a:t>
            </a:r>
            <a:r>
              <a:rPr lang="en-US" altLang="hu-HU" sz="1800">
                <a:cs typeface="Arial" panose="020B0604020202020204" pitchFamily="34" charset="0"/>
              </a:rPr>
              <a:t>~</a:t>
            </a:r>
            <a:r>
              <a:rPr lang="hu-HU" altLang="hu-HU" sz="1800">
                <a:cs typeface="Arial" panose="020B0604020202020204" pitchFamily="34" charset="0"/>
              </a:rPr>
              <a:t>Z</a:t>
            </a:r>
            <a:r>
              <a:rPr lang="hu-HU" altLang="hu-HU" sz="1800" baseline="-25000">
                <a:cs typeface="Arial" panose="020B0604020202020204" pitchFamily="34" charset="0"/>
              </a:rPr>
              <a:t>0</a:t>
            </a:r>
            <a:endParaRPr lang="en-US" altLang="hu-HU" sz="1800" baseline="-25000">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Élőláb helye 4">
            <a:extLst>
              <a:ext uri="{FF2B5EF4-FFF2-40B4-BE49-F238E27FC236}">
                <a16:creationId xmlns:a16="http://schemas.microsoft.com/office/drawing/2014/main" id="{2CDABBEF-E643-48A5-8FD1-FA4C077D5B4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13315" name="Dia számának helye 5">
            <a:extLst>
              <a:ext uri="{FF2B5EF4-FFF2-40B4-BE49-F238E27FC236}">
                <a16:creationId xmlns:a16="http://schemas.microsoft.com/office/drawing/2014/main" id="{21A03C41-E30E-4FF9-AB25-661C9BF4940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617E304-949E-4ECB-B19A-5F73953383E6}" type="slidenum">
              <a:rPr lang="hu-HU" altLang="hu-HU" sz="1400"/>
              <a:pPr eaLnBrk="1" hangingPunct="1">
                <a:spcBef>
                  <a:spcPct val="0"/>
                </a:spcBef>
                <a:buFontTx/>
                <a:buNone/>
              </a:pPr>
              <a:t>27</a:t>
            </a:fld>
            <a:endParaRPr lang="hu-HU" altLang="hu-HU" sz="1400"/>
          </a:p>
        </p:txBody>
      </p:sp>
      <p:sp>
        <p:nvSpPr>
          <p:cNvPr id="13316" name="Rectangle 2">
            <a:extLst>
              <a:ext uri="{FF2B5EF4-FFF2-40B4-BE49-F238E27FC236}">
                <a16:creationId xmlns:a16="http://schemas.microsoft.com/office/drawing/2014/main" id="{F56FA43E-1CB4-4319-A7ED-031BA6A4B89F}"/>
              </a:ext>
            </a:extLst>
          </p:cNvPr>
          <p:cNvSpPr>
            <a:spLocks noGrp="1" noChangeArrowheads="1"/>
          </p:cNvSpPr>
          <p:nvPr>
            <p:ph type="title"/>
          </p:nvPr>
        </p:nvSpPr>
        <p:spPr/>
        <p:txBody>
          <a:bodyPr/>
          <a:lstStyle/>
          <a:p>
            <a:pPr eaLnBrk="1" hangingPunct="1"/>
            <a:r>
              <a:rPr lang="en-US" altLang="hu-HU" sz="3600"/>
              <a:t>Handset requirements</a:t>
            </a:r>
          </a:p>
        </p:txBody>
      </p:sp>
      <p:sp>
        <p:nvSpPr>
          <p:cNvPr id="13317" name="Rectangle 3">
            <a:extLst>
              <a:ext uri="{FF2B5EF4-FFF2-40B4-BE49-F238E27FC236}">
                <a16:creationId xmlns:a16="http://schemas.microsoft.com/office/drawing/2014/main" id="{466B18E7-71B5-4650-B637-408426B12029}"/>
              </a:ext>
            </a:extLst>
          </p:cNvPr>
          <p:cNvSpPr>
            <a:spLocks noGrp="1" noChangeArrowheads="1"/>
          </p:cNvSpPr>
          <p:nvPr>
            <p:ph type="body" idx="1"/>
          </p:nvPr>
        </p:nvSpPr>
        <p:spPr/>
        <p:txBody>
          <a:bodyPr/>
          <a:lstStyle/>
          <a:p>
            <a:pPr eaLnBrk="1" hangingPunct="1"/>
            <a:r>
              <a:rPr lang="en-US" altLang="hu-HU" sz="2400"/>
              <a:t>Good matching to any normal head</a:t>
            </a:r>
          </a:p>
          <a:p>
            <a:pPr eaLnBrk="1" hangingPunct="1"/>
            <a:r>
              <a:rPr lang="en-US" altLang="hu-HU" sz="2400"/>
              <a:t>Comfortable to use</a:t>
            </a:r>
          </a:p>
          <a:p>
            <a:pPr eaLnBrk="1" hangingPunct="1"/>
            <a:r>
              <a:rPr lang="en-US" altLang="hu-HU" sz="2400"/>
              <a:t>Good microphone position</a:t>
            </a:r>
          </a:p>
          <a:p>
            <a:pPr eaLnBrk="1" hangingPunct="1"/>
            <a:r>
              <a:rPr lang="en-US" altLang="hu-HU" sz="2400"/>
              <a:t>ITU-T P.35 Recommendation fit well to 90% of adult users.</a:t>
            </a:r>
            <a:endParaRPr lang="en-US" altLang="hu-HU"/>
          </a:p>
          <a:p>
            <a:pPr eaLnBrk="1" hangingPunct="1"/>
            <a:endParaRPr lang="en-US" altLang="hu-HU"/>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Élőláb helye 2">
            <a:extLst>
              <a:ext uri="{FF2B5EF4-FFF2-40B4-BE49-F238E27FC236}">
                <a16:creationId xmlns:a16="http://schemas.microsoft.com/office/drawing/2014/main" id="{102FC5EA-8FF2-4F92-8BE4-910014FC3B6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14339" name="Dia számának helye 3">
            <a:extLst>
              <a:ext uri="{FF2B5EF4-FFF2-40B4-BE49-F238E27FC236}">
                <a16:creationId xmlns:a16="http://schemas.microsoft.com/office/drawing/2014/main" id="{06654201-66AB-47E0-B8C2-42AF4381742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85A16B6B-786D-4473-8B41-DB2A5985B4F6}" type="slidenum">
              <a:rPr lang="hu-HU" altLang="hu-HU" sz="1400"/>
              <a:pPr eaLnBrk="1" hangingPunct="1">
                <a:spcBef>
                  <a:spcPct val="0"/>
                </a:spcBef>
                <a:buFontTx/>
                <a:buNone/>
              </a:pPr>
              <a:t>28</a:t>
            </a:fld>
            <a:endParaRPr lang="hu-HU" altLang="hu-HU" sz="1400"/>
          </a:p>
        </p:txBody>
      </p:sp>
      <p:graphicFrame>
        <p:nvGraphicFramePr>
          <p:cNvPr id="14340" name="Object 2">
            <a:extLst>
              <a:ext uri="{FF2B5EF4-FFF2-40B4-BE49-F238E27FC236}">
                <a16:creationId xmlns:a16="http://schemas.microsoft.com/office/drawing/2014/main" id="{F39A7D07-C86C-447E-833B-6B0907741F41}"/>
              </a:ext>
            </a:extLst>
          </p:cNvPr>
          <p:cNvGraphicFramePr>
            <a:graphicFrameLocks noChangeAspect="1"/>
          </p:cNvGraphicFramePr>
          <p:nvPr/>
        </p:nvGraphicFramePr>
        <p:xfrm>
          <a:off x="838200" y="55563"/>
          <a:ext cx="6934200" cy="6267450"/>
        </p:xfrm>
        <a:graphic>
          <a:graphicData uri="http://schemas.openxmlformats.org/presentationml/2006/ole">
            <mc:AlternateContent xmlns:mc="http://schemas.openxmlformats.org/markup-compatibility/2006">
              <mc:Choice xmlns:v="urn:schemas-microsoft-com:vml" Requires="v">
                <p:oleObj spid="_x0000_s14362" name="Dokumentum" r:id="rId3" imgW="5745480" imgH="5190744" progId="Word.Document.8">
                  <p:embed/>
                </p:oleObj>
              </mc:Choice>
              <mc:Fallback>
                <p:oleObj name="Dokumentum" r:id="rId3" imgW="5745480" imgH="5190744"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5563"/>
                        <a:ext cx="6934200" cy="626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Élőláb helye 4">
            <a:extLst>
              <a:ext uri="{FF2B5EF4-FFF2-40B4-BE49-F238E27FC236}">
                <a16:creationId xmlns:a16="http://schemas.microsoft.com/office/drawing/2014/main" id="{BAAC5F0F-63BB-4C9B-BDE7-6B89869FF09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15363" name="Dia számának helye 5">
            <a:extLst>
              <a:ext uri="{FF2B5EF4-FFF2-40B4-BE49-F238E27FC236}">
                <a16:creationId xmlns:a16="http://schemas.microsoft.com/office/drawing/2014/main" id="{DAAB6FB8-3902-4281-96A9-9C2820A3D70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43856991-7E86-4D19-9A3D-716AE8447D65}" type="slidenum">
              <a:rPr lang="hu-HU" altLang="hu-HU" sz="1400"/>
              <a:pPr eaLnBrk="1" hangingPunct="1">
                <a:spcBef>
                  <a:spcPct val="0"/>
                </a:spcBef>
                <a:buFontTx/>
                <a:buNone/>
              </a:pPr>
              <a:t>29</a:t>
            </a:fld>
            <a:endParaRPr lang="hu-HU" altLang="hu-HU" sz="1400"/>
          </a:p>
        </p:txBody>
      </p:sp>
      <p:sp>
        <p:nvSpPr>
          <p:cNvPr id="15364" name="Rectangle 2">
            <a:extLst>
              <a:ext uri="{FF2B5EF4-FFF2-40B4-BE49-F238E27FC236}">
                <a16:creationId xmlns:a16="http://schemas.microsoft.com/office/drawing/2014/main" id="{BD25AADF-CE74-49F9-89DE-7990E14C069B}"/>
              </a:ext>
            </a:extLst>
          </p:cNvPr>
          <p:cNvSpPr>
            <a:spLocks noGrp="1" noChangeArrowheads="1"/>
          </p:cNvSpPr>
          <p:nvPr>
            <p:ph type="title"/>
          </p:nvPr>
        </p:nvSpPr>
        <p:spPr/>
        <p:txBody>
          <a:bodyPr/>
          <a:lstStyle/>
          <a:p>
            <a:pPr eaLnBrk="1" hangingPunct="1"/>
            <a:r>
              <a:rPr lang="en-US" altLang="hu-HU" sz="3600"/>
              <a:t>Hands-free telephone requirements</a:t>
            </a:r>
          </a:p>
        </p:txBody>
      </p:sp>
      <p:sp>
        <p:nvSpPr>
          <p:cNvPr id="15365" name="Rectangle 3">
            <a:extLst>
              <a:ext uri="{FF2B5EF4-FFF2-40B4-BE49-F238E27FC236}">
                <a16:creationId xmlns:a16="http://schemas.microsoft.com/office/drawing/2014/main" id="{EEA695AC-F8AE-45A0-A06A-B90525296FEE}"/>
              </a:ext>
            </a:extLst>
          </p:cNvPr>
          <p:cNvSpPr>
            <a:spLocks noGrp="1" noChangeArrowheads="1"/>
          </p:cNvSpPr>
          <p:nvPr>
            <p:ph type="body" idx="1"/>
          </p:nvPr>
        </p:nvSpPr>
        <p:spPr/>
        <p:txBody>
          <a:bodyPr/>
          <a:lstStyle/>
          <a:p>
            <a:pPr eaLnBrk="1" hangingPunct="1"/>
            <a:r>
              <a:rPr lang="en-US" altLang="hu-HU" sz="2400"/>
              <a:t>Laudspeaker and microphone are mounted inside of the telephone set, </a:t>
            </a:r>
          </a:p>
          <a:p>
            <a:pPr eaLnBrk="1" hangingPunct="1"/>
            <a:r>
              <a:rPr lang="en-US" altLang="hu-HU" sz="2400"/>
              <a:t>Receiving and transmission sensitivity is defined independently from the position of speaking persons</a:t>
            </a:r>
          </a:p>
          <a:p>
            <a:pPr eaLnBrk="1" hangingPunct="1"/>
            <a:r>
              <a:rPr lang="en-US" altLang="hu-HU" sz="2400"/>
              <a:t>Protection against oscillation – usually by half duplex mode (receiving or transmission separately)</a:t>
            </a:r>
          </a:p>
          <a:p>
            <a:pPr eaLnBrk="1" hangingPunct="1"/>
            <a:r>
              <a:rPr lang="en-US" altLang="hu-HU" sz="2400"/>
              <a:t>Automatic and fast changing o</a:t>
            </a:r>
            <a:r>
              <a:rPr lang="hu-HU" altLang="hu-HU" sz="2400"/>
              <a:t>r</a:t>
            </a:r>
            <a:r>
              <a:rPr lang="en-US" altLang="hu-HU" sz="2400"/>
              <a:t> transmission and receiving</a:t>
            </a:r>
          </a:p>
          <a:p>
            <a:pPr eaLnBrk="1" hangingPunct="1"/>
            <a:r>
              <a:rPr lang="en-US" altLang="hu-HU" sz="2400"/>
              <a:t>Automatic level control. </a:t>
            </a:r>
            <a:endParaRPr lang="en-US" altLang="hu-H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Élőláb helye 2">
            <a:extLst>
              <a:ext uri="{FF2B5EF4-FFF2-40B4-BE49-F238E27FC236}">
                <a16:creationId xmlns:a16="http://schemas.microsoft.com/office/drawing/2014/main" id="{A4849F7E-FDED-45B9-9523-22B791EE9FB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18435" name="Dia számának helye 3">
            <a:extLst>
              <a:ext uri="{FF2B5EF4-FFF2-40B4-BE49-F238E27FC236}">
                <a16:creationId xmlns:a16="http://schemas.microsoft.com/office/drawing/2014/main" id="{99C3A0EB-9012-4A20-8D8F-2FF69E2C3AD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11F9DE5F-7489-47F6-A849-E0F7FE9192B9}" type="slidenum">
              <a:rPr lang="hu-HU" altLang="hu-HU" sz="1400"/>
              <a:pPr eaLnBrk="1" hangingPunct="1">
                <a:spcBef>
                  <a:spcPct val="0"/>
                </a:spcBef>
                <a:buFontTx/>
                <a:buNone/>
              </a:pPr>
              <a:t>3</a:t>
            </a:fld>
            <a:endParaRPr lang="hu-HU" altLang="hu-HU" sz="1400"/>
          </a:p>
        </p:txBody>
      </p:sp>
      <p:sp>
        <p:nvSpPr>
          <p:cNvPr id="18436" name="Rectangle 2">
            <a:extLst>
              <a:ext uri="{FF2B5EF4-FFF2-40B4-BE49-F238E27FC236}">
                <a16:creationId xmlns:a16="http://schemas.microsoft.com/office/drawing/2014/main" id="{1D206C33-2A42-4B80-B394-DD550770FF78}"/>
              </a:ext>
            </a:extLst>
          </p:cNvPr>
          <p:cNvSpPr>
            <a:spLocks noChangeArrowheads="1"/>
          </p:cNvSpPr>
          <p:nvPr/>
        </p:nvSpPr>
        <p:spPr bwMode="auto">
          <a:xfrm>
            <a:off x="0" y="1806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pic>
        <p:nvPicPr>
          <p:cNvPr id="18437" name="Picture 3" descr="http://www2.rad.com/networks/1997/adsl/dmt.gif">
            <a:extLst>
              <a:ext uri="{FF2B5EF4-FFF2-40B4-BE49-F238E27FC236}">
                <a16:creationId xmlns:a16="http://schemas.microsoft.com/office/drawing/2014/main" id="{BFADBCEF-0C64-410F-8E3A-888B9CBAE8A3}"/>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95288" y="0"/>
            <a:ext cx="8064500"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4">
            <a:extLst>
              <a:ext uri="{FF2B5EF4-FFF2-40B4-BE49-F238E27FC236}">
                <a16:creationId xmlns:a16="http://schemas.microsoft.com/office/drawing/2014/main" id="{81DCE4D7-53D3-4584-895E-0109525D611C}"/>
              </a:ext>
            </a:extLst>
          </p:cNvPr>
          <p:cNvSpPr>
            <a:spLocks noChangeArrowheads="1"/>
          </p:cNvSpPr>
          <p:nvPr/>
        </p:nvSpPr>
        <p:spPr bwMode="auto">
          <a:xfrm>
            <a:off x="0" y="4778375"/>
            <a:ext cx="3155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200">
                <a:solidFill>
                  <a:srgbClr val="FF0000"/>
                </a:solidFill>
                <a:cs typeface="Times New Roman" panose="02020603050405020304" pitchFamily="18" charset="0"/>
              </a:rPr>
              <a:t>dividing the spectrum to 256 subfrequencies</a:t>
            </a:r>
            <a:endParaRPr lang="hu-HU" altLang="hu-HU" sz="1800"/>
          </a:p>
        </p:txBody>
      </p:sp>
    </p:spTree>
    <p:extLst>
      <p:ext uri="{BB962C8B-B14F-4D97-AF65-F5344CB8AC3E}">
        <p14:creationId xmlns:p14="http://schemas.microsoft.com/office/powerpoint/2010/main" val="913579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Élőláb helye 4">
            <a:extLst>
              <a:ext uri="{FF2B5EF4-FFF2-40B4-BE49-F238E27FC236}">
                <a16:creationId xmlns:a16="http://schemas.microsoft.com/office/drawing/2014/main" id="{1DD08889-33C8-4F9E-BD18-9D9FF8AB5B2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16387" name="Dia számának helye 5">
            <a:extLst>
              <a:ext uri="{FF2B5EF4-FFF2-40B4-BE49-F238E27FC236}">
                <a16:creationId xmlns:a16="http://schemas.microsoft.com/office/drawing/2014/main" id="{15A95C6A-37B8-4419-9EDA-0B081CB61C9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85D10B10-ADF8-42C6-8399-5EA04BBACF91}" type="slidenum">
              <a:rPr lang="hu-HU" altLang="hu-HU" sz="1400"/>
              <a:pPr eaLnBrk="1" hangingPunct="1">
                <a:spcBef>
                  <a:spcPct val="0"/>
                </a:spcBef>
                <a:buFontTx/>
                <a:buNone/>
              </a:pPr>
              <a:t>30</a:t>
            </a:fld>
            <a:endParaRPr lang="hu-HU" altLang="hu-HU" sz="1400"/>
          </a:p>
        </p:txBody>
      </p:sp>
      <p:sp>
        <p:nvSpPr>
          <p:cNvPr id="16388" name="Rectangle 2">
            <a:extLst>
              <a:ext uri="{FF2B5EF4-FFF2-40B4-BE49-F238E27FC236}">
                <a16:creationId xmlns:a16="http://schemas.microsoft.com/office/drawing/2014/main" id="{64812095-CBEC-464F-95EF-009C2DE6EA4A}"/>
              </a:ext>
            </a:extLst>
          </p:cNvPr>
          <p:cNvSpPr>
            <a:spLocks noGrp="1" noChangeArrowheads="1"/>
          </p:cNvSpPr>
          <p:nvPr>
            <p:ph type="title"/>
          </p:nvPr>
        </p:nvSpPr>
        <p:spPr/>
        <p:txBody>
          <a:bodyPr/>
          <a:lstStyle/>
          <a:p>
            <a:pPr eaLnBrk="1" hangingPunct="1"/>
            <a:r>
              <a:rPr lang="hu-HU" altLang="hu-HU" sz="4000"/>
              <a:t>Keyboard requirements</a:t>
            </a:r>
          </a:p>
        </p:txBody>
      </p:sp>
      <p:sp>
        <p:nvSpPr>
          <p:cNvPr id="16389" name="Rectangle 3">
            <a:extLst>
              <a:ext uri="{FF2B5EF4-FFF2-40B4-BE49-F238E27FC236}">
                <a16:creationId xmlns:a16="http://schemas.microsoft.com/office/drawing/2014/main" id="{0AEE65BB-B34C-4506-81AA-303728F001CA}"/>
              </a:ext>
            </a:extLst>
          </p:cNvPr>
          <p:cNvSpPr>
            <a:spLocks noGrp="1" noChangeArrowheads="1"/>
          </p:cNvSpPr>
          <p:nvPr>
            <p:ph type="body" idx="1"/>
          </p:nvPr>
        </p:nvSpPr>
        <p:spPr>
          <a:xfrm>
            <a:off x="457200" y="1600200"/>
            <a:ext cx="4402138" cy="4525963"/>
          </a:xfrm>
        </p:spPr>
        <p:txBody>
          <a:bodyPr/>
          <a:lstStyle/>
          <a:p>
            <a:pPr eaLnBrk="1" hangingPunct="1"/>
            <a:r>
              <a:rPr lang="hu-HU" altLang="hu-HU" sz="2400"/>
              <a:t>Uniform arrangement of figures</a:t>
            </a:r>
          </a:p>
          <a:p>
            <a:pPr eaLnBrk="1" hangingPunct="1"/>
            <a:r>
              <a:rPr lang="hu-HU" altLang="hu-HU" sz="2400"/>
              <a:t>Tactile mark on 5</a:t>
            </a:r>
          </a:p>
          <a:p>
            <a:pPr eaLnBrk="1" hangingPunct="1"/>
            <a:r>
              <a:rPr lang="hu-HU" altLang="hu-HU" sz="2400"/>
              <a:t>tapintható támpont,</a:t>
            </a:r>
          </a:p>
          <a:p>
            <a:pPr eaLnBrk="1" hangingPunct="1"/>
            <a:r>
              <a:rPr lang="hu-HU" altLang="hu-HU" sz="2400"/>
              <a:t>Specified characteristic of force-displacement</a:t>
            </a:r>
          </a:p>
          <a:p>
            <a:pPr eaLnBrk="1" hangingPunct="1"/>
            <a:r>
              <a:rPr lang="hu-HU" altLang="hu-HU" sz="2400"/>
              <a:t>Acoustic feedback</a:t>
            </a:r>
            <a:endParaRPr lang="hu-HU" altLang="hu-HU"/>
          </a:p>
          <a:p>
            <a:pPr eaLnBrk="1" hangingPunct="1"/>
            <a:endParaRPr lang="hu-HU" altLang="hu-HU"/>
          </a:p>
        </p:txBody>
      </p:sp>
      <p:sp>
        <p:nvSpPr>
          <p:cNvPr id="16390" name="Rectangle 4">
            <a:extLst>
              <a:ext uri="{FF2B5EF4-FFF2-40B4-BE49-F238E27FC236}">
                <a16:creationId xmlns:a16="http://schemas.microsoft.com/office/drawing/2014/main" id="{028B1A82-D9D9-448E-B4B2-5829437EB11A}"/>
              </a:ext>
            </a:extLst>
          </p:cNvPr>
          <p:cNvSpPr>
            <a:spLocks noChangeArrowheads="1"/>
          </p:cNvSpPr>
          <p:nvPr/>
        </p:nvSpPr>
        <p:spPr bwMode="auto">
          <a:xfrm>
            <a:off x="5410200" y="2286000"/>
            <a:ext cx="6858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16391" name="Rectangle 5">
            <a:extLst>
              <a:ext uri="{FF2B5EF4-FFF2-40B4-BE49-F238E27FC236}">
                <a16:creationId xmlns:a16="http://schemas.microsoft.com/office/drawing/2014/main" id="{66886524-3F95-4279-8F8F-49681911C1C1}"/>
              </a:ext>
            </a:extLst>
          </p:cNvPr>
          <p:cNvSpPr>
            <a:spLocks noChangeArrowheads="1"/>
          </p:cNvSpPr>
          <p:nvPr/>
        </p:nvSpPr>
        <p:spPr bwMode="auto">
          <a:xfrm>
            <a:off x="6096000" y="4343400"/>
            <a:ext cx="6858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16392" name="Rectangle 6">
            <a:extLst>
              <a:ext uri="{FF2B5EF4-FFF2-40B4-BE49-F238E27FC236}">
                <a16:creationId xmlns:a16="http://schemas.microsoft.com/office/drawing/2014/main" id="{B83C352D-01D1-436F-854A-7A6B48D57F8B}"/>
              </a:ext>
            </a:extLst>
          </p:cNvPr>
          <p:cNvSpPr>
            <a:spLocks noChangeArrowheads="1"/>
          </p:cNvSpPr>
          <p:nvPr/>
        </p:nvSpPr>
        <p:spPr bwMode="auto">
          <a:xfrm>
            <a:off x="6096000" y="2971800"/>
            <a:ext cx="6858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16393" name="Rectangle 7">
            <a:extLst>
              <a:ext uri="{FF2B5EF4-FFF2-40B4-BE49-F238E27FC236}">
                <a16:creationId xmlns:a16="http://schemas.microsoft.com/office/drawing/2014/main" id="{34582DF7-A620-4343-80D6-6C792F930C89}"/>
              </a:ext>
            </a:extLst>
          </p:cNvPr>
          <p:cNvSpPr>
            <a:spLocks noChangeArrowheads="1"/>
          </p:cNvSpPr>
          <p:nvPr/>
        </p:nvSpPr>
        <p:spPr bwMode="auto">
          <a:xfrm>
            <a:off x="6781800" y="3657600"/>
            <a:ext cx="6858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16394" name="Rectangle 8">
            <a:extLst>
              <a:ext uri="{FF2B5EF4-FFF2-40B4-BE49-F238E27FC236}">
                <a16:creationId xmlns:a16="http://schemas.microsoft.com/office/drawing/2014/main" id="{37C1B00D-EA35-4C5F-A5DE-0CEAA5F0F295}"/>
              </a:ext>
            </a:extLst>
          </p:cNvPr>
          <p:cNvSpPr>
            <a:spLocks noChangeArrowheads="1"/>
          </p:cNvSpPr>
          <p:nvPr/>
        </p:nvSpPr>
        <p:spPr bwMode="auto">
          <a:xfrm>
            <a:off x="6781800" y="4343400"/>
            <a:ext cx="6858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16395" name="Rectangle 9">
            <a:extLst>
              <a:ext uri="{FF2B5EF4-FFF2-40B4-BE49-F238E27FC236}">
                <a16:creationId xmlns:a16="http://schemas.microsoft.com/office/drawing/2014/main" id="{00C7BCE7-D3DC-4D3B-B043-BE3EB82BA9BB}"/>
              </a:ext>
            </a:extLst>
          </p:cNvPr>
          <p:cNvSpPr>
            <a:spLocks noChangeArrowheads="1"/>
          </p:cNvSpPr>
          <p:nvPr/>
        </p:nvSpPr>
        <p:spPr bwMode="auto">
          <a:xfrm>
            <a:off x="6096000" y="3657600"/>
            <a:ext cx="6858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16396" name="Rectangle 10">
            <a:extLst>
              <a:ext uri="{FF2B5EF4-FFF2-40B4-BE49-F238E27FC236}">
                <a16:creationId xmlns:a16="http://schemas.microsoft.com/office/drawing/2014/main" id="{4F40EF6A-0A1D-4263-B3EB-2359499B56A0}"/>
              </a:ext>
            </a:extLst>
          </p:cNvPr>
          <p:cNvSpPr>
            <a:spLocks noChangeArrowheads="1"/>
          </p:cNvSpPr>
          <p:nvPr/>
        </p:nvSpPr>
        <p:spPr bwMode="auto">
          <a:xfrm>
            <a:off x="5410200" y="4343400"/>
            <a:ext cx="6858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16397" name="Rectangle 11">
            <a:extLst>
              <a:ext uri="{FF2B5EF4-FFF2-40B4-BE49-F238E27FC236}">
                <a16:creationId xmlns:a16="http://schemas.microsoft.com/office/drawing/2014/main" id="{5F036100-7BF7-4E1D-BBD8-3D1011DC2767}"/>
              </a:ext>
            </a:extLst>
          </p:cNvPr>
          <p:cNvSpPr>
            <a:spLocks noChangeArrowheads="1"/>
          </p:cNvSpPr>
          <p:nvPr/>
        </p:nvSpPr>
        <p:spPr bwMode="auto">
          <a:xfrm>
            <a:off x="5410200" y="3657600"/>
            <a:ext cx="6858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16398" name="Rectangle 12">
            <a:extLst>
              <a:ext uri="{FF2B5EF4-FFF2-40B4-BE49-F238E27FC236}">
                <a16:creationId xmlns:a16="http://schemas.microsoft.com/office/drawing/2014/main" id="{0D15E313-521C-4B2B-8F87-834A530E116F}"/>
              </a:ext>
            </a:extLst>
          </p:cNvPr>
          <p:cNvSpPr>
            <a:spLocks noChangeArrowheads="1"/>
          </p:cNvSpPr>
          <p:nvPr/>
        </p:nvSpPr>
        <p:spPr bwMode="auto">
          <a:xfrm>
            <a:off x="5410200" y="2971800"/>
            <a:ext cx="6858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16399" name="Rectangle 13">
            <a:extLst>
              <a:ext uri="{FF2B5EF4-FFF2-40B4-BE49-F238E27FC236}">
                <a16:creationId xmlns:a16="http://schemas.microsoft.com/office/drawing/2014/main" id="{5C5C9C82-F162-4775-B7D6-2A8B449C8E8F}"/>
              </a:ext>
            </a:extLst>
          </p:cNvPr>
          <p:cNvSpPr>
            <a:spLocks noChangeArrowheads="1"/>
          </p:cNvSpPr>
          <p:nvPr/>
        </p:nvSpPr>
        <p:spPr bwMode="auto">
          <a:xfrm>
            <a:off x="6096000" y="2286000"/>
            <a:ext cx="6858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16400" name="Rectangle 14">
            <a:extLst>
              <a:ext uri="{FF2B5EF4-FFF2-40B4-BE49-F238E27FC236}">
                <a16:creationId xmlns:a16="http://schemas.microsoft.com/office/drawing/2014/main" id="{EC8CBB02-8E57-4B12-AA3D-BB06F1CE2D7C}"/>
              </a:ext>
            </a:extLst>
          </p:cNvPr>
          <p:cNvSpPr>
            <a:spLocks noChangeArrowheads="1"/>
          </p:cNvSpPr>
          <p:nvPr/>
        </p:nvSpPr>
        <p:spPr bwMode="auto">
          <a:xfrm>
            <a:off x="6781800" y="2286000"/>
            <a:ext cx="6858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16401" name="Rectangle 15">
            <a:extLst>
              <a:ext uri="{FF2B5EF4-FFF2-40B4-BE49-F238E27FC236}">
                <a16:creationId xmlns:a16="http://schemas.microsoft.com/office/drawing/2014/main" id="{9112C22C-4EBD-45EC-A09A-CFF33284E54D}"/>
              </a:ext>
            </a:extLst>
          </p:cNvPr>
          <p:cNvSpPr>
            <a:spLocks noChangeArrowheads="1"/>
          </p:cNvSpPr>
          <p:nvPr/>
        </p:nvSpPr>
        <p:spPr bwMode="auto">
          <a:xfrm>
            <a:off x="6781800" y="2971800"/>
            <a:ext cx="6858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16402" name="Text Box 16">
            <a:extLst>
              <a:ext uri="{FF2B5EF4-FFF2-40B4-BE49-F238E27FC236}">
                <a16:creationId xmlns:a16="http://schemas.microsoft.com/office/drawing/2014/main" id="{F95FEE56-C5DD-4BEC-908A-464377ECCFCA}"/>
              </a:ext>
            </a:extLst>
          </p:cNvPr>
          <p:cNvSpPr txBox="1">
            <a:spLocks noChangeArrowheads="1"/>
          </p:cNvSpPr>
          <p:nvPr/>
        </p:nvSpPr>
        <p:spPr bwMode="auto">
          <a:xfrm>
            <a:off x="56388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hu-HU" sz="2400"/>
              <a:t>1</a:t>
            </a:r>
          </a:p>
        </p:txBody>
      </p:sp>
      <p:sp>
        <p:nvSpPr>
          <p:cNvPr id="16403" name="Text Box 17">
            <a:extLst>
              <a:ext uri="{FF2B5EF4-FFF2-40B4-BE49-F238E27FC236}">
                <a16:creationId xmlns:a16="http://schemas.microsoft.com/office/drawing/2014/main" id="{2D79DE9F-B179-493E-9800-238F131C4E8D}"/>
              </a:ext>
            </a:extLst>
          </p:cNvPr>
          <p:cNvSpPr txBox="1">
            <a:spLocks noChangeArrowheads="1"/>
          </p:cNvSpPr>
          <p:nvPr/>
        </p:nvSpPr>
        <p:spPr bwMode="auto">
          <a:xfrm>
            <a:off x="5638800" y="30480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hu-HU" sz="2400"/>
              <a:t>4</a:t>
            </a:r>
          </a:p>
        </p:txBody>
      </p:sp>
      <p:sp>
        <p:nvSpPr>
          <p:cNvPr id="16404" name="Text Box 18">
            <a:extLst>
              <a:ext uri="{FF2B5EF4-FFF2-40B4-BE49-F238E27FC236}">
                <a16:creationId xmlns:a16="http://schemas.microsoft.com/office/drawing/2014/main" id="{F1A596BA-0944-4CC8-8B85-7E932BFFDD86}"/>
              </a:ext>
            </a:extLst>
          </p:cNvPr>
          <p:cNvSpPr txBox="1">
            <a:spLocks noChangeArrowheads="1"/>
          </p:cNvSpPr>
          <p:nvPr/>
        </p:nvSpPr>
        <p:spPr bwMode="auto">
          <a:xfrm>
            <a:off x="6248400" y="2362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hu-HU" sz="2400"/>
              <a:t>2</a:t>
            </a:r>
          </a:p>
        </p:txBody>
      </p:sp>
      <p:sp>
        <p:nvSpPr>
          <p:cNvPr id="16405" name="Text Box 19">
            <a:extLst>
              <a:ext uri="{FF2B5EF4-FFF2-40B4-BE49-F238E27FC236}">
                <a16:creationId xmlns:a16="http://schemas.microsoft.com/office/drawing/2014/main" id="{26EB2597-EA49-4499-AACC-13DD9098D731}"/>
              </a:ext>
            </a:extLst>
          </p:cNvPr>
          <p:cNvSpPr txBox="1">
            <a:spLocks noChangeArrowheads="1"/>
          </p:cNvSpPr>
          <p:nvPr/>
        </p:nvSpPr>
        <p:spPr bwMode="auto">
          <a:xfrm>
            <a:off x="6248400" y="30480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hu-HU" sz="2400"/>
              <a:t>5</a:t>
            </a:r>
          </a:p>
        </p:txBody>
      </p:sp>
      <p:sp>
        <p:nvSpPr>
          <p:cNvPr id="16406" name="Text Box 20">
            <a:extLst>
              <a:ext uri="{FF2B5EF4-FFF2-40B4-BE49-F238E27FC236}">
                <a16:creationId xmlns:a16="http://schemas.microsoft.com/office/drawing/2014/main" id="{63E88C28-720E-418D-B1A6-A6E52A5B2AC4}"/>
              </a:ext>
            </a:extLst>
          </p:cNvPr>
          <p:cNvSpPr txBox="1">
            <a:spLocks noChangeArrowheads="1"/>
          </p:cNvSpPr>
          <p:nvPr/>
        </p:nvSpPr>
        <p:spPr bwMode="auto">
          <a:xfrm>
            <a:off x="6248400" y="44196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hu-HU" sz="2400"/>
              <a:t>0</a:t>
            </a:r>
          </a:p>
        </p:txBody>
      </p:sp>
      <p:sp>
        <p:nvSpPr>
          <p:cNvPr id="16407" name="Text Box 21">
            <a:extLst>
              <a:ext uri="{FF2B5EF4-FFF2-40B4-BE49-F238E27FC236}">
                <a16:creationId xmlns:a16="http://schemas.microsoft.com/office/drawing/2014/main" id="{2D1B87F1-44AF-4527-9390-67E70DFD755B}"/>
              </a:ext>
            </a:extLst>
          </p:cNvPr>
          <p:cNvSpPr txBox="1">
            <a:spLocks noChangeArrowheads="1"/>
          </p:cNvSpPr>
          <p:nvPr/>
        </p:nvSpPr>
        <p:spPr bwMode="auto">
          <a:xfrm>
            <a:off x="6248400" y="37338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hu-HU" sz="2400"/>
              <a:t>8</a:t>
            </a:r>
          </a:p>
        </p:txBody>
      </p:sp>
      <p:sp>
        <p:nvSpPr>
          <p:cNvPr id="16408" name="Text Box 22">
            <a:extLst>
              <a:ext uri="{FF2B5EF4-FFF2-40B4-BE49-F238E27FC236}">
                <a16:creationId xmlns:a16="http://schemas.microsoft.com/office/drawing/2014/main" id="{16487F7F-5C21-4B0A-B14F-96672D98839D}"/>
              </a:ext>
            </a:extLst>
          </p:cNvPr>
          <p:cNvSpPr txBox="1">
            <a:spLocks noChangeArrowheads="1"/>
          </p:cNvSpPr>
          <p:nvPr/>
        </p:nvSpPr>
        <p:spPr bwMode="auto">
          <a:xfrm>
            <a:off x="5638800" y="4343400"/>
            <a:ext cx="4206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hu-HU" sz="4800"/>
              <a:t>*</a:t>
            </a:r>
            <a:endParaRPr lang="hu-HU" altLang="hu-HU" sz="2400"/>
          </a:p>
        </p:txBody>
      </p:sp>
      <p:sp>
        <p:nvSpPr>
          <p:cNvPr id="16409" name="Text Box 23">
            <a:extLst>
              <a:ext uri="{FF2B5EF4-FFF2-40B4-BE49-F238E27FC236}">
                <a16:creationId xmlns:a16="http://schemas.microsoft.com/office/drawing/2014/main" id="{C3693125-4F88-4384-9BFB-16E51183B028}"/>
              </a:ext>
            </a:extLst>
          </p:cNvPr>
          <p:cNvSpPr txBox="1">
            <a:spLocks noChangeArrowheads="1"/>
          </p:cNvSpPr>
          <p:nvPr/>
        </p:nvSpPr>
        <p:spPr bwMode="auto">
          <a:xfrm>
            <a:off x="5638800" y="37338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hu-HU" sz="2400"/>
              <a:t>7</a:t>
            </a:r>
          </a:p>
        </p:txBody>
      </p:sp>
      <p:sp>
        <p:nvSpPr>
          <p:cNvPr id="16410" name="Text Box 24">
            <a:extLst>
              <a:ext uri="{FF2B5EF4-FFF2-40B4-BE49-F238E27FC236}">
                <a16:creationId xmlns:a16="http://schemas.microsoft.com/office/drawing/2014/main" id="{A933C6D1-D494-47AF-A660-5600F62FE887}"/>
              </a:ext>
            </a:extLst>
          </p:cNvPr>
          <p:cNvSpPr txBox="1">
            <a:spLocks noChangeArrowheads="1"/>
          </p:cNvSpPr>
          <p:nvPr/>
        </p:nvSpPr>
        <p:spPr bwMode="auto">
          <a:xfrm>
            <a:off x="6934200" y="24384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hu-HU" sz="2400"/>
              <a:t>3</a:t>
            </a:r>
          </a:p>
        </p:txBody>
      </p:sp>
      <p:sp>
        <p:nvSpPr>
          <p:cNvPr id="16411" name="Text Box 25">
            <a:extLst>
              <a:ext uri="{FF2B5EF4-FFF2-40B4-BE49-F238E27FC236}">
                <a16:creationId xmlns:a16="http://schemas.microsoft.com/office/drawing/2014/main" id="{3D309EDF-D776-4CA2-9C0F-87BE33553133}"/>
              </a:ext>
            </a:extLst>
          </p:cNvPr>
          <p:cNvSpPr txBox="1">
            <a:spLocks noChangeArrowheads="1"/>
          </p:cNvSpPr>
          <p:nvPr/>
        </p:nvSpPr>
        <p:spPr bwMode="auto">
          <a:xfrm>
            <a:off x="6934200" y="30480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hu-HU" sz="2400"/>
              <a:t>6</a:t>
            </a:r>
          </a:p>
        </p:txBody>
      </p:sp>
      <p:sp>
        <p:nvSpPr>
          <p:cNvPr id="16412" name="Text Box 26">
            <a:extLst>
              <a:ext uri="{FF2B5EF4-FFF2-40B4-BE49-F238E27FC236}">
                <a16:creationId xmlns:a16="http://schemas.microsoft.com/office/drawing/2014/main" id="{39A12A21-A695-4F59-827C-94F6B59F10A9}"/>
              </a:ext>
            </a:extLst>
          </p:cNvPr>
          <p:cNvSpPr txBox="1">
            <a:spLocks noChangeArrowheads="1"/>
          </p:cNvSpPr>
          <p:nvPr/>
        </p:nvSpPr>
        <p:spPr bwMode="auto">
          <a:xfrm>
            <a:off x="6934200" y="37338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hu-HU" sz="2400"/>
              <a:t>9</a:t>
            </a:r>
          </a:p>
        </p:txBody>
      </p:sp>
      <p:sp>
        <p:nvSpPr>
          <p:cNvPr id="16413" name="Text Box 27">
            <a:extLst>
              <a:ext uri="{FF2B5EF4-FFF2-40B4-BE49-F238E27FC236}">
                <a16:creationId xmlns:a16="http://schemas.microsoft.com/office/drawing/2014/main" id="{A9A4A9FC-E89E-4EED-8960-3B3C0D76ACA4}"/>
              </a:ext>
            </a:extLst>
          </p:cNvPr>
          <p:cNvSpPr txBox="1">
            <a:spLocks noChangeArrowheads="1"/>
          </p:cNvSpPr>
          <p:nvPr/>
        </p:nvSpPr>
        <p:spPr bwMode="auto">
          <a:xfrm>
            <a:off x="6934200" y="44196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hu-HU" altLang="hu-HU" sz="2400"/>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Élőláb helye 2">
            <a:extLst>
              <a:ext uri="{FF2B5EF4-FFF2-40B4-BE49-F238E27FC236}">
                <a16:creationId xmlns:a16="http://schemas.microsoft.com/office/drawing/2014/main" id="{CC45F1B6-436B-4D57-943C-F525A936E6E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17411" name="Dia számának helye 3">
            <a:extLst>
              <a:ext uri="{FF2B5EF4-FFF2-40B4-BE49-F238E27FC236}">
                <a16:creationId xmlns:a16="http://schemas.microsoft.com/office/drawing/2014/main" id="{1D2EA7D4-BC72-4B42-83A7-F2574D25B04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B69B2F65-D1DC-4B10-9FB1-B68515F5A646}" type="slidenum">
              <a:rPr lang="hu-HU" altLang="hu-HU" sz="1400"/>
              <a:pPr eaLnBrk="1" hangingPunct="1">
                <a:spcBef>
                  <a:spcPct val="0"/>
                </a:spcBef>
                <a:buFontTx/>
                <a:buNone/>
              </a:pPr>
              <a:t>31</a:t>
            </a:fld>
            <a:endParaRPr lang="hu-HU" altLang="hu-HU" sz="1400"/>
          </a:p>
        </p:txBody>
      </p:sp>
      <p:pic>
        <p:nvPicPr>
          <p:cNvPr id="2" name="Kép 1">
            <a:extLst>
              <a:ext uri="{FF2B5EF4-FFF2-40B4-BE49-F238E27FC236}">
                <a16:creationId xmlns:a16="http://schemas.microsoft.com/office/drawing/2014/main" id="{EA5548BF-2C82-46DC-A436-6E7BD8007F55}"/>
              </a:ext>
            </a:extLst>
          </p:cNvPr>
          <p:cNvPicPr>
            <a:picLocks noChangeAspect="1"/>
          </p:cNvPicPr>
          <p:nvPr/>
        </p:nvPicPr>
        <p:blipFill>
          <a:blip r:embed="rId2"/>
          <a:stretch>
            <a:fillRect/>
          </a:stretch>
        </p:blipFill>
        <p:spPr>
          <a:xfrm>
            <a:off x="32001" y="24361"/>
            <a:ext cx="8763005" cy="6597353"/>
          </a:xfrm>
          <a:prstGeom prst="rect">
            <a:avLst/>
          </a:prstGeom>
        </p:spPr>
      </p:pic>
      <p:sp>
        <p:nvSpPr>
          <p:cNvPr id="3" name="Szövegdoboz 2">
            <a:extLst>
              <a:ext uri="{FF2B5EF4-FFF2-40B4-BE49-F238E27FC236}">
                <a16:creationId xmlns:a16="http://schemas.microsoft.com/office/drawing/2014/main" id="{21169AC5-62BB-43E1-A03C-43BB02DAD996}"/>
              </a:ext>
            </a:extLst>
          </p:cNvPr>
          <p:cNvSpPr txBox="1"/>
          <p:nvPr/>
        </p:nvSpPr>
        <p:spPr>
          <a:xfrm>
            <a:off x="251520" y="1556792"/>
            <a:ext cx="2520280" cy="4801314"/>
          </a:xfrm>
          <a:prstGeom prst="rect">
            <a:avLst/>
          </a:prstGeom>
          <a:noFill/>
        </p:spPr>
        <p:txBody>
          <a:bodyPr wrap="square" rtlCol="0">
            <a:spAutoFit/>
          </a:bodyPr>
          <a:lstStyle/>
          <a:p>
            <a:r>
              <a:rPr lang="hu-HU" dirty="0"/>
              <a:t>A világ leggyorsabb Kirin 980 processzorra, lenyűgöző </a:t>
            </a:r>
            <a:r>
              <a:rPr lang="hu-HU" dirty="0" err="1"/>
              <a:t>FullView</a:t>
            </a:r>
            <a:r>
              <a:rPr lang="hu-HU" dirty="0"/>
              <a:t> 6,1 hüvelyk képátlójú OLED kijelző HDR felbontással, prémium tripla </a:t>
            </a:r>
            <a:r>
              <a:rPr lang="hu-HU" dirty="0" err="1"/>
              <a:t>Leica</a:t>
            </a:r>
            <a:r>
              <a:rPr lang="hu-HU" dirty="0"/>
              <a:t> kamera rendszer, legújabb generációs kijelzőbe rejtett ujjlenyomat olvasó, hosszú üzemidőt biztosító 4200 </a:t>
            </a:r>
            <a:r>
              <a:rPr lang="hu-HU" dirty="0" err="1"/>
              <a:t>mAh</a:t>
            </a:r>
            <a:r>
              <a:rPr lang="hu-HU" dirty="0"/>
              <a:t>-ás akkumulátor, mindez Android 9.0 </a:t>
            </a:r>
            <a:r>
              <a:rPr lang="hu-HU" dirty="0" err="1"/>
              <a:t>Pie</a:t>
            </a:r>
            <a:r>
              <a:rPr lang="hu-HU" dirty="0"/>
              <a:t> rendszeren.</a:t>
            </a:r>
          </a:p>
        </p:txBody>
      </p:sp>
      <p:sp>
        <p:nvSpPr>
          <p:cNvPr id="6" name="Szövegdoboz 5">
            <a:extLst>
              <a:ext uri="{FF2B5EF4-FFF2-40B4-BE49-F238E27FC236}">
                <a16:creationId xmlns:a16="http://schemas.microsoft.com/office/drawing/2014/main" id="{0A7DAAA7-CD1F-4D82-B6EB-6AE19A3F38E1}"/>
              </a:ext>
            </a:extLst>
          </p:cNvPr>
          <p:cNvSpPr txBox="1"/>
          <p:nvPr/>
        </p:nvSpPr>
        <p:spPr>
          <a:xfrm>
            <a:off x="3635896" y="24361"/>
            <a:ext cx="3574440" cy="646331"/>
          </a:xfrm>
          <a:prstGeom prst="rect">
            <a:avLst/>
          </a:prstGeom>
          <a:noFill/>
        </p:spPr>
        <p:txBody>
          <a:bodyPr wrap="none" rtlCol="0">
            <a:spAutoFit/>
          </a:bodyPr>
          <a:lstStyle/>
          <a:p>
            <a:r>
              <a:rPr lang="hu-HU" b="1" dirty="0"/>
              <a:t>A legjobb 2018-as mobiltelefon</a:t>
            </a:r>
          </a:p>
          <a:p>
            <a:endParaRPr lang="hu-HU" dirty="0"/>
          </a:p>
        </p:txBody>
      </p:sp>
      <p:sp>
        <p:nvSpPr>
          <p:cNvPr id="7" name="Szövegdoboz 6">
            <a:extLst>
              <a:ext uri="{FF2B5EF4-FFF2-40B4-BE49-F238E27FC236}">
                <a16:creationId xmlns:a16="http://schemas.microsoft.com/office/drawing/2014/main" id="{A54CF5E4-FC08-4776-AFEC-03AC95B25366}"/>
              </a:ext>
            </a:extLst>
          </p:cNvPr>
          <p:cNvSpPr txBox="1"/>
          <p:nvPr/>
        </p:nvSpPr>
        <p:spPr>
          <a:xfrm>
            <a:off x="467544" y="986547"/>
            <a:ext cx="1287532" cy="369332"/>
          </a:xfrm>
          <a:prstGeom prst="rect">
            <a:avLst/>
          </a:prstGeom>
          <a:noFill/>
        </p:spPr>
        <p:txBody>
          <a:bodyPr wrap="none" rtlCol="0">
            <a:spAutoFit/>
          </a:bodyPr>
          <a:lstStyle/>
          <a:p>
            <a:r>
              <a:rPr lang="hu-HU" dirty="0"/>
              <a:t>329 990 Ft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Élőláb helye 4">
            <a:extLst>
              <a:ext uri="{FF2B5EF4-FFF2-40B4-BE49-F238E27FC236}">
                <a16:creationId xmlns:a16="http://schemas.microsoft.com/office/drawing/2014/main" id="{45119A3B-EA3A-4150-AFA2-CDFB6FECA52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21507" name="Dia számának helye 5">
            <a:extLst>
              <a:ext uri="{FF2B5EF4-FFF2-40B4-BE49-F238E27FC236}">
                <a16:creationId xmlns:a16="http://schemas.microsoft.com/office/drawing/2014/main" id="{462F053E-4C80-45A3-B6C9-6C10060357A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D1C560B1-5955-4A3B-9E5D-E757816279EF}" type="slidenum">
              <a:rPr lang="hu-HU" altLang="hu-HU" sz="1400"/>
              <a:pPr eaLnBrk="1" hangingPunct="1">
                <a:spcBef>
                  <a:spcPct val="0"/>
                </a:spcBef>
                <a:buFontTx/>
                <a:buNone/>
              </a:pPr>
              <a:t>32</a:t>
            </a:fld>
            <a:endParaRPr lang="hu-HU" altLang="hu-HU" sz="1400"/>
          </a:p>
        </p:txBody>
      </p:sp>
      <p:sp>
        <p:nvSpPr>
          <p:cNvPr id="21508" name="Rectangle 2">
            <a:extLst>
              <a:ext uri="{FF2B5EF4-FFF2-40B4-BE49-F238E27FC236}">
                <a16:creationId xmlns:a16="http://schemas.microsoft.com/office/drawing/2014/main" id="{D38D4912-D9ED-450C-B21B-13050E17CF7F}"/>
              </a:ext>
            </a:extLst>
          </p:cNvPr>
          <p:cNvSpPr>
            <a:spLocks noGrp="1" noChangeArrowheads="1"/>
          </p:cNvSpPr>
          <p:nvPr>
            <p:ph type="body" idx="1"/>
          </p:nvPr>
        </p:nvSpPr>
        <p:spPr>
          <a:xfrm>
            <a:off x="838200" y="1066800"/>
            <a:ext cx="7772400" cy="4954588"/>
          </a:xfrm>
        </p:spPr>
        <p:txBody>
          <a:bodyPr/>
          <a:lstStyle/>
          <a:p>
            <a:pPr eaLnBrk="1" hangingPunct="1">
              <a:buFontTx/>
              <a:buNone/>
            </a:pPr>
            <a:r>
              <a:rPr lang="en-GB" altLang="hu-HU" sz="3600"/>
              <a:t>Electronic communication </a:t>
            </a:r>
            <a:r>
              <a:rPr lang="en-GB" altLang="hu-HU" sz="3600" b="1"/>
              <a:t>activity</a:t>
            </a:r>
            <a:r>
              <a:rPr lang="en-GB" altLang="hu-HU" sz="3600"/>
              <a:t>: transmission of messages in the form of electronic signals. </a:t>
            </a:r>
          </a:p>
          <a:p>
            <a:pPr eaLnBrk="1" hangingPunct="1">
              <a:buFontTx/>
              <a:buNone/>
            </a:pPr>
            <a:r>
              <a:rPr lang="en-GB" altLang="hu-HU" sz="3600"/>
              <a:t>Electronic communication </a:t>
            </a:r>
            <a:r>
              <a:rPr lang="en-GB" altLang="hu-HU" sz="3600" b="1"/>
              <a:t>service</a:t>
            </a:r>
            <a:r>
              <a:rPr lang="en-GB" altLang="hu-HU" sz="3600"/>
              <a:t>: activity for other entity for fees (service, facility, feature).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Élőláb helye 2">
            <a:extLst>
              <a:ext uri="{FF2B5EF4-FFF2-40B4-BE49-F238E27FC236}">
                <a16:creationId xmlns:a16="http://schemas.microsoft.com/office/drawing/2014/main" id="{E50CC78A-8907-4EE2-8242-A0281B70E34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22531" name="Dia számának helye 3">
            <a:extLst>
              <a:ext uri="{FF2B5EF4-FFF2-40B4-BE49-F238E27FC236}">
                <a16:creationId xmlns:a16="http://schemas.microsoft.com/office/drawing/2014/main" id="{97C96C2E-1A79-4BA3-A616-D4B2643C0B5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04D28ADA-BD5D-4580-9155-206FA6D9F62F}" type="slidenum">
              <a:rPr lang="hu-HU" altLang="hu-HU" sz="1400"/>
              <a:pPr eaLnBrk="1" hangingPunct="1">
                <a:spcBef>
                  <a:spcPct val="0"/>
                </a:spcBef>
                <a:buFontTx/>
                <a:buNone/>
              </a:pPr>
              <a:t>33</a:t>
            </a:fld>
            <a:endParaRPr lang="hu-HU" altLang="hu-HU" sz="1400"/>
          </a:p>
        </p:txBody>
      </p:sp>
      <p:sp>
        <p:nvSpPr>
          <p:cNvPr id="22532" name="Rectangle 2">
            <a:extLst>
              <a:ext uri="{FF2B5EF4-FFF2-40B4-BE49-F238E27FC236}">
                <a16:creationId xmlns:a16="http://schemas.microsoft.com/office/drawing/2014/main" id="{857E224B-BD49-430B-BCDA-8718A97CB841}"/>
              </a:ext>
            </a:extLst>
          </p:cNvPr>
          <p:cNvSpPr>
            <a:spLocks noChangeArrowheads="1"/>
          </p:cNvSpPr>
          <p:nvPr/>
        </p:nvSpPr>
        <p:spPr bwMode="auto">
          <a:xfrm>
            <a:off x="196850" y="1192213"/>
            <a:ext cx="8748713"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hu-HU" sz="2400"/>
              <a:t>electronic communications service</a:t>
            </a:r>
          </a:p>
          <a:p>
            <a:pPr eaLnBrk="1" hangingPunct="1">
              <a:spcBef>
                <a:spcPct val="0"/>
              </a:spcBef>
              <a:buFontTx/>
              <a:buNone/>
            </a:pPr>
            <a:endParaRPr lang="en-GB" altLang="hu-HU" sz="2400"/>
          </a:p>
          <a:p>
            <a:pPr eaLnBrk="1" hangingPunct="1">
              <a:spcBef>
                <a:spcPct val="0"/>
              </a:spcBef>
              <a:buFontTx/>
              <a:buNone/>
            </a:pPr>
            <a:r>
              <a:rPr lang="en-GB" altLang="hu-HU" sz="2400"/>
              <a:t>means a service normally provided for remuneration which </a:t>
            </a:r>
          </a:p>
          <a:p>
            <a:pPr eaLnBrk="1" hangingPunct="1">
              <a:spcBef>
                <a:spcPct val="0"/>
              </a:spcBef>
              <a:buFontTx/>
              <a:buNone/>
            </a:pPr>
            <a:r>
              <a:rPr lang="en-GB" altLang="hu-HU" sz="2400"/>
              <a:t>consists wholly or mainly in the conveyance of signals on electronic communications networks, including telecommunications services and transmission services in networks used for broadcasting, but exclude services providing, or exercising editorial control over, content transmitted using electronic communications networks and services; it does not include information society services, as defined in Article 1 of Directive 98/34/EC, which do not consist wholly or mainly in the conveyance of signals on electronic communications networks;</a:t>
            </a:r>
          </a:p>
        </p:txBody>
      </p:sp>
      <p:sp>
        <p:nvSpPr>
          <p:cNvPr id="22533" name="Text Box 3">
            <a:extLst>
              <a:ext uri="{FF2B5EF4-FFF2-40B4-BE49-F238E27FC236}">
                <a16:creationId xmlns:a16="http://schemas.microsoft.com/office/drawing/2014/main" id="{06392DE6-D6DB-4442-9B09-58A4A1F0899A}"/>
              </a:ext>
            </a:extLst>
          </p:cNvPr>
          <p:cNvSpPr txBox="1">
            <a:spLocks noChangeArrowheads="1"/>
          </p:cNvSpPr>
          <p:nvPr/>
        </p:nvSpPr>
        <p:spPr bwMode="auto">
          <a:xfrm>
            <a:off x="0" y="0"/>
            <a:ext cx="91884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hu-HU" sz="1800"/>
              <a:t>DIRECTIVE 2002/21/EC OF THE EUROPEAN PARLIAMENT AND OF THE COUNCIL</a:t>
            </a:r>
          </a:p>
          <a:p>
            <a:pPr eaLnBrk="1" hangingPunct="1">
              <a:spcBef>
                <a:spcPct val="0"/>
              </a:spcBef>
              <a:buFontTx/>
              <a:buNone/>
            </a:pPr>
            <a:r>
              <a:rPr lang="en-GB" altLang="hu-HU" sz="1800"/>
              <a:t>of 7 March 2002 on a common regulatory framework for electronic communications networks and services (Framework Directive)</a:t>
            </a:r>
          </a:p>
          <a:p>
            <a:pPr eaLnBrk="1" hangingPunct="1">
              <a:spcBef>
                <a:spcPct val="0"/>
              </a:spcBef>
              <a:buFontTx/>
              <a:buNone/>
            </a:pPr>
            <a:endParaRPr lang="en-GB" altLang="hu-HU" sz="1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Élőláb helye 4">
            <a:extLst>
              <a:ext uri="{FF2B5EF4-FFF2-40B4-BE49-F238E27FC236}">
                <a16:creationId xmlns:a16="http://schemas.microsoft.com/office/drawing/2014/main" id="{199BDA6E-7973-4609-B55E-19C30E64995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23555" name="Dia számának helye 5">
            <a:extLst>
              <a:ext uri="{FF2B5EF4-FFF2-40B4-BE49-F238E27FC236}">
                <a16:creationId xmlns:a16="http://schemas.microsoft.com/office/drawing/2014/main" id="{F531657B-5053-42E5-986E-9F52B565A99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2A17B94-2F79-422E-8CD5-8CA6AEFDCB16}" type="slidenum">
              <a:rPr lang="hu-HU" altLang="hu-HU" sz="1400"/>
              <a:pPr eaLnBrk="1" hangingPunct="1">
                <a:spcBef>
                  <a:spcPct val="0"/>
                </a:spcBef>
                <a:buFontTx/>
                <a:buNone/>
              </a:pPr>
              <a:t>34</a:t>
            </a:fld>
            <a:endParaRPr lang="hu-HU" altLang="hu-HU" sz="1400"/>
          </a:p>
        </p:txBody>
      </p:sp>
      <p:sp>
        <p:nvSpPr>
          <p:cNvPr id="23556" name="Rectangle 5">
            <a:extLst>
              <a:ext uri="{FF2B5EF4-FFF2-40B4-BE49-F238E27FC236}">
                <a16:creationId xmlns:a16="http://schemas.microsoft.com/office/drawing/2014/main" id="{348649E3-55B5-412F-81D7-8308ED9F23DB}"/>
              </a:ext>
            </a:extLst>
          </p:cNvPr>
          <p:cNvSpPr>
            <a:spLocks noGrp="1" noChangeArrowheads="1"/>
          </p:cNvSpPr>
          <p:nvPr>
            <p:ph type="title"/>
          </p:nvPr>
        </p:nvSpPr>
        <p:spPr>
          <a:xfrm>
            <a:off x="468313" y="0"/>
            <a:ext cx="8229600" cy="922338"/>
          </a:xfrm>
        </p:spPr>
        <p:txBody>
          <a:bodyPr/>
          <a:lstStyle/>
          <a:p>
            <a:pPr eaLnBrk="1" hangingPunct="1"/>
            <a:r>
              <a:rPr lang="hu-HU" altLang="hu-HU" sz="2800"/>
              <a:t>Az elektronikus hírközlés szabályozásának korszakai</a:t>
            </a:r>
          </a:p>
        </p:txBody>
      </p:sp>
      <p:sp>
        <p:nvSpPr>
          <p:cNvPr id="23557" name="Rectangle 6">
            <a:extLst>
              <a:ext uri="{FF2B5EF4-FFF2-40B4-BE49-F238E27FC236}">
                <a16:creationId xmlns:a16="http://schemas.microsoft.com/office/drawing/2014/main" id="{3578E9D1-B1E7-4A3C-829C-D5CD70E61FC0}"/>
              </a:ext>
            </a:extLst>
          </p:cNvPr>
          <p:cNvSpPr>
            <a:spLocks noGrp="1" noChangeArrowheads="1"/>
          </p:cNvSpPr>
          <p:nvPr>
            <p:ph type="body" idx="1"/>
          </p:nvPr>
        </p:nvSpPr>
        <p:spPr>
          <a:xfrm>
            <a:off x="457200" y="981075"/>
            <a:ext cx="8229600" cy="5145088"/>
          </a:xfrm>
        </p:spPr>
        <p:txBody>
          <a:bodyPr/>
          <a:lstStyle/>
          <a:p>
            <a:pPr eaLnBrk="1" hangingPunct="1">
              <a:lnSpc>
                <a:spcPct val="80000"/>
              </a:lnSpc>
            </a:pPr>
            <a:r>
              <a:rPr lang="hu-HU" altLang="hu-HU" sz="2400"/>
              <a:t>Természetes (állami) monopólium (hatósági ár, ellátási kötelezettség, megszabott hálózati eszközök, végberendezések, egységes rendszer -- kevés szabályoznivaló).</a:t>
            </a:r>
          </a:p>
          <a:p>
            <a:pPr eaLnBrk="1" hangingPunct="1">
              <a:lnSpc>
                <a:spcPct val="80000"/>
              </a:lnSpc>
            </a:pPr>
            <a:r>
              <a:rPr lang="hu-HU" altLang="hu-HU" sz="2400"/>
              <a:t>Posta, távközlés, műsorszórás, hatósági területek szétválasztása.</a:t>
            </a:r>
          </a:p>
          <a:p>
            <a:pPr eaLnBrk="1" hangingPunct="1">
              <a:lnSpc>
                <a:spcPct val="80000"/>
              </a:lnSpc>
            </a:pPr>
            <a:r>
              <a:rPr lang="hu-HU" altLang="hu-HU" sz="2400"/>
              <a:t>Magánkézbe adás, koncessziós működés a kizárólagosság – ellátási kötelezettség megtartásával és fejlesztési kötelezettséggel.</a:t>
            </a:r>
          </a:p>
          <a:p>
            <a:pPr eaLnBrk="1" hangingPunct="1">
              <a:lnSpc>
                <a:spcPct val="80000"/>
              </a:lnSpc>
            </a:pPr>
            <a:r>
              <a:rPr lang="hu-HU" altLang="hu-HU" sz="2400"/>
              <a:t>Korlátozott verseny, új piacralépők segítése a „kimazsolázás” lehetőségével, jelentős piaci erővel rendelkezők kötelezettségeivel (RIO-RUO) , eszközpiac liberalizálása (rengeteg szabályoznivaló).</a:t>
            </a:r>
          </a:p>
          <a:p>
            <a:pPr eaLnBrk="1" hangingPunct="1">
              <a:lnSpc>
                <a:spcPct val="80000"/>
              </a:lnSpc>
            </a:pPr>
            <a:r>
              <a:rPr lang="hu-HU" altLang="hu-HU" sz="2400"/>
              <a:t>Kiegyenlített, piaci viszonyok által áthatott működés (kevés szabályoznivaló) ????.</a:t>
            </a:r>
          </a:p>
          <a:p>
            <a:pPr eaLnBrk="1" hangingPunct="1">
              <a:lnSpc>
                <a:spcPct val="80000"/>
              </a:lnSpc>
            </a:pPr>
            <a:endParaRPr lang="hu-HU" altLang="hu-HU" sz="2400"/>
          </a:p>
          <a:p>
            <a:pPr eaLnBrk="1" hangingPunct="1">
              <a:lnSpc>
                <a:spcPct val="80000"/>
              </a:lnSpc>
            </a:pPr>
            <a:endParaRPr lang="hu-HU" altLang="hu-HU" sz="2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Élőláb helye 4">
            <a:extLst>
              <a:ext uri="{FF2B5EF4-FFF2-40B4-BE49-F238E27FC236}">
                <a16:creationId xmlns:a16="http://schemas.microsoft.com/office/drawing/2014/main" id="{87BD5799-D19B-41E6-81D9-9A24EA2B0EF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24579" name="Dia számának helye 5">
            <a:extLst>
              <a:ext uri="{FF2B5EF4-FFF2-40B4-BE49-F238E27FC236}">
                <a16:creationId xmlns:a16="http://schemas.microsoft.com/office/drawing/2014/main" id="{10611D2D-3EF3-45DB-B150-548DA6F7516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BBE8102D-E951-4C2C-975D-E1AFDC48A1C4}" type="slidenum">
              <a:rPr lang="hu-HU" altLang="hu-HU" sz="1400"/>
              <a:pPr eaLnBrk="1" hangingPunct="1">
                <a:spcBef>
                  <a:spcPct val="0"/>
                </a:spcBef>
                <a:buFontTx/>
                <a:buNone/>
              </a:pPr>
              <a:t>35</a:t>
            </a:fld>
            <a:endParaRPr lang="hu-HU" altLang="hu-HU" sz="1400"/>
          </a:p>
        </p:txBody>
      </p:sp>
      <p:sp>
        <p:nvSpPr>
          <p:cNvPr id="24580" name="Rectangle 2">
            <a:extLst>
              <a:ext uri="{FF2B5EF4-FFF2-40B4-BE49-F238E27FC236}">
                <a16:creationId xmlns:a16="http://schemas.microsoft.com/office/drawing/2014/main" id="{3313A661-8798-47D8-85B3-96531071A332}"/>
              </a:ext>
            </a:extLst>
          </p:cNvPr>
          <p:cNvSpPr>
            <a:spLocks noGrp="1" noChangeArrowheads="1"/>
          </p:cNvSpPr>
          <p:nvPr>
            <p:ph type="title"/>
          </p:nvPr>
        </p:nvSpPr>
        <p:spPr/>
        <p:txBody>
          <a:bodyPr/>
          <a:lstStyle/>
          <a:p>
            <a:pPr eaLnBrk="1" hangingPunct="1"/>
            <a:r>
              <a:rPr lang="en-GB" altLang="hu-HU" sz="3200"/>
              <a:t>Market failure of electronic communication services</a:t>
            </a:r>
            <a:r>
              <a:rPr lang="hu-HU" altLang="hu-HU" sz="3200"/>
              <a:t> = </a:t>
            </a:r>
            <a:r>
              <a:rPr lang="en-GB" altLang="hu-HU" sz="3200"/>
              <a:t>need for regulation</a:t>
            </a:r>
            <a:endParaRPr lang="en-GB" altLang="hu-HU"/>
          </a:p>
        </p:txBody>
      </p:sp>
      <p:sp>
        <p:nvSpPr>
          <p:cNvPr id="104451" name="Rectangle 3">
            <a:extLst>
              <a:ext uri="{FF2B5EF4-FFF2-40B4-BE49-F238E27FC236}">
                <a16:creationId xmlns:a16="http://schemas.microsoft.com/office/drawing/2014/main" id="{E9E3580A-4123-4F50-80A1-BF63DA95932E}"/>
              </a:ext>
            </a:extLst>
          </p:cNvPr>
          <p:cNvSpPr>
            <a:spLocks noGrp="1" noChangeArrowheads="1"/>
          </p:cNvSpPr>
          <p:nvPr>
            <p:ph type="body" idx="1"/>
          </p:nvPr>
        </p:nvSpPr>
        <p:spPr/>
        <p:txBody>
          <a:bodyPr/>
          <a:lstStyle/>
          <a:p>
            <a:pPr algn="ctr" eaLnBrk="1" hangingPunct="1"/>
            <a:endParaRPr lang="en-GB" altLang="hu-HU" sz="2400"/>
          </a:p>
          <a:p>
            <a:pPr eaLnBrk="1" hangingPunct="1"/>
            <a:endParaRPr lang="en-GB" altLang="hu-HU" sz="2400"/>
          </a:p>
        </p:txBody>
      </p:sp>
      <p:grpSp>
        <p:nvGrpSpPr>
          <p:cNvPr id="2" name="Group 4">
            <a:extLst>
              <a:ext uri="{FF2B5EF4-FFF2-40B4-BE49-F238E27FC236}">
                <a16:creationId xmlns:a16="http://schemas.microsoft.com/office/drawing/2014/main" id="{3C7663F3-E664-4C0F-8612-2D975F2894FB}"/>
              </a:ext>
            </a:extLst>
          </p:cNvPr>
          <p:cNvGrpSpPr>
            <a:grpSpLocks/>
          </p:cNvGrpSpPr>
          <p:nvPr/>
        </p:nvGrpSpPr>
        <p:grpSpPr bwMode="auto">
          <a:xfrm>
            <a:off x="282575" y="2133600"/>
            <a:ext cx="8861425" cy="3679825"/>
            <a:chOff x="288" y="1488"/>
            <a:chExt cx="5582" cy="2318"/>
          </a:xfrm>
        </p:grpSpPr>
        <p:sp>
          <p:nvSpPr>
            <p:cNvPr id="24585" name="Line 5">
              <a:extLst>
                <a:ext uri="{FF2B5EF4-FFF2-40B4-BE49-F238E27FC236}">
                  <a16:creationId xmlns:a16="http://schemas.microsoft.com/office/drawing/2014/main" id="{31CEAF2F-6197-43BA-AD0F-E3B70F7D8DB2}"/>
                </a:ext>
              </a:extLst>
            </p:cNvPr>
            <p:cNvSpPr>
              <a:spLocks noChangeShapeType="1"/>
            </p:cNvSpPr>
            <p:nvPr/>
          </p:nvSpPr>
          <p:spPr bwMode="auto">
            <a:xfrm>
              <a:off x="1056" y="3552"/>
              <a:ext cx="38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24586" name="Line 6">
              <a:extLst>
                <a:ext uri="{FF2B5EF4-FFF2-40B4-BE49-F238E27FC236}">
                  <a16:creationId xmlns:a16="http://schemas.microsoft.com/office/drawing/2014/main" id="{19B68100-7D54-4E37-8CB9-9DD52C457129}"/>
                </a:ext>
              </a:extLst>
            </p:cNvPr>
            <p:cNvSpPr>
              <a:spLocks noChangeShapeType="1"/>
            </p:cNvSpPr>
            <p:nvPr/>
          </p:nvSpPr>
          <p:spPr bwMode="auto">
            <a:xfrm flipV="1">
              <a:off x="1056" y="1488"/>
              <a:ext cx="0" cy="206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24587" name="Text Box 7">
              <a:extLst>
                <a:ext uri="{FF2B5EF4-FFF2-40B4-BE49-F238E27FC236}">
                  <a16:creationId xmlns:a16="http://schemas.microsoft.com/office/drawing/2014/main" id="{B1B79CAF-BB68-453C-8592-29CD3E33DA4C}"/>
                </a:ext>
              </a:extLst>
            </p:cNvPr>
            <p:cNvSpPr txBox="1">
              <a:spLocks noChangeArrowheads="1"/>
            </p:cNvSpPr>
            <p:nvPr/>
          </p:nvSpPr>
          <p:spPr bwMode="auto">
            <a:xfrm>
              <a:off x="2774" y="3575"/>
              <a:ext cx="30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hu-HU" sz="1800"/>
                <a:t>Traffic density (Erlang/km2</a:t>
              </a:r>
              <a:r>
                <a:rPr lang="hu-HU" altLang="hu-HU" sz="1800"/>
                <a:t>) = </a:t>
              </a:r>
              <a:r>
                <a:rPr lang="en-GB" altLang="hu-HU" sz="1800"/>
                <a:t>basis of revenue</a:t>
              </a:r>
            </a:p>
          </p:txBody>
        </p:sp>
        <p:sp>
          <p:nvSpPr>
            <p:cNvPr id="24588" name="Text Box 8">
              <a:extLst>
                <a:ext uri="{FF2B5EF4-FFF2-40B4-BE49-F238E27FC236}">
                  <a16:creationId xmlns:a16="http://schemas.microsoft.com/office/drawing/2014/main" id="{6AECCD7D-F6C1-4EB5-990D-FA8BCC891DAC}"/>
                </a:ext>
              </a:extLst>
            </p:cNvPr>
            <p:cNvSpPr txBox="1">
              <a:spLocks noChangeArrowheads="1"/>
            </p:cNvSpPr>
            <p:nvPr/>
          </p:nvSpPr>
          <p:spPr bwMode="auto">
            <a:xfrm>
              <a:off x="288" y="1536"/>
              <a:ext cx="72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hu-HU" sz="1800"/>
                <a:t>Network costs</a:t>
              </a:r>
              <a:endParaRPr lang="en-GB" altLang="hu-HU" sz="2400">
                <a:latin typeface="Times New Roman" panose="02020603050405020304" pitchFamily="18" charset="0"/>
              </a:endParaRPr>
            </a:p>
          </p:txBody>
        </p:sp>
        <p:sp>
          <p:nvSpPr>
            <p:cNvPr id="24589" name="Freeform 9">
              <a:extLst>
                <a:ext uri="{FF2B5EF4-FFF2-40B4-BE49-F238E27FC236}">
                  <a16:creationId xmlns:a16="http://schemas.microsoft.com/office/drawing/2014/main" id="{B5E8F629-673B-42CE-9656-59CBDE84577E}"/>
                </a:ext>
              </a:extLst>
            </p:cNvPr>
            <p:cNvSpPr>
              <a:spLocks/>
            </p:cNvSpPr>
            <p:nvPr/>
          </p:nvSpPr>
          <p:spPr bwMode="auto">
            <a:xfrm>
              <a:off x="1248" y="1680"/>
              <a:ext cx="3160" cy="1624"/>
            </a:xfrm>
            <a:custGeom>
              <a:avLst/>
              <a:gdLst>
                <a:gd name="T0" fmla="*/ 0 w 3160"/>
                <a:gd name="T1" fmla="*/ 0 h 1624"/>
                <a:gd name="T2" fmla="*/ 232 w 3160"/>
                <a:gd name="T3" fmla="*/ 824 h 1624"/>
                <a:gd name="T4" fmla="*/ 880 w 3160"/>
                <a:gd name="T5" fmla="*/ 1408 h 1624"/>
                <a:gd name="T6" fmla="*/ 1576 w 3160"/>
                <a:gd name="T7" fmla="*/ 1584 h 1624"/>
                <a:gd name="T8" fmla="*/ 2160 w 3160"/>
                <a:gd name="T9" fmla="*/ 1600 h 1624"/>
                <a:gd name="T10" fmla="*/ 2608 w 3160"/>
                <a:gd name="T11" fmla="*/ 1608 h 1624"/>
                <a:gd name="T12" fmla="*/ 3160 w 3160"/>
                <a:gd name="T13" fmla="*/ 1624 h 1624"/>
                <a:gd name="T14" fmla="*/ 0 60000 65536"/>
                <a:gd name="T15" fmla="*/ 0 60000 65536"/>
                <a:gd name="T16" fmla="*/ 0 60000 65536"/>
                <a:gd name="T17" fmla="*/ 0 60000 65536"/>
                <a:gd name="T18" fmla="*/ 0 60000 65536"/>
                <a:gd name="T19" fmla="*/ 0 60000 65536"/>
                <a:gd name="T20" fmla="*/ 0 60000 65536"/>
                <a:gd name="T21" fmla="*/ 0 w 3160"/>
                <a:gd name="T22" fmla="*/ 0 h 1624"/>
                <a:gd name="T23" fmla="*/ 3160 w 3160"/>
                <a:gd name="T24" fmla="*/ 1624 h 16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0" h="1624">
                  <a:moveTo>
                    <a:pt x="0" y="0"/>
                  </a:moveTo>
                  <a:cubicBezTo>
                    <a:pt x="39" y="137"/>
                    <a:pt x="85" y="589"/>
                    <a:pt x="232" y="824"/>
                  </a:cubicBezTo>
                  <a:cubicBezTo>
                    <a:pt x="379" y="1059"/>
                    <a:pt x="656" y="1281"/>
                    <a:pt x="880" y="1408"/>
                  </a:cubicBezTo>
                  <a:cubicBezTo>
                    <a:pt x="1099" y="1536"/>
                    <a:pt x="1363" y="1552"/>
                    <a:pt x="1576" y="1584"/>
                  </a:cubicBezTo>
                  <a:cubicBezTo>
                    <a:pt x="1789" y="1616"/>
                    <a:pt x="1988" y="1596"/>
                    <a:pt x="2160" y="1600"/>
                  </a:cubicBezTo>
                  <a:cubicBezTo>
                    <a:pt x="2332" y="1604"/>
                    <a:pt x="2441" y="1604"/>
                    <a:pt x="2608" y="1608"/>
                  </a:cubicBezTo>
                  <a:cubicBezTo>
                    <a:pt x="2775" y="1612"/>
                    <a:pt x="3045" y="1621"/>
                    <a:pt x="3160" y="1624"/>
                  </a:cubicBezTo>
                </a:path>
              </a:pathLst>
            </a:custGeom>
            <a:noFill/>
            <a:ln w="57150" cmpd="sng">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4590" name="AutoShape 10">
              <a:extLst>
                <a:ext uri="{FF2B5EF4-FFF2-40B4-BE49-F238E27FC236}">
                  <a16:creationId xmlns:a16="http://schemas.microsoft.com/office/drawing/2014/main" id="{B01B82FE-19CF-4061-BE02-EAE0D0F7DBDF}"/>
                </a:ext>
              </a:extLst>
            </p:cNvPr>
            <p:cNvSpPr>
              <a:spLocks/>
            </p:cNvSpPr>
            <p:nvPr/>
          </p:nvSpPr>
          <p:spPr bwMode="auto">
            <a:xfrm>
              <a:off x="3224" y="1488"/>
              <a:ext cx="1258" cy="237"/>
            </a:xfrm>
            <a:prstGeom prst="borderCallout1">
              <a:avLst>
                <a:gd name="adj1" fmla="val 30380"/>
                <a:gd name="adj2" fmla="val -3769"/>
                <a:gd name="adj3" fmla="val 206750"/>
                <a:gd name="adj4" fmla="val -149528"/>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hu-HU" sz="1800"/>
                <a:t>Wireline networks</a:t>
              </a:r>
              <a:endParaRPr lang="en-GB" altLang="hu-HU" sz="2400">
                <a:latin typeface="Times New Roman" panose="02020603050405020304" pitchFamily="18" charset="0"/>
              </a:endParaRPr>
            </a:p>
          </p:txBody>
        </p:sp>
      </p:grpSp>
      <p:sp>
        <p:nvSpPr>
          <p:cNvPr id="104459" name="Freeform 11">
            <a:extLst>
              <a:ext uri="{FF2B5EF4-FFF2-40B4-BE49-F238E27FC236}">
                <a16:creationId xmlns:a16="http://schemas.microsoft.com/office/drawing/2014/main" id="{842D166F-EEA3-4807-8746-C4317802F279}"/>
              </a:ext>
            </a:extLst>
          </p:cNvPr>
          <p:cNvSpPr>
            <a:spLocks/>
          </p:cNvSpPr>
          <p:nvPr/>
        </p:nvSpPr>
        <p:spPr bwMode="auto">
          <a:xfrm>
            <a:off x="1752600" y="2921000"/>
            <a:ext cx="5638800" cy="1385888"/>
          </a:xfrm>
          <a:custGeom>
            <a:avLst/>
            <a:gdLst>
              <a:gd name="T0" fmla="*/ 0 w 3552"/>
              <a:gd name="T1" fmla="*/ 2147483647 h 873"/>
              <a:gd name="T2" fmla="*/ 2147483647 w 3552"/>
              <a:gd name="T3" fmla="*/ 2147483647 h 873"/>
              <a:gd name="T4" fmla="*/ 2147483647 w 3552"/>
              <a:gd name="T5" fmla="*/ 2147483647 h 873"/>
              <a:gd name="T6" fmla="*/ 2147483647 w 3552"/>
              <a:gd name="T7" fmla="*/ 2147483647 h 873"/>
              <a:gd name="T8" fmla="*/ 2147483647 w 3552"/>
              <a:gd name="T9" fmla="*/ 2147483647 h 873"/>
              <a:gd name="T10" fmla="*/ 2147483647 w 3552"/>
              <a:gd name="T11" fmla="*/ 2147483647 h 873"/>
              <a:gd name="T12" fmla="*/ 2147483647 w 3552"/>
              <a:gd name="T13" fmla="*/ 2147483647 h 873"/>
              <a:gd name="T14" fmla="*/ 2147483647 w 3552"/>
              <a:gd name="T15" fmla="*/ 2147483647 h 873"/>
              <a:gd name="T16" fmla="*/ 2147483647 w 3552"/>
              <a:gd name="T17" fmla="*/ 2147483647 h 873"/>
              <a:gd name="T18" fmla="*/ 2147483647 w 3552"/>
              <a:gd name="T19" fmla="*/ 2147483647 h 873"/>
              <a:gd name="T20" fmla="*/ 2147483647 w 3552"/>
              <a:gd name="T21" fmla="*/ 2147483647 h 873"/>
              <a:gd name="T22" fmla="*/ 2147483647 w 3552"/>
              <a:gd name="T23" fmla="*/ 0 h 8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52"/>
              <a:gd name="T37" fmla="*/ 0 h 873"/>
              <a:gd name="T38" fmla="*/ 3552 w 3552"/>
              <a:gd name="T39" fmla="*/ 873 h 8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52" h="873">
                <a:moveTo>
                  <a:pt x="0" y="440"/>
                </a:moveTo>
                <a:lnTo>
                  <a:pt x="512" y="624"/>
                </a:lnTo>
                <a:lnTo>
                  <a:pt x="1080" y="760"/>
                </a:lnTo>
                <a:lnTo>
                  <a:pt x="1272" y="792"/>
                </a:lnTo>
                <a:lnTo>
                  <a:pt x="1480" y="832"/>
                </a:lnTo>
                <a:lnTo>
                  <a:pt x="1752" y="872"/>
                </a:lnTo>
                <a:cubicBezTo>
                  <a:pt x="1867" y="873"/>
                  <a:pt x="2025" y="860"/>
                  <a:pt x="2168" y="840"/>
                </a:cubicBezTo>
                <a:cubicBezTo>
                  <a:pt x="2311" y="820"/>
                  <a:pt x="2476" y="793"/>
                  <a:pt x="2608" y="752"/>
                </a:cubicBezTo>
                <a:cubicBezTo>
                  <a:pt x="2740" y="711"/>
                  <a:pt x="2844" y="656"/>
                  <a:pt x="2960" y="592"/>
                </a:cubicBezTo>
                <a:cubicBezTo>
                  <a:pt x="3076" y="528"/>
                  <a:pt x="3220" y="436"/>
                  <a:pt x="3304" y="368"/>
                </a:cubicBezTo>
                <a:cubicBezTo>
                  <a:pt x="3388" y="300"/>
                  <a:pt x="3423" y="245"/>
                  <a:pt x="3464" y="184"/>
                </a:cubicBezTo>
                <a:cubicBezTo>
                  <a:pt x="3505" y="123"/>
                  <a:pt x="3534" y="38"/>
                  <a:pt x="3552" y="0"/>
                </a:cubicBezTo>
              </a:path>
            </a:pathLst>
          </a:custGeom>
          <a:noFill/>
          <a:ln w="57150" cap="flat" cmpd="sng">
            <a:solidFill>
              <a:srgbClr val="FF006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104460" name="AutoShape 12">
            <a:extLst>
              <a:ext uri="{FF2B5EF4-FFF2-40B4-BE49-F238E27FC236}">
                <a16:creationId xmlns:a16="http://schemas.microsoft.com/office/drawing/2014/main" id="{52520B32-ADC7-4CC5-8C6A-B17C95F8844B}"/>
              </a:ext>
            </a:extLst>
          </p:cNvPr>
          <p:cNvSpPr>
            <a:spLocks/>
          </p:cNvSpPr>
          <p:nvPr/>
        </p:nvSpPr>
        <p:spPr bwMode="auto">
          <a:xfrm>
            <a:off x="5857875" y="4451350"/>
            <a:ext cx="1946275" cy="376238"/>
          </a:xfrm>
          <a:prstGeom prst="borderCallout1">
            <a:avLst>
              <a:gd name="adj1" fmla="val 30380"/>
              <a:gd name="adj2" fmla="val -3292"/>
              <a:gd name="adj3" fmla="val -39662"/>
              <a:gd name="adj4" fmla="val -54255"/>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hu-HU" sz="1800">
                <a:solidFill>
                  <a:srgbClr val="FF0066"/>
                </a:solidFill>
              </a:rPr>
              <a:t>Cellular networks</a:t>
            </a:r>
            <a:endParaRPr lang="en-GB" altLang="hu-HU" sz="24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104451">
                                            <p:txEl>
                                              <p:pRg st="0" end="0"/>
                                            </p:txEl>
                                          </p:spTgt>
                                        </p:tgtEl>
                                        <p:attrNameLst>
                                          <p:attrName>style.visibility</p:attrName>
                                        </p:attrNameLst>
                                      </p:cBhvr>
                                      <p:to>
                                        <p:strVal val="visible"/>
                                      </p:to>
                                    </p:set>
                                    <p:anim calcmode="lin" valueType="num">
                                      <p:cBhvr additive="base">
                                        <p:cTn id="7" dur="500" fill="hold"/>
                                        <p:tgtEl>
                                          <p:spTgt spid="1044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44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04459"/>
                                        </p:tgtEl>
                                        <p:attrNameLst>
                                          <p:attrName>style.visibility</p:attrName>
                                        </p:attrNameLst>
                                      </p:cBhvr>
                                      <p:to>
                                        <p:strVal val="visible"/>
                                      </p:to>
                                    </p:set>
                                    <p:anim calcmode="lin" valueType="num">
                                      <p:cBhvr additive="base">
                                        <p:cTn id="19" dur="500" fill="hold"/>
                                        <p:tgtEl>
                                          <p:spTgt spid="104459"/>
                                        </p:tgtEl>
                                        <p:attrNameLst>
                                          <p:attrName>ppt_x</p:attrName>
                                        </p:attrNameLst>
                                      </p:cBhvr>
                                      <p:tavLst>
                                        <p:tav tm="0">
                                          <p:val>
                                            <p:strVal val="0-#ppt_w/2"/>
                                          </p:val>
                                        </p:tav>
                                        <p:tav tm="100000">
                                          <p:val>
                                            <p:strVal val="#ppt_x"/>
                                          </p:val>
                                        </p:tav>
                                      </p:tavLst>
                                    </p:anim>
                                    <p:anim calcmode="lin" valueType="num">
                                      <p:cBhvr additive="base">
                                        <p:cTn id="20" dur="500" fill="hold"/>
                                        <p:tgtEl>
                                          <p:spTgt spid="10445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4460"/>
                                        </p:tgtEl>
                                        <p:attrNameLst>
                                          <p:attrName>style.visibility</p:attrName>
                                        </p:attrNameLst>
                                      </p:cBhvr>
                                      <p:to>
                                        <p:strVal val="visible"/>
                                      </p:to>
                                    </p:set>
                                    <p:anim calcmode="lin" valueType="num">
                                      <p:cBhvr additive="base">
                                        <p:cTn id="25" dur="500" fill="hold"/>
                                        <p:tgtEl>
                                          <p:spTgt spid="104460"/>
                                        </p:tgtEl>
                                        <p:attrNameLst>
                                          <p:attrName>ppt_x</p:attrName>
                                        </p:attrNameLst>
                                      </p:cBhvr>
                                      <p:tavLst>
                                        <p:tav tm="0">
                                          <p:val>
                                            <p:strVal val="0-#ppt_w/2"/>
                                          </p:val>
                                        </p:tav>
                                        <p:tav tm="100000">
                                          <p:val>
                                            <p:strVal val="#ppt_x"/>
                                          </p:val>
                                        </p:tav>
                                      </p:tavLst>
                                    </p:anim>
                                    <p:anim calcmode="lin" valueType="num">
                                      <p:cBhvr additive="base">
                                        <p:cTn id="26" dur="500" fill="hold"/>
                                        <p:tgtEl>
                                          <p:spTgt spid="1044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autoUpdateAnimBg="0"/>
      <p:bldP spid="104460"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ím 1">
            <a:extLst>
              <a:ext uri="{FF2B5EF4-FFF2-40B4-BE49-F238E27FC236}">
                <a16:creationId xmlns:a16="http://schemas.microsoft.com/office/drawing/2014/main" id="{4C8E58EF-8754-4550-A9E0-39355A312011}"/>
              </a:ext>
            </a:extLst>
          </p:cNvPr>
          <p:cNvSpPr>
            <a:spLocks noGrp="1"/>
          </p:cNvSpPr>
          <p:nvPr>
            <p:ph type="title"/>
          </p:nvPr>
        </p:nvSpPr>
        <p:spPr/>
        <p:txBody>
          <a:bodyPr/>
          <a:lstStyle/>
          <a:p>
            <a:r>
              <a:rPr lang="hu-HU" altLang="hu-HU" sz="2400" b="1"/>
              <a:t>Digital Agenda in the Europe 2020 strategy</a:t>
            </a:r>
            <a:endParaRPr lang="hu-HU" altLang="hu-HU"/>
          </a:p>
        </p:txBody>
      </p:sp>
      <p:sp>
        <p:nvSpPr>
          <p:cNvPr id="25603" name="Tartalom helye 2">
            <a:extLst>
              <a:ext uri="{FF2B5EF4-FFF2-40B4-BE49-F238E27FC236}">
                <a16:creationId xmlns:a16="http://schemas.microsoft.com/office/drawing/2014/main" id="{8E66774F-C894-4042-99CC-9E13F1A9988F}"/>
              </a:ext>
            </a:extLst>
          </p:cNvPr>
          <p:cNvSpPr>
            <a:spLocks noGrp="1"/>
          </p:cNvSpPr>
          <p:nvPr>
            <p:ph idx="1"/>
          </p:nvPr>
        </p:nvSpPr>
        <p:spPr/>
        <p:txBody>
          <a:bodyPr/>
          <a:lstStyle/>
          <a:p>
            <a:r>
              <a:rPr lang="en-US" altLang="hu-HU" sz="2400"/>
              <a:t>The Digital Agenda presented by the European Commission forms one of the seven pillars of the Europe 2020 Strategy which sets objectives for the growth of the European Union (EU) by 2020. The Digital Agenda proposes to better exploit the potential of Information and Communication Technologies (ICTs) in order to foster innovation, economic growth and progress</a:t>
            </a:r>
            <a:r>
              <a:rPr lang="en-US" altLang="hu-HU"/>
              <a:t>.</a:t>
            </a:r>
            <a:endParaRPr lang="hu-HU" altLang="hu-HU"/>
          </a:p>
          <a:p>
            <a:r>
              <a:rPr lang="en-US" altLang="hu-HU" sz="2400"/>
              <a:t>The Digital Agenda's main objective is to develop a digital single market in order to generate smart, sustainable and inclusive growth in Europe, and it is made up of seven pillars.</a:t>
            </a:r>
            <a:endParaRPr lang="hu-HU" altLang="hu-HU" sz="2400"/>
          </a:p>
        </p:txBody>
      </p:sp>
      <p:sp>
        <p:nvSpPr>
          <p:cNvPr id="25604" name="Élőláb helye 3">
            <a:extLst>
              <a:ext uri="{FF2B5EF4-FFF2-40B4-BE49-F238E27FC236}">
                <a16:creationId xmlns:a16="http://schemas.microsoft.com/office/drawing/2014/main" id="{5B94FD4D-397B-4799-B9A3-B8336C702E2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25605" name="Dia számának helye 4">
            <a:extLst>
              <a:ext uri="{FF2B5EF4-FFF2-40B4-BE49-F238E27FC236}">
                <a16:creationId xmlns:a16="http://schemas.microsoft.com/office/drawing/2014/main" id="{582AD682-7A7E-4F79-A53C-FD5DDA26110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772A40F1-0868-49F3-98FC-2D9A54F9D6BC}" type="slidenum">
              <a:rPr lang="hu-HU" altLang="hu-HU" sz="1400"/>
              <a:pPr eaLnBrk="1" hangingPunct="1">
                <a:spcBef>
                  <a:spcPct val="0"/>
                </a:spcBef>
                <a:buFontTx/>
                <a:buNone/>
              </a:pPr>
              <a:t>36</a:t>
            </a:fld>
            <a:endParaRPr lang="hu-HU" altLang="hu-HU" sz="1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ím 1">
            <a:extLst>
              <a:ext uri="{FF2B5EF4-FFF2-40B4-BE49-F238E27FC236}">
                <a16:creationId xmlns:a16="http://schemas.microsoft.com/office/drawing/2014/main" id="{FE200AAB-32D7-4ED9-BA62-E0A84693C513}"/>
              </a:ext>
            </a:extLst>
          </p:cNvPr>
          <p:cNvSpPr>
            <a:spLocks noGrp="1"/>
          </p:cNvSpPr>
          <p:nvPr>
            <p:ph type="title"/>
          </p:nvPr>
        </p:nvSpPr>
        <p:spPr/>
        <p:txBody>
          <a:bodyPr/>
          <a:lstStyle/>
          <a:p>
            <a:r>
              <a:rPr lang="hu-HU" altLang="hu-HU" sz="2400" b="1"/>
              <a:t>The REPORT OF THE EU JOINT RESEARCH CENTRE (JRC)</a:t>
            </a:r>
            <a:endParaRPr lang="hu-HU" altLang="hu-HU"/>
          </a:p>
        </p:txBody>
      </p:sp>
      <p:sp>
        <p:nvSpPr>
          <p:cNvPr id="26627" name="Tartalom helye 2">
            <a:extLst>
              <a:ext uri="{FF2B5EF4-FFF2-40B4-BE49-F238E27FC236}">
                <a16:creationId xmlns:a16="http://schemas.microsoft.com/office/drawing/2014/main" id="{33726B0C-F81B-4CD9-8925-A22D7F5D5A33}"/>
              </a:ext>
            </a:extLst>
          </p:cNvPr>
          <p:cNvSpPr>
            <a:spLocks noGrp="1"/>
          </p:cNvSpPr>
          <p:nvPr>
            <p:ph idx="1"/>
          </p:nvPr>
        </p:nvSpPr>
        <p:spPr>
          <a:xfrm>
            <a:off x="457200" y="1165225"/>
            <a:ext cx="8229600" cy="4525963"/>
          </a:xfrm>
        </p:spPr>
        <p:txBody>
          <a:bodyPr/>
          <a:lstStyle/>
          <a:p>
            <a:r>
              <a:rPr lang="en-US" altLang="hu-HU" sz="2400"/>
              <a:t>The internet and digital technologies are transforming our world. It is a Commission priority to make the EU's single market fit for the digital age. The JRC supports the European Commission's agenda by providing evidence which supports policy making. It works closely with policy Directorate-Generals, responds to their questions related to science, outlines the consequences of different policy choices, and identifies alternative policy options.</a:t>
            </a:r>
          </a:p>
          <a:p>
            <a:r>
              <a:rPr lang="en-US" altLang="hu-HU" sz="2400"/>
              <a:t>The JRC also analyses the key challenges linked to the </a:t>
            </a:r>
            <a:r>
              <a:rPr lang="en-US" altLang="hu-HU" sz="2400">
                <a:hlinkClick r:id="rId2"/>
              </a:rPr>
              <a:t>Digital Single Market</a:t>
            </a:r>
            <a:r>
              <a:rPr lang="en-US" altLang="hu-HU" sz="2400"/>
              <a:t> and assesses policies that could support its creation.  The purpose of these policies is to help Europe's citizens and businesses get the most out of digital technologies and to foster growth in the wider economy and to help create thousands of jobs.</a:t>
            </a:r>
          </a:p>
        </p:txBody>
      </p:sp>
      <p:sp>
        <p:nvSpPr>
          <p:cNvPr id="26628" name="Élőláb helye 3">
            <a:extLst>
              <a:ext uri="{FF2B5EF4-FFF2-40B4-BE49-F238E27FC236}">
                <a16:creationId xmlns:a16="http://schemas.microsoft.com/office/drawing/2014/main" id="{9CF9C067-8507-4CBA-9072-D579E7CBE89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26629" name="Dia számának helye 4">
            <a:extLst>
              <a:ext uri="{FF2B5EF4-FFF2-40B4-BE49-F238E27FC236}">
                <a16:creationId xmlns:a16="http://schemas.microsoft.com/office/drawing/2014/main" id="{9BCCCFF6-8812-44FD-BA43-66900CA87C2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6DC75B2C-D51F-4A5E-B730-6E5396D21319}" type="slidenum">
              <a:rPr lang="hu-HU" altLang="hu-HU" sz="1400"/>
              <a:pPr eaLnBrk="1" hangingPunct="1">
                <a:spcBef>
                  <a:spcPct val="0"/>
                </a:spcBef>
                <a:buFontTx/>
                <a:buNone/>
              </a:pPr>
              <a:t>37</a:t>
            </a:fld>
            <a:endParaRPr lang="hu-HU" altLang="hu-HU" sz="1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9530C2A1-8973-4E0D-A573-A2531E882E5C}"/>
              </a:ext>
            </a:extLst>
          </p:cNvPr>
          <p:cNvSpPr>
            <a:spLocks noGrp="1"/>
          </p:cNvSpPr>
          <p:nvPr>
            <p:ph idx="1"/>
          </p:nvPr>
        </p:nvSpPr>
        <p:spPr>
          <a:xfrm>
            <a:off x="457200" y="115888"/>
            <a:ext cx="8229600" cy="6010275"/>
          </a:xfrm>
        </p:spPr>
        <p:txBody>
          <a:bodyPr/>
          <a:lstStyle/>
          <a:p>
            <a:pPr marL="0" indent="0">
              <a:buFontTx/>
              <a:buNone/>
              <a:defRPr/>
            </a:pPr>
            <a:r>
              <a:rPr lang="en-US" sz="2400" dirty="0"/>
              <a:t>More specifically, JRC's multi-disciplinary teams carry-out socio-economic and technical analyses relating to the EU </a:t>
            </a:r>
            <a:r>
              <a:rPr lang="en-US" sz="2400" dirty="0">
                <a:hlinkClick r:id="rId2"/>
              </a:rPr>
              <a:t>Digital Single Market</a:t>
            </a:r>
            <a:r>
              <a:rPr lang="en-US" sz="2400" dirty="0"/>
              <a:t> and the </a:t>
            </a:r>
            <a:r>
              <a:rPr lang="en-US" sz="2400" dirty="0">
                <a:hlinkClick r:id="rId3"/>
              </a:rPr>
              <a:t>Digital Agenda</a:t>
            </a:r>
            <a:r>
              <a:rPr lang="en-US" sz="2400" dirty="0"/>
              <a:t> for Europe. These analyses focus on:</a:t>
            </a:r>
            <a:r>
              <a:rPr lang="hu-HU" sz="2400" dirty="0"/>
              <a:t> </a:t>
            </a:r>
          </a:p>
          <a:p>
            <a:pPr>
              <a:defRPr/>
            </a:pPr>
            <a:r>
              <a:rPr lang="en-US" sz="2400" dirty="0"/>
              <a:t>how to promote greater access to and use of ICT</a:t>
            </a:r>
          </a:p>
          <a:p>
            <a:pPr>
              <a:defRPr/>
            </a:pPr>
            <a:r>
              <a:rPr lang="en-US" sz="2400" dirty="0"/>
              <a:t>what are the drivers and consequences of ICT-enabled innovation</a:t>
            </a:r>
          </a:p>
          <a:p>
            <a:pPr>
              <a:defRPr/>
            </a:pPr>
            <a:r>
              <a:rPr lang="en-US" sz="2400" dirty="0"/>
              <a:t>measuring the impact of digital technology on growth, jobs and consumer welfare in the EU</a:t>
            </a:r>
          </a:p>
          <a:p>
            <a:pPr>
              <a:defRPr/>
            </a:pPr>
            <a:r>
              <a:rPr lang="en-US" sz="2400" dirty="0"/>
              <a:t>cross-border e-commerce, and copyright in digital media</a:t>
            </a:r>
          </a:p>
          <a:p>
            <a:pPr>
              <a:defRPr/>
            </a:pPr>
            <a:r>
              <a:rPr lang="en-US" sz="2400" dirty="0"/>
              <a:t>digital competences for innovative and creative learning and skilling</a:t>
            </a:r>
          </a:p>
          <a:p>
            <a:pPr>
              <a:defRPr/>
            </a:pPr>
            <a:r>
              <a:rPr lang="en-US" sz="2400" dirty="0"/>
              <a:t>influence of ICT on employment/employability, cultural diversity and socio-economic inclusion</a:t>
            </a:r>
          </a:p>
          <a:p>
            <a:pPr>
              <a:defRPr/>
            </a:pPr>
            <a:r>
              <a:rPr lang="en-US" sz="2400" dirty="0"/>
              <a:t>policies to promote use of ICT for active and healthy ageing</a:t>
            </a:r>
          </a:p>
          <a:p>
            <a:pPr>
              <a:defRPr/>
            </a:pPr>
            <a:endParaRPr lang="hu-HU" dirty="0"/>
          </a:p>
        </p:txBody>
      </p:sp>
      <p:sp>
        <p:nvSpPr>
          <p:cNvPr id="27651" name="Élőláb helye 3">
            <a:extLst>
              <a:ext uri="{FF2B5EF4-FFF2-40B4-BE49-F238E27FC236}">
                <a16:creationId xmlns:a16="http://schemas.microsoft.com/office/drawing/2014/main" id="{31081911-C525-4FED-85DE-DFEF3239A0F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27652" name="Dia számának helye 4">
            <a:extLst>
              <a:ext uri="{FF2B5EF4-FFF2-40B4-BE49-F238E27FC236}">
                <a16:creationId xmlns:a16="http://schemas.microsoft.com/office/drawing/2014/main" id="{F34F8291-6EC9-48FC-A510-3AA4A58A3FB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32D03DD3-A0E1-4AF8-96A4-5C5A80782FEB}" type="slidenum">
              <a:rPr lang="hu-HU" altLang="hu-HU" sz="1400"/>
              <a:pPr eaLnBrk="1" hangingPunct="1">
                <a:spcBef>
                  <a:spcPct val="0"/>
                </a:spcBef>
                <a:buFontTx/>
                <a:buNone/>
              </a:pPr>
              <a:t>38</a:t>
            </a:fld>
            <a:endParaRPr lang="hu-HU" altLang="hu-HU" sz="14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6764AF13-DC83-4233-84D9-CA23AD53E6A8}"/>
              </a:ext>
            </a:extLst>
          </p:cNvPr>
          <p:cNvSpPr>
            <a:spLocks noGrp="1"/>
          </p:cNvSpPr>
          <p:nvPr>
            <p:ph idx="1"/>
          </p:nvPr>
        </p:nvSpPr>
        <p:spPr>
          <a:xfrm>
            <a:off x="457200" y="620713"/>
            <a:ext cx="8229600" cy="5505450"/>
          </a:xfrm>
        </p:spPr>
        <p:txBody>
          <a:bodyPr/>
          <a:lstStyle/>
          <a:p>
            <a:pPr>
              <a:defRPr/>
            </a:pPr>
            <a:r>
              <a:rPr lang="en-US" sz="2400" dirty="0"/>
              <a:t>The Digital Single Market Strategy includes a set of targeted actions to be delivered </a:t>
            </a:r>
            <a:r>
              <a:rPr lang="en-US" sz="2400" b="1" dirty="0"/>
              <a:t>by the end of next year</a:t>
            </a:r>
            <a:r>
              <a:rPr lang="hu-HU" sz="2400" dirty="0"/>
              <a:t>.</a:t>
            </a:r>
            <a:r>
              <a:rPr lang="en-US" sz="2400" dirty="0"/>
              <a:t> It is built on </a:t>
            </a:r>
            <a:r>
              <a:rPr lang="en-US" sz="2400" b="1" dirty="0"/>
              <a:t>three pillars</a:t>
            </a:r>
            <a:r>
              <a:rPr lang="en-US" sz="2400" dirty="0"/>
              <a:t>: </a:t>
            </a:r>
            <a:endParaRPr lang="hu-HU" sz="2400" dirty="0"/>
          </a:p>
          <a:p>
            <a:pPr>
              <a:defRPr/>
            </a:pPr>
            <a:r>
              <a:rPr lang="en-US" sz="2400" dirty="0"/>
              <a:t>better access for consumers and businesses to digital goods and services across Europe; </a:t>
            </a:r>
            <a:endParaRPr lang="hu-HU" sz="2400" dirty="0"/>
          </a:p>
          <a:p>
            <a:pPr>
              <a:defRPr/>
            </a:pPr>
            <a:r>
              <a:rPr lang="en-US" sz="2400" dirty="0"/>
              <a:t>creating the right conditions and a level playing field for digital networks and innovative services to flourish; </a:t>
            </a:r>
            <a:endParaRPr lang="hu-HU" sz="2400" dirty="0"/>
          </a:p>
          <a:p>
            <a:pPr>
              <a:defRPr/>
            </a:pPr>
            <a:r>
              <a:rPr lang="en-US" sz="2400" dirty="0" err="1"/>
              <a:t>maximising</a:t>
            </a:r>
            <a:r>
              <a:rPr lang="en-US" sz="2400" dirty="0"/>
              <a:t> the growth potential of the digital economy.</a:t>
            </a:r>
            <a:endParaRPr lang="hu-HU" sz="2400" dirty="0"/>
          </a:p>
          <a:p>
            <a:pPr>
              <a:defRPr/>
            </a:pPr>
            <a:endParaRPr lang="hu-HU" sz="2400" dirty="0"/>
          </a:p>
          <a:p>
            <a:pPr marL="0" indent="0">
              <a:buFontTx/>
              <a:buNone/>
              <a:defRPr/>
            </a:pPr>
            <a:r>
              <a:rPr lang="en-US" sz="2400" dirty="0"/>
              <a:t>The Digital Single Market Strategy </a:t>
            </a:r>
            <a:r>
              <a:rPr lang="hu-HU" sz="2400" dirty="0" err="1"/>
              <a:t>was</a:t>
            </a:r>
            <a:r>
              <a:rPr lang="hu-HU" sz="2400" dirty="0"/>
              <a:t> </a:t>
            </a:r>
            <a:r>
              <a:rPr lang="en-US" sz="2400" dirty="0"/>
              <a:t>adopted on the 6 May 2015, includes 16 initiatives to be delivered by the end of 2016.</a:t>
            </a:r>
            <a:endParaRPr lang="hu-HU" sz="2400" dirty="0"/>
          </a:p>
        </p:txBody>
      </p:sp>
      <p:sp>
        <p:nvSpPr>
          <p:cNvPr id="28675" name="Élőláb helye 3">
            <a:extLst>
              <a:ext uri="{FF2B5EF4-FFF2-40B4-BE49-F238E27FC236}">
                <a16:creationId xmlns:a16="http://schemas.microsoft.com/office/drawing/2014/main" id="{4634957F-8132-4EBD-8EAF-A2A6F826230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28676" name="Dia számának helye 4">
            <a:extLst>
              <a:ext uri="{FF2B5EF4-FFF2-40B4-BE49-F238E27FC236}">
                <a16:creationId xmlns:a16="http://schemas.microsoft.com/office/drawing/2014/main" id="{3EBC97C9-399B-4EA0-88E5-57A12E85663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C60B8F78-D009-437B-BAE5-89FD2189A0C3}" type="slidenum">
              <a:rPr lang="hu-HU" altLang="hu-HU" sz="1400"/>
              <a:pPr eaLnBrk="1" hangingPunct="1">
                <a:spcBef>
                  <a:spcPct val="0"/>
                </a:spcBef>
                <a:buFontTx/>
                <a:buNone/>
              </a:pPr>
              <a:t>39</a:t>
            </a:fld>
            <a:endParaRPr lang="hu-HU" altLang="hu-HU"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Élőláb helye 4">
            <a:extLst>
              <a:ext uri="{FF2B5EF4-FFF2-40B4-BE49-F238E27FC236}">
                <a16:creationId xmlns:a16="http://schemas.microsoft.com/office/drawing/2014/main" id="{8BA3C0D8-F263-473E-801A-ED35992AE88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nn-NO" altLang="hu-HU" sz="1400"/>
              <a:t>2018. nov. 26.</a:t>
            </a:r>
            <a:endParaRPr lang="hu-HU" altLang="hu-HU" sz="1400"/>
          </a:p>
        </p:txBody>
      </p:sp>
      <p:sp>
        <p:nvSpPr>
          <p:cNvPr id="10243" name="Dia számának helye 5">
            <a:extLst>
              <a:ext uri="{FF2B5EF4-FFF2-40B4-BE49-F238E27FC236}">
                <a16:creationId xmlns:a16="http://schemas.microsoft.com/office/drawing/2014/main" id="{07A587FF-9C7C-4222-AE42-7817B375C45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A0D0F598-B52A-4E6B-80B1-382AF67E89DA}" type="slidenum">
              <a:rPr lang="hu-HU" altLang="hu-HU" sz="1400"/>
              <a:pPr eaLnBrk="1" hangingPunct="1">
                <a:spcBef>
                  <a:spcPct val="0"/>
                </a:spcBef>
                <a:buFontTx/>
                <a:buNone/>
              </a:pPr>
              <a:t>4</a:t>
            </a:fld>
            <a:endParaRPr lang="hu-HU" altLang="hu-HU" sz="1400"/>
          </a:p>
        </p:txBody>
      </p:sp>
      <p:sp>
        <p:nvSpPr>
          <p:cNvPr id="10244" name="Rectangle 7">
            <a:extLst>
              <a:ext uri="{FF2B5EF4-FFF2-40B4-BE49-F238E27FC236}">
                <a16:creationId xmlns:a16="http://schemas.microsoft.com/office/drawing/2014/main" id="{0C939760-715D-4113-A581-60C2FD2C6B94}"/>
              </a:ext>
            </a:extLst>
          </p:cNvPr>
          <p:cNvSpPr>
            <a:spLocks noGrp="1" noChangeArrowheads="1"/>
          </p:cNvSpPr>
          <p:nvPr>
            <p:ph type="title"/>
          </p:nvPr>
        </p:nvSpPr>
        <p:spPr/>
        <p:txBody>
          <a:bodyPr/>
          <a:lstStyle/>
          <a:p>
            <a:pPr eaLnBrk="1" hangingPunct="1"/>
            <a:r>
              <a:rPr lang="en-US" altLang="hu-HU" sz="2800" b="1"/>
              <a:t>ADSL system components</a:t>
            </a:r>
          </a:p>
        </p:txBody>
      </p:sp>
      <p:graphicFrame>
        <p:nvGraphicFramePr>
          <p:cNvPr id="10245" name="Object 6">
            <a:extLst>
              <a:ext uri="{FF2B5EF4-FFF2-40B4-BE49-F238E27FC236}">
                <a16:creationId xmlns:a16="http://schemas.microsoft.com/office/drawing/2014/main" id="{38BEAFB4-59AC-4CCA-A147-243F5F81D641}"/>
              </a:ext>
            </a:extLst>
          </p:cNvPr>
          <p:cNvGraphicFramePr>
            <a:graphicFrameLocks noGrp="1" noChangeAspect="1"/>
          </p:cNvGraphicFramePr>
          <p:nvPr>
            <p:ph idx="1"/>
          </p:nvPr>
        </p:nvGraphicFramePr>
        <p:xfrm>
          <a:off x="0" y="1989138"/>
          <a:ext cx="9144000" cy="3600450"/>
        </p:xfrm>
        <a:graphic>
          <a:graphicData uri="http://schemas.openxmlformats.org/presentationml/2006/ole">
            <mc:AlternateContent xmlns:mc="http://schemas.openxmlformats.org/markup-compatibility/2006">
              <mc:Choice xmlns:v="urn:schemas-microsoft-com:vml" Requires="v">
                <p:oleObj spid="_x0000_s123923" name="Bitkép" r:id="rId3" imgW="7354327" imgH="3685714" progId="Paint.Picture">
                  <p:embed/>
                </p:oleObj>
              </mc:Choice>
              <mc:Fallback>
                <p:oleObj name="Bitkép" r:id="rId3" imgW="7354327" imgH="3685714" progId="Paint.Picture">
                  <p:embed/>
                  <p:pic>
                    <p:nvPicPr>
                      <p:cNvPr id="10245" name="Object 6">
                        <a:extLst>
                          <a:ext uri="{FF2B5EF4-FFF2-40B4-BE49-F238E27FC236}">
                            <a16:creationId xmlns:a16="http://schemas.microsoft.com/office/drawing/2014/main" id="{38BEAFB4-59AC-4CCA-A147-243F5F81D6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89138"/>
                        <a:ext cx="91440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6" name="Szövegdoboz 1">
            <a:extLst>
              <a:ext uri="{FF2B5EF4-FFF2-40B4-BE49-F238E27FC236}">
                <a16:creationId xmlns:a16="http://schemas.microsoft.com/office/drawing/2014/main" id="{5531FD21-AC8F-417D-B8B4-2B7EE2F443C2}"/>
              </a:ext>
            </a:extLst>
          </p:cNvPr>
          <p:cNvSpPr txBox="1">
            <a:spLocks noChangeArrowheads="1"/>
          </p:cNvSpPr>
          <p:nvPr/>
        </p:nvSpPr>
        <p:spPr bwMode="auto">
          <a:xfrm>
            <a:off x="3943350" y="4611688"/>
            <a:ext cx="1184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800"/>
              <a:t>twisted</a:t>
            </a:r>
          </a:p>
          <a:p>
            <a:pPr eaLnBrk="1" hangingPunct="1">
              <a:spcBef>
                <a:spcPct val="0"/>
              </a:spcBef>
              <a:buFontTx/>
              <a:buNone/>
            </a:pPr>
            <a:r>
              <a:rPr lang="hu-HU" altLang="hu-HU" sz="1800"/>
              <a:t>pair cable</a:t>
            </a:r>
          </a:p>
        </p:txBody>
      </p:sp>
      <p:sp>
        <p:nvSpPr>
          <p:cNvPr id="10247" name="Szövegdoboz 3">
            <a:extLst>
              <a:ext uri="{FF2B5EF4-FFF2-40B4-BE49-F238E27FC236}">
                <a16:creationId xmlns:a16="http://schemas.microsoft.com/office/drawing/2014/main" id="{C6FAAC85-2344-4BDD-ABD3-971FCDD099A9}"/>
              </a:ext>
            </a:extLst>
          </p:cNvPr>
          <p:cNvSpPr txBox="1">
            <a:spLocks noChangeArrowheads="1"/>
          </p:cNvSpPr>
          <p:nvPr/>
        </p:nvSpPr>
        <p:spPr bwMode="auto">
          <a:xfrm>
            <a:off x="395288" y="3244850"/>
            <a:ext cx="633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800"/>
              <a:t>user</a:t>
            </a:r>
          </a:p>
        </p:txBody>
      </p:sp>
      <p:sp>
        <p:nvSpPr>
          <p:cNvPr id="10248" name="Szövegdoboz 4">
            <a:extLst>
              <a:ext uri="{FF2B5EF4-FFF2-40B4-BE49-F238E27FC236}">
                <a16:creationId xmlns:a16="http://schemas.microsoft.com/office/drawing/2014/main" id="{D4B4CE15-DFAB-40D0-AD07-510D8E0F7BB0}"/>
              </a:ext>
            </a:extLst>
          </p:cNvPr>
          <p:cNvSpPr txBox="1">
            <a:spLocks noChangeArrowheads="1"/>
          </p:cNvSpPr>
          <p:nvPr/>
        </p:nvSpPr>
        <p:spPr bwMode="auto">
          <a:xfrm>
            <a:off x="2268538" y="2349500"/>
            <a:ext cx="1581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800"/>
              <a:t>low pass filter</a:t>
            </a:r>
          </a:p>
        </p:txBody>
      </p:sp>
      <p:sp>
        <p:nvSpPr>
          <p:cNvPr id="10249" name="Szövegdoboz 6">
            <a:extLst>
              <a:ext uri="{FF2B5EF4-FFF2-40B4-BE49-F238E27FC236}">
                <a16:creationId xmlns:a16="http://schemas.microsoft.com/office/drawing/2014/main" id="{8D4AF157-80D9-4BE3-B4C1-D097FDFE81DA}"/>
              </a:ext>
            </a:extLst>
          </p:cNvPr>
          <p:cNvSpPr txBox="1">
            <a:spLocks noChangeArrowheads="1"/>
          </p:cNvSpPr>
          <p:nvPr/>
        </p:nvSpPr>
        <p:spPr bwMode="auto">
          <a:xfrm>
            <a:off x="4970463" y="2359025"/>
            <a:ext cx="158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800"/>
              <a:t>low pass filter</a:t>
            </a:r>
          </a:p>
        </p:txBody>
      </p:sp>
      <p:sp>
        <p:nvSpPr>
          <p:cNvPr id="10250" name="Szövegdoboz 7">
            <a:extLst>
              <a:ext uri="{FF2B5EF4-FFF2-40B4-BE49-F238E27FC236}">
                <a16:creationId xmlns:a16="http://schemas.microsoft.com/office/drawing/2014/main" id="{BCD4800C-C5D5-4283-B80A-4340122C1906}"/>
              </a:ext>
            </a:extLst>
          </p:cNvPr>
          <p:cNvSpPr txBox="1">
            <a:spLocks noChangeArrowheads="1"/>
          </p:cNvSpPr>
          <p:nvPr/>
        </p:nvSpPr>
        <p:spPr bwMode="auto">
          <a:xfrm>
            <a:off x="2268538" y="5486400"/>
            <a:ext cx="1684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800"/>
              <a:t>bandpass filter</a:t>
            </a:r>
          </a:p>
        </p:txBody>
      </p:sp>
      <p:sp>
        <p:nvSpPr>
          <p:cNvPr id="10251" name="Szövegdoboz 8">
            <a:extLst>
              <a:ext uri="{FF2B5EF4-FFF2-40B4-BE49-F238E27FC236}">
                <a16:creationId xmlns:a16="http://schemas.microsoft.com/office/drawing/2014/main" id="{25917835-CC22-4A2A-8321-FCE7728CD1BC}"/>
              </a:ext>
            </a:extLst>
          </p:cNvPr>
          <p:cNvSpPr txBox="1">
            <a:spLocks noChangeArrowheads="1"/>
          </p:cNvSpPr>
          <p:nvPr/>
        </p:nvSpPr>
        <p:spPr bwMode="auto">
          <a:xfrm>
            <a:off x="4860925" y="5505450"/>
            <a:ext cx="168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800"/>
              <a:t>bandpass filter</a:t>
            </a:r>
          </a:p>
        </p:txBody>
      </p:sp>
      <p:sp>
        <p:nvSpPr>
          <p:cNvPr id="10252" name="Szövegdoboz 9">
            <a:extLst>
              <a:ext uri="{FF2B5EF4-FFF2-40B4-BE49-F238E27FC236}">
                <a16:creationId xmlns:a16="http://schemas.microsoft.com/office/drawing/2014/main" id="{47E595A4-CD94-447F-830B-8EEF34AB3968}"/>
              </a:ext>
            </a:extLst>
          </p:cNvPr>
          <p:cNvSpPr txBox="1">
            <a:spLocks noChangeArrowheads="1"/>
          </p:cNvSpPr>
          <p:nvPr/>
        </p:nvSpPr>
        <p:spPr bwMode="auto">
          <a:xfrm>
            <a:off x="7751763" y="1616075"/>
            <a:ext cx="1031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800"/>
              <a:t>PSTN</a:t>
            </a:r>
          </a:p>
          <a:p>
            <a:pPr eaLnBrk="1" hangingPunct="1">
              <a:spcBef>
                <a:spcPct val="0"/>
              </a:spcBef>
              <a:buFontTx/>
              <a:buNone/>
            </a:pPr>
            <a:r>
              <a:rPr lang="hu-HU" altLang="hu-HU" sz="1800"/>
              <a:t>Network</a:t>
            </a:r>
          </a:p>
        </p:txBody>
      </p:sp>
      <p:sp>
        <p:nvSpPr>
          <p:cNvPr id="10253" name="Szövegdoboz 11">
            <a:extLst>
              <a:ext uri="{FF2B5EF4-FFF2-40B4-BE49-F238E27FC236}">
                <a16:creationId xmlns:a16="http://schemas.microsoft.com/office/drawing/2014/main" id="{7B02C13D-B8CB-444E-ADF0-55D2D74CD4E0}"/>
              </a:ext>
            </a:extLst>
          </p:cNvPr>
          <p:cNvSpPr txBox="1">
            <a:spLocks noChangeArrowheads="1"/>
          </p:cNvSpPr>
          <p:nvPr/>
        </p:nvSpPr>
        <p:spPr bwMode="auto">
          <a:xfrm>
            <a:off x="7596188" y="5326063"/>
            <a:ext cx="1309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800"/>
              <a:t>IP Network</a:t>
            </a:r>
          </a:p>
        </p:txBody>
      </p:sp>
    </p:spTree>
    <p:extLst>
      <p:ext uri="{BB962C8B-B14F-4D97-AF65-F5344CB8AC3E}">
        <p14:creationId xmlns:p14="http://schemas.microsoft.com/office/powerpoint/2010/main" val="17069418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ím 1">
            <a:extLst>
              <a:ext uri="{FF2B5EF4-FFF2-40B4-BE49-F238E27FC236}">
                <a16:creationId xmlns:a16="http://schemas.microsoft.com/office/drawing/2014/main" id="{432FC974-C4A7-4CCE-85E4-3131056B6EC4}"/>
              </a:ext>
            </a:extLst>
          </p:cNvPr>
          <p:cNvSpPr>
            <a:spLocks noGrp="1"/>
          </p:cNvSpPr>
          <p:nvPr>
            <p:ph type="title"/>
          </p:nvPr>
        </p:nvSpPr>
        <p:spPr/>
        <p:txBody>
          <a:bodyPr/>
          <a:lstStyle/>
          <a:p>
            <a:r>
              <a:rPr lang="en-US" altLang="hu-HU" sz="2400" b="1"/>
              <a:t>Pillar I: Better access for consumers and businesses to digital goods and services across Europe</a:t>
            </a:r>
            <a:endParaRPr lang="hu-HU" altLang="hu-HU" sz="2400"/>
          </a:p>
        </p:txBody>
      </p:sp>
      <p:sp>
        <p:nvSpPr>
          <p:cNvPr id="3" name="Tartalom helye 2">
            <a:extLst>
              <a:ext uri="{FF2B5EF4-FFF2-40B4-BE49-F238E27FC236}">
                <a16:creationId xmlns:a16="http://schemas.microsoft.com/office/drawing/2014/main" id="{0DFDECBD-9AC6-424A-96B3-FF51587E28AF}"/>
              </a:ext>
            </a:extLst>
          </p:cNvPr>
          <p:cNvSpPr>
            <a:spLocks noGrp="1"/>
          </p:cNvSpPr>
          <p:nvPr>
            <p:ph idx="1"/>
          </p:nvPr>
        </p:nvSpPr>
        <p:spPr>
          <a:xfrm>
            <a:off x="457200" y="1268413"/>
            <a:ext cx="8229600" cy="4857750"/>
          </a:xfrm>
        </p:spPr>
        <p:txBody>
          <a:bodyPr/>
          <a:lstStyle/>
          <a:p>
            <a:pPr marL="0" indent="0">
              <a:buFontTx/>
              <a:buNone/>
              <a:defRPr/>
            </a:pPr>
            <a:r>
              <a:rPr lang="en-US" sz="2000" dirty="0"/>
              <a:t>1.</a:t>
            </a:r>
            <a:r>
              <a:rPr lang="en-US" sz="2000" b="1" dirty="0"/>
              <a:t> rules to make cross-border e-commerce easier</a:t>
            </a:r>
            <a:r>
              <a:rPr lang="en-US" sz="2000" dirty="0"/>
              <a:t>.</a:t>
            </a:r>
            <a:endParaRPr lang="hu-HU" sz="2000" dirty="0"/>
          </a:p>
          <a:p>
            <a:pPr marL="0" indent="0">
              <a:buFontTx/>
              <a:buNone/>
              <a:defRPr/>
            </a:pPr>
            <a:r>
              <a:rPr lang="en-US" sz="2000" dirty="0"/>
              <a:t>2. to </a:t>
            </a:r>
            <a:r>
              <a:rPr lang="en-US" sz="2000" b="1" dirty="0"/>
              <a:t>enforce</a:t>
            </a:r>
            <a:r>
              <a:rPr lang="en-US" sz="2000" dirty="0"/>
              <a:t> consumer rules more rapidly and </a:t>
            </a:r>
            <a:r>
              <a:rPr lang="en-US" sz="2000" b="1" dirty="0" err="1"/>
              <a:t>consistently</a:t>
            </a:r>
            <a:r>
              <a:rPr lang="en-US" sz="2000" dirty="0" err="1"/>
              <a:t>,by</a:t>
            </a:r>
            <a:r>
              <a:rPr lang="en-US" sz="2000" dirty="0"/>
              <a:t> reviewing the Regulation on Consumer Protection Cooperation.</a:t>
            </a:r>
            <a:endParaRPr lang="hu-HU" sz="2000" dirty="0"/>
          </a:p>
          <a:p>
            <a:pPr marL="0" indent="0">
              <a:buFontTx/>
              <a:buNone/>
              <a:defRPr/>
            </a:pPr>
            <a:r>
              <a:rPr lang="hu-HU" sz="2000" dirty="0"/>
              <a:t>3. </a:t>
            </a:r>
            <a:r>
              <a:rPr lang="en-US" sz="2000" dirty="0"/>
              <a:t>more efficient and affordable</a:t>
            </a:r>
            <a:r>
              <a:rPr lang="en-US" sz="2000" b="1" dirty="0"/>
              <a:t> parcel delivery</a:t>
            </a:r>
            <a:r>
              <a:rPr lang="en-US" sz="2000" dirty="0"/>
              <a:t>. </a:t>
            </a:r>
            <a:endParaRPr lang="hu-HU" sz="2000" dirty="0"/>
          </a:p>
          <a:p>
            <a:pPr marL="0" indent="0">
              <a:buFontTx/>
              <a:buNone/>
              <a:defRPr/>
            </a:pPr>
            <a:r>
              <a:rPr lang="en-US" sz="2000" dirty="0"/>
              <a:t>4. to end unjustified</a:t>
            </a:r>
            <a:r>
              <a:rPr lang="en-US" sz="2000" b="1" dirty="0"/>
              <a:t> geo-blocking</a:t>
            </a:r>
            <a:r>
              <a:rPr lang="en-US" sz="2000" dirty="0"/>
              <a:t> – a discriminatory practice used for commercial reasons</a:t>
            </a:r>
            <a:endParaRPr lang="hu-HU" sz="2000" dirty="0"/>
          </a:p>
          <a:p>
            <a:pPr marL="0" indent="0">
              <a:buFontTx/>
              <a:buNone/>
              <a:defRPr/>
            </a:pPr>
            <a:r>
              <a:rPr lang="en-US" sz="2000" dirty="0"/>
              <a:t>5. to identify potential competition concerns affecting European e-commerce markets.</a:t>
            </a:r>
            <a:endParaRPr lang="hu-HU" sz="2000" dirty="0"/>
          </a:p>
          <a:p>
            <a:pPr marL="0" indent="0">
              <a:buFontTx/>
              <a:buNone/>
              <a:defRPr/>
            </a:pPr>
            <a:r>
              <a:rPr lang="en-US" sz="2000" dirty="0"/>
              <a:t>6. a </a:t>
            </a:r>
            <a:r>
              <a:rPr lang="en-US" sz="2000" b="1" dirty="0"/>
              <a:t>modern, more European copyright</a:t>
            </a:r>
            <a:r>
              <a:rPr lang="en-US" sz="2000" dirty="0"/>
              <a:t> law</a:t>
            </a:r>
            <a:endParaRPr lang="hu-HU" sz="2000" dirty="0"/>
          </a:p>
          <a:p>
            <a:pPr marL="0" indent="0">
              <a:buFontTx/>
              <a:buNone/>
              <a:defRPr/>
            </a:pPr>
            <a:r>
              <a:rPr lang="en-US" sz="2000" dirty="0"/>
              <a:t>7. a review of the</a:t>
            </a:r>
            <a:r>
              <a:rPr lang="en-US" sz="2000" b="1" dirty="0"/>
              <a:t> Satellite and Cable Directive</a:t>
            </a:r>
            <a:r>
              <a:rPr lang="en-US" sz="2000" dirty="0"/>
              <a:t> to assess if its scope needs to be enlarged to broadcasters' online transmissions</a:t>
            </a:r>
            <a:endParaRPr lang="hu-HU" sz="2000" dirty="0"/>
          </a:p>
          <a:p>
            <a:pPr marL="0" indent="0">
              <a:buFontTx/>
              <a:buNone/>
              <a:defRPr/>
            </a:pPr>
            <a:r>
              <a:rPr lang="en-US" sz="2000" dirty="0"/>
              <a:t>8. to reduce the administrative burden businesses face from different </a:t>
            </a:r>
            <a:r>
              <a:rPr lang="en-US" sz="2000" b="1" dirty="0"/>
              <a:t>VAT</a:t>
            </a:r>
            <a:r>
              <a:rPr lang="en-US" sz="2000" dirty="0"/>
              <a:t> regimes</a:t>
            </a:r>
            <a:endParaRPr lang="hu-HU" sz="2000" dirty="0"/>
          </a:p>
          <a:p>
            <a:pPr>
              <a:defRPr/>
            </a:pPr>
            <a:endParaRPr lang="hu-HU" sz="2400" dirty="0"/>
          </a:p>
          <a:p>
            <a:pPr>
              <a:defRPr/>
            </a:pPr>
            <a:endParaRPr lang="hu-HU" sz="2400" dirty="0"/>
          </a:p>
        </p:txBody>
      </p:sp>
      <p:sp>
        <p:nvSpPr>
          <p:cNvPr id="29700" name="Élőláb helye 3">
            <a:extLst>
              <a:ext uri="{FF2B5EF4-FFF2-40B4-BE49-F238E27FC236}">
                <a16:creationId xmlns:a16="http://schemas.microsoft.com/office/drawing/2014/main" id="{D5E0C7E1-DC74-4015-B703-A44D3153273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29701" name="Dia számának helye 4">
            <a:extLst>
              <a:ext uri="{FF2B5EF4-FFF2-40B4-BE49-F238E27FC236}">
                <a16:creationId xmlns:a16="http://schemas.microsoft.com/office/drawing/2014/main" id="{D6236CA6-8A4F-4209-A2FB-7767373BA19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6C10D12E-E3B8-4532-9365-EDFF14DE9F98}" type="slidenum">
              <a:rPr lang="hu-HU" altLang="hu-HU" sz="1400"/>
              <a:pPr eaLnBrk="1" hangingPunct="1">
                <a:spcBef>
                  <a:spcPct val="0"/>
                </a:spcBef>
                <a:buFontTx/>
                <a:buNone/>
              </a:pPr>
              <a:t>40</a:t>
            </a:fld>
            <a:endParaRPr lang="hu-HU" altLang="hu-HU" sz="14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ím 1">
            <a:extLst>
              <a:ext uri="{FF2B5EF4-FFF2-40B4-BE49-F238E27FC236}">
                <a16:creationId xmlns:a16="http://schemas.microsoft.com/office/drawing/2014/main" id="{7E9ECBD9-0C90-47D8-BBAE-B275FB82A6D8}"/>
              </a:ext>
            </a:extLst>
          </p:cNvPr>
          <p:cNvSpPr>
            <a:spLocks noGrp="1"/>
          </p:cNvSpPr>
          <p:nvPr>
            <p:ph type="title"/>
          </p:nvPr>
        </p:nvSpPr>
        <p:spPr/>
        <p:txBody>
          <a:bodyPr/>
          <a:lstStyle/>
          <a:p>
            <a:r>
              <a:rPr lang="en-US" altLang="hu-HU" sz="2400" b="1"/>
              <a:t>Pillar II: Creating the right conditions and a level playing field for digital networks and innovative services to flourish</a:t>
            </a:r>
            <a:endParaRPr lang="hu-HU" altLang="hu-HU" sz="2400"/>
          </a:p>
        </p:txBody>
      </p:sp>
      <p:sp>
        <p:nvSpPr>
          <p:cNvPr id="3" name="Tartalom helye 2">
            <a:extLst>
              <a:ext uri="{FF2B5EF4-FFF2-40B4-BE49-F238E27FC236}">
                <a16:creationId xmlns:a16="http://schemas.microsoft.com/office/drawing/2014/main" id="{22ABAEFC-DB6F-4257-B7B8-776265D4F792}"/>
              </a:ext>
            </a:extLst>
          </p:cNvPr>
          <p:cNvSpPr>
            <a:spLocks noGrp="1"/>
          </p:cNvSpPr>
          <p:nvPr>
            <p:ph idx="1"/>
          </p:nvPr>
        </p:nvSpPr>
        <p:spPr>
          <a:xfrm>
            <a:off x="457200" y="1341438"/>
            <a:ext cx="8229600" cy="4784725"/>
          </a:xfrm>
        </p:spPr>
        <p:txBody>
          <a:bodyPr/>
          <a:lstStyle/>
          <a:p>
            <a:pPr marL="0" indent="0">
              <a:buFontTx/>
              <a:buNone/>
              <a:defRPr/>
            </a:pPr>
            <a:r>
              <a:rPr lang="en-US" sz="2400" dirty="0"/>
              <a:t>9. present an ambitious overhaul of EU </a:t>
            </a:r>
            <a:r>
              <a:rPr lang="en-US" sz="2400" b="1" dirty="0"/>
              <a:t>telecoms rules</a:t>
            </a:r>
            <a:r>
              <a:rPr lang="en-US" sz="2400" dirty="0"/>
              <a:t>.</a:t>
            </a:r>
            <a:endParaRPr lang="hu-HU" sz="2400" dirty="0"/>
          </a:p>
          <a:p>
            <a:pPr marL="0" indent="0">
              <a:buFontTx/>
              <a:buNone/>
              <a:defRPr/>
            </a:pPr>
            <a:r>
              <a:rPr lang="en-US" sz="2400" dirty="0"/>
              <a:t>10. review the </a:t>
            </a:r>
            <a:r>
              <a:rPr lang="en-US" sz="2400" b="1" dirty="0"/>
              <a:t>audiovisual media framework </a:t>
            </a:r>
            <a:r>
              <a:rPr lang="en-US" sz="2400" dirty="0"/>
              <a:t>to make it fit for the 21</a:t>
            </a:r>
            <a:r>
              <a:rPr lang="en-US" sz="2400" baseline="30000" dirty="0"/>
              <a:t>st</a:t>
            </a:r>
            <a:r>
              <a:rPr lang="en-US" sz="2400" dirty="0"/>
              <a:t> century, focusing on the roles of the different market players in the promotion of European works </a:t>
            </a:r>
            <a:endParaRPr lang="hu-HU" sz="2400" dirty="0"/>
          </a:p>
          <a:p>
            <a:pPr marL="0" indent="0">
              <a:buFontTx/>
              <a:buNone/>
              <a:defRPr/>
            </a:pPr>
            <a:r>
              <a:rPr lang="en-US" sz="2400" dirty="0"/>
              <a:t>11. comprehensively </a:t>
            </a:r>
            <a:r>
              <a:rPr lang="en-US" sz="2400" dirty="0" err="1"/>
              <a:t>analyse</a:t>
            </a:r>
            <a:r>
              <a:rPr lang="en-US" sz="2400" dirty="0"/>
              <a:t> the role of </a:t>
            </a:r>
            <a:r>
              <a:rPr lang="en-US" sz="2400" b="1" dirty="0"/>
              <a:t>online platforms</a:t>
            </a:r>
            <a:r>
              <a:rPr lang="en-US" sz="2400" dirty="0"/>
              <a:t> (search engines, social media, app stores, etc.) in the market. </a:t>
            </a:r>
            <a:endParaRPr lang="hu-HU" sz="2400" dirty="0"/>
          </a:p>
          <a:p>
            <a:pPr marL="0" indent="0">
              <a:buFontTx/>
              <a:buNone/>
              <a:defRPr/>
            </a:pPr>
            <a:r>
              <a:rPr lang="en-US" sz="2400" dirty="0"/>
              <a:t>12. reinforce trust and security in digital services, notably concerning the handling of </a:t>
            </a:r>
            <a:r>
              <a:rPr lang="en-US" sz="2400" b="1" dirty="0"/>
              <a:t>personal data</a:t>
            </a:r>
            <a:r>
              <a:rPr lang="hu-HU" sz="2400" b="1" dirty="0"/>
              <a:t>, </a:t>
            </a:r>
            <a:r>
              <a:rPr lang="en-US" sz="2400" dirty="0"/>
              <a:t>the Commission will review the </a:t>
            </a:r>
            <a:r>
              <a:rPr lang="en-US" sz="2400" b="1" dirty="0"/>
              <a:t>e-Privacy Directive</a:t>
            </a:r>
            <a:r>
              <a:rPr lang="en-US" sz="2400" dirty="0"/>
              <a:t>.</a:t>
            </a:r>
            <a:endParaRPr lang="hu-HU" sz="2400" dirty="0"/>
          </a:p>
          <a:p>
            <a:pPr marL="0" indent="0">
              <a:buFontTx/>
              <a:buNone/>
              <a:defRPr/>
            </a:pPr>
            <a:r>
              <a:rPr lang="en-US" sz="2400" dirty="0"/>
              <a:t>13. propose a partnership with the industry on </a:t>
            </a:r>
            <a:r>
              <a:rPr lang="en-US" sz="2400" b="1" dirty="0"/>
              <a:t>cybersecurity</a:t>
            </a:r>
            <a:r>
              <a:rPr lang="en-US" sz="2400" dirty="0"/>
              <a:t> in the area of technologies and solutions for online network security.</a:t>
            </a:r>
            <a:endParaRPr lang="hu-HU" sz="2400" dirty="0"/>
          </a:p>
          <a:p>
            <a:pPr marL="0" indent="0">
              <a:buFontTx/>
              <a:buNone/>
              <a:defRPr/>
            </a:pPr>
            <a:endParaRPr lang="hu-HU" sz="2400" dirty="0"/>
          </a:p>
          <a:p>
            <a:pPr>
              <a:defRPr/>
            </a:pPr>
            <a:endParaRPr lang="hu-HU" sz="2400" dirty="0"/>
          </a:p>
          <a:p>
            <a:pPr>
              <a:defRPr/>
            </a:pPr>
            <a:endParaRPr lang="hu-HU" sz="2400" dirty="0"/>
          </a:p>
          <a:p>
            <a:pPr>
              <a:defRPr/>
            </a:pPr>
            <a:endParaRPr lang="hu-HU" sz="2400" dirty="0"/>
          </a:p>
          <a:p>
            <a:pPr>
              <a:defRPr/>
            </a:pPr>
            <a:endParaRPr lang="hu-HU" sz="2400" dirty="0"/>
          </a:p>
          <a:p>
            <a:pPr>
              <a:defRPr/>
            </a:pPr>
            <a:endParaRPr lang="hu-HU" sz="2400" dirty="0"/>
          </a:p>
          <a:p>
            <a:pPr>
              <a:defRPr/>
            </a:pPr>
            <a:endParaRPr lang="hu-HU" sz="2400" dirty="0"/>
          </a:p>
        </p:txBody>
      </p:sp>
      <p:sp>
        <p:nvSpPr>
          <p:cNvPr id="30724" name="Élőláb helye 3">
            <a:extLst>
              <a:ext uri="{FF2B5EF4-FFF2-40B4-BE49-F238E27FC236}">
                <a16:creationId xmlns:a16="http://schemas.microsoft.com/office/drawing/2014/main" id="{C720BDF8-D8A5-4FA0-9FA0-91897293675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30725" name="Dia számának helye 4">
            <a:extLst>
              <a:ext uri="{FF2B5EF4-FFF2-40B4-BE49-F238E27FC236}">
                <a16:creationId xmlns:a16="http://schemas.microsoft.com/office/drawing/2014/main" id="{82448539-DFC0-4976-8ACC-603D72C33D0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327C05E4-B303-4F33-A64F-F95B673F0D2C}" type="slidenum">
              <a:rPr lang="hu-HU" altLang="hu-HU" sz="1400"/>
              <a:pPr eaLnBrk="1" hangingPunct="1">
                <a:spcBef>
                  <a:spcPct val="0"/>
                </a:spcBef>
                <a:buFontTx/>
                <a:buNone/>
              </a:pPr>
              <a:t>41</a:t>
            </a:fld>
            <a:endParaRPr lang="hu-HU" altLang="hu-HU" sz="1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ím 1">
            <a:extLst>
              <a:ext uri="{FF2B5EF4-FFF2-40B4-BE49-F238E27FC236}">
                <a16:creationId xmlns:a16="http://schemas.microsoft.com/office/drawing/2014/main" id="{C8E583E9-32CF-4115-B10B-1FA1D2A3C9AA}"/>
              </a:ext>
            </a:extLst>
          </p:cNvPr>
          <p:cNvSpPr>
            <a:spLocks noGrp="1"/>
          </p:cNvSpPr>
          <p:nvPr>
            <p:ph type="title"/>
          </p:nvPr>
        </p:nvSpPr>
        <p:spPr/>
        <p:txBody>
          <a:bodyPr/>
          <a:lstStyle/>
          <a:p>
            <a:r>
              <a:rPr lang="en-US" altLang="hu-HU" sz="2400" b="1"/>
              <a:t>Pillar III: Maximising the growth potential of the digital economy</a:t>
            </a:r>
            <a:endParaRPr lang="hu-HU" altLang="hu-HU" sz="2400"/>
          </a:p>
        </p:txBody>
      </p:sp>
      <p:sp>
        <p:nvSpPr>
          <p:cNvPr id="31747" name="Tartalom helye 2">
            <a:extLst>
              <a:ext uri="{FF2B5EF4-FFF2-40B4-BE49-F238E27FC236}">
                <a16:creationId xmlns:a16="http://schemas.microsoft.com/office/drawing/2014/main" id="{2E4F22B9-BBBC-47B8-BF55-E2C6EE8E9B79}"/>
              </a:ext>
            </a:extLst>
          </p:cNvPr>
          <p:cNvSpPr>
            <a:spLocks noGrp="1"/>
          </p:cNvSpPr>
          <p:nvPr>
            <p:ph idx="1"/>
          </p:nvPr>
        </p:nvSpPr>
        <p:spPr/>
        <p:txBody>
          <a:bodyPr/>
          <a:lstStyle/>
          <a:p>
            <a:pPr marL="0" indent="0">
              <a:buFontTx/>
              <a:buNone/>
            </a:pPr>
            <a:r>
              <a:rPr lang="en-US" altLang="hu-HU" sz="2400"/>
              <a:t>14. propose a '</a:t>
            </a:r>
            <a:r>
              <a:rPr lang="en-US" altLang="hu-HU" sz="2400" b="1"/>
              <a:t>European free flow of data initiative</a:t>
            </a:r>
            <a:r>
              <a:rPr lang="en-US" altLang="hu-HU" sz="2400"/>
              <a:t>' topromote the free movement of data in the European Union.</a:t>
            </a:r>
            <a:endParaRPr lang="hu-HU" altLang="hu-HU" sz="2400"/>
          </a:p>
          <a:p>
            <a:pPr marL="0" indent="0">
              <a:buFontTx/>
              <a:buNone/>
            </a:pPr>
            <a:r>
              <a:rPr lang="en-US" altLang="hu-HU" sz="2400"/>
              <a:t>15. define priorities for </a:t>
            </a:r>
            <a:r>
              <a:rPr lang="en-US" altLang="hu-HU" sz="2400" b="1"/>
              <a:t>standards and interoperability </a:t>
            </a:r>
            <a:r>
              <a:rPr lang="en-US" altLang="hu-HU" sz="2400"/>
              <a:t>in areas critical to the Digital Single Market, such as e-health, transport planning or energy (smart metering).</a:t>
            </a:r>
            <a:endParaRPr lang="hu-HU" altLang="hu-HU" sz="2400"/>
          </a:p>
          <a:p>
            <a:pPr marL="0" indent="0">
              <a:buFontTx/>
              <a:buNone/>
            </a:pPr>
            <a:r>
              <a:rPr lang="en-US" altLang="hu-HU" sz="2400"/>
              <a:t>16. support an inclusive digital society where citizens have the right </a:t>
            </a:r>
            <a:r>
              <a:rPr lang="en-US" altLang="hu-HU" sz="2400" b="1"/>
              <a:t>skills</a:t>
            </a:r>
            <a:r>
              <a:rPr lang="en-US" altLang="hu-HU" sz="2400"/>
              <a:t> to seize the opportunities of the Internet and boost their chances of getting a job. </a:t>
            </a:r>
            <a:endParaRPr lang="hu-HU" altLang="hu-HU" sz="2400"/>
          </a:p>
          <a:p>
            <a:pPr marL="0" indent="0">
              <a:buFontTx/>
              <a:buNone/>
            </a:pPr>
            <a:endParaRPr lang="hu-HU" altLang="hu-HU" sz="2400"/>
          </a:p>
          <a:p>
            <a:pPr marL="0" indent="0">
              <a:buFontTx/>
              <a:buNone/>
            </a:pPr>
            <a:endParaRPr lang="hu-HU" altLang="hu-HU" sz="2400"/>
          </a:p>
        </p:txBody>
      </p:sp>
      <p:sp>
        <p:nvSpPr>
          <p:cNvPr id="31748" name="Élőláb helye 3">
            <a:extLst>
              <a:ext uri="{FF2B5EF4-FFF2-40B4-BE49-F238E27FC236}">
                <a16:creationId xmlns:a16="http://schemas.microsoft.com/office/drawing/2014/main" id="{69C7F929-F214-4CD7-8E6C-72BA4E51217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31749" name="Dia számának helye 4">
            <a:extLst>
              <a:ext uri="{FF2B5EF4-FFF2-40B4-BE49-F238E27FC236}">
                <a16:creationId xmlns:a16="http://schemas.microsoft.com/office/drawing/2014/main" id="{303015D3-14AD-4C5D-B23F-609A03D35E2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2EFE4428-99F8-40A0-B4F4-40AA74AED641}" type="slidenum">
              <a:rPr lang="hu-HU" altLang="hu-HU" sz="1400"/>
              <a:pPr eaLnBrk="1" hangingPunct="1">
                <a:spcBef>
                  <a:spcPct val="0"/>
                </a:spcBef>
                <a:buFontTx/>
                <a:buNone/>
              </a:pPr>
              <a:t>42</a:t>
            </a:fld>
            <a:endParaRPr lang="hu-HU" altLang="hu-HU" sz="14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ím 1">
            <a:extLst>
              <a:ext uri="{FF2B5EF4-FFF2-40B4-BE49-F238E27FC236}">
                <a16:creationId xmlns:a16="http://schemas.microsoft.com/office/drawing/2014/main" id="{23C86C7F-2D0B-4A5D-884B-0FBF950AD64D}"/>
              </a:ext>
            </a:extLst>
          </p:cNvPr>
          <p:cNvSpPr>
            <a:spLocks noGrp="1"/>
          </p:cNvSpPr>
          <p:nvPr>
            <p:ph type="title"/>
          </p:nvPr>
        </p:nvSpPr>
        <p:spPr>
          <a:xfrm>
            <a:off x="395288" y="115888"/>
            <a:ext cx="8229600" cy="1143000"/>
          </a:xfrm>
        </p:spPr>
        <p:txBody>
          <a:bodyPr/>
          <a:lstStyle/>
          <a:p>
            <a:pPr eaLnBrk="1" hangingPunct="1"/>
            <a:r>
              <a:rPr lang="hu-HU" altLang="hu-HU"/>
              <a:t>EU cselekvések</a:t>
            </a:r>
          </a:p>
        </p:txBody>
      </p:sp>
      <p:sp>
        <p:nvSpPr>
          <p:cNvPr id="3" name="Tartalom helye 2">
            <a:extLst>
              <a:ext uri="{FF2B5EF4-FFF2-40B4-BE49-F238E27FC236}">
                <a16:creationId xmlns:a16="http://schemas.microsoft.com/office/drawing/2014/main" id="{2D09D81C-8BDD-4598-873B-3C2902D37782}"/>
              </a:ext>
            </a:extLst>
          </p:cNvPr>
          <p:cNvSpPr>
            <a:spLocks noGrp="1"/>
          </p:cNvSpPr>
          <p:nvPr>
            <p:ph idx="1"/>
          </p:nvPr>
        </p:nvSpPr>
        <p:spPr>
          <a:xfrm>
            <a:off x="457200" y="1268413"/>
            <a:ext cx="8229600" cy="4857750"/>
          </a:xfrm>
        </p:spPr>
        <p:txBody>
          <a:bodyPr rtlCol="0">
            <a:normAutofit fontScale="85000" lnSpcReduction="10000"/>
          </a:bodyPr>
          <a:lstStyle/>
          <a:p>
            <a:pPr eaLnBrk="1" fontAlgn="auto" hangingPunct="1">
              <a:spcAft>
                <a:spcPts val="0"/>
              </a:spcAft>
              <a:buFont typeface="Arial" pitchFamily="34" charset="0"/>
              <a:buChar char="•"/>
              <a:defRPr/>
            </a:pPr>
            <a:r>
              <a:rPr lang="hu-HU" dirty="0"/>
              <a:t>Cél volt az elektronikus kommunikációs szektor liberalizációja és a verseny élénkítése. Ennek jogi alapját adta a 2002-ben elfogadott öt direktíva:  </a:t>
            </a:r>
            <a:r>
              <a:rPr lang="en-US" dirty="0"/>
              <a:t>‘Framework’, ‘Access’, ‘</a:t>
            </a:r>
            <a:r>
              <a:rPr lang="en-US" dirty="0" err="1"/>
              <a:t>Authorisation</a:t>
            </a:r>
            <a:r>
              <a:rPr lang="en-US" dirty="0"/>
              <a:t>’, ‘Universal Service’</a:t>
            </a:r>
            <a:r>
              <a:rPr lang="hu-HU" dirty="0"/>
              <a:t>, </a:t>
            </a:r>
            <a:r>
              <a:rPr lang="en-US" dirty="0"/>
              <a:t>‘Privacy’</a:t>
            </a:r>
            <a:r>
              <a:rPr lang="hu-HU" dirty="0"/>
              <a:t>. Ezt ültette a magyar jogrendbe a 2003. évi C. törvény.</a:t>
            </a:r>
          </a:p>
          <a:p>
            <a:pPr eaLnBrk="1" fontAlgn="auto" hangingPunct="1">
              <a:spcAft>
                <a:spcPts val="0"/>
              </a:spcAft>
              <a:buFont typeface="Arial" pitchFamily="34" charset="0"/>
              <a:buChar char="•"/>
              <a:defRPr/>
            </a:pPr>
            <a:r>
              <a:rPr lang="hu-HU" dirty="0"/>
              <a:t>2009-ben a Bizottság felülvizsgálta a direktívákat és létrehozta az Európai Elektronikus Hírközlési Szabályozók Testületét (BEREC) és Hivatalát. A módosított direktívák tartalmát tette át a magyar jogrendszerbe  a 2011. évi CVII. Törvény.</a:t>
            </a:r>
          </a:p>
        </p:txBody>
      </p:sp>
      <p:sp>
        <p:nvSpPr>
          <p:cNvPr id="32772" name="Élőláb helye 1">
            <a:extLst>
              <a:ext uri="{FF2B5EF4-FFF2-40B4-BE49-F238E27FC236}">
                <a16:creationId xmlns:a16="http://schemas.microsoft.com/office/drawing/2014/main" id="{13E13AFF-A09B-4A68-B52B-44E15601443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32773" name="Dia számának helye 3">
            <a:extLst>
              <a:ext uri="{FF2B5EF4-FFF2-40B4-BE49-F238E27FC236}">
                <a16:creationId xmlns:a16="http://schemas.microsoft.com/office/drawing/2014/main" id="{F9BD5429-6597-4D30-8ED9-B4BA194F6BC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76F036EA-AB27-4CF3-A02A-D2944F785EB5}" type="slidenum">
              <a:rPr lang="hu-HU" altLang="hu-HU" sz="1400"/>
              <a:pPr eaLnBrk="1" hangingPunct="1">
                <a:spcBef>
                  <a:spcPct val="0"/>
                </a:spcBef>
                <a:buFontTx/>
                <a:buNone/>
              </a:pPr>
              <a:t>43</a:t>
            </a:fld>
            <a:endParaRPr lang="hu-HU" altLang="hu-HU" sz="1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ím 1">
            <a:extLst>
              <a:ext uri="{FF2B5EF4-FFF2-40B4-BE49-F238E27FC236}">
                <a16:creationId xmlns:a16="http://schemas.microsoft.com/office/drawing/2014/main" id="{C9EBF8F2-3123-4C06-86EA-B1FF18E94596}"/>
              </a:ext>
            </a:extLst>
          </p:cNvPr>
          <p:cNvSpPr>
            <a:spLocks noGrp="1"/>
          </p:cNvSpPr>
          <p:nvPr>
            <p:ph type="title"/>
          </p:nvPr>
        </p:nvSpPr>
        <p:spPr/>
        <p:txBody>
          <a:bodyPr/>
          <a:lstStyle/>
          <a:p>
            <a:pPr eaLnBrk="1" hangingPunct="1"/>
            <a:r>
              <a:rPr lang="hu-HU" altLang="hu-HU" sz="2400"/>
              <a:t>A 2011. évi CVII. Törvény mely törvényeket módosította?</a:t>
            </a:r>
          </a:p>
        </p:txBody>
      </p:sp>
      <p:sp>
        <p:nvSpPr>
          <p:cNvPr id="3" name="Tartalom helye 2">
            <a:extLst>
              <a:ext uri="{FF2B5EF4-FFF2-40B4-BE49-F238E27FC236}">
                <a16:creationId xmlns:a16="http://schemas.microsoft.com/office/drawing/2014/main" id="{E74A8281-C64E-4FD7-A081-DC3432A8551F}"/>
              </a:ext>
            </a:extLst>
          </p:cNvPr>
          <p:cNvSpPr>
            <a:spLocks noGrp="1"/>
          </p:cNvSpPr>
          <p:nvPr>
            <p:ph idx="1"/>
          </p:nvPr>
        </p:nvSpPr>
        <p:spPr/>
        <p:txBody>
          <a:bodyPr rtlCol="0">
            <a:normAutofit fontScale="70000" lnSpcReduction="20000"/>
          </a:bodyPr>
          <a:lstStyle/>
          <a:p>
            <a:pPr eaLnBrk="1" fontAlgn="auto" hangingPunct="1">
              <a:spcAft>
                <a:spcPts val="0"/>
              </a:spcAft>
              <a:buFont typeface="Arial" pitchFamily="34" charset="0"/>
              <a:buChar char="•"/>
              <a:defRPr/>
            </a:pPr>
            <a:r>
              <a:rPr lang="hu-HU" dirty="0"/>
              <a:t>Az elektronikus hírközlésről szóló 2003. évi C törvényt,</a:t>
            </a:r>
          </a:p>
          <a:p>
            <a:pPr eaLnBrk="1" fontAlgn="auto" hangingPunct="1">
              <a:spcAft>
                <a:spcPts val="0"/>
              </a:spcAft>
              <a:buFont typeface="Arial" pitchFamily="34" charset="0"/>
              <a:buChar char="•"/>
              <a:defRPr/>
            </a:pPr>
            <a:r>
              <a:rPr lang="hu-HU" dirty="0"/>
              <a:t>A Nemzeti Audiovizuális Archívumról szóló 2004. évi CXXXVII. törvényt,</a:t>
            </a:r>
          </a:p>
          <a:p>
            <a:pPr eaLnBrk="1" fontAlgn="auto" hangingPunct="1">
              <a:spcAft>
                <a:spcPts val="0"/>
              </a:spcAft>
              <a:buFont typeface="Arial" pitchFamily="34" charset="0"/>
              <a:buChar char="•"/>
              <a:defRPr/>
            </a:pPr>
            <a:r>
              <a:rPr lang="hu-HU" dirty="0"/>
              <a:t>A közigazgatási hatósági eljárás és szolgáltatás általános szabályairól szóló 2004. évi  CXL. törvényt,</a:t>
            </a:r>
          </a:p>
          <a:p>
            <a:pPr eaLnBrk="1" fontAlgn="auto" hangingPunct="1">
              <a:spcAft>
                <a:spcPts val="0"/>
              </a:spcAft>
              <a:buFont typeface="Arial" pitchFamily="34" charset="0"/>
              <a:buChar char="•"/>
              <a:defRPr/>
            </a:pPr>
            <a:r>
              <a:rPr lang="hu-HU" dirty="0"/>
              <a:t>A műsorterjesztés és digitális átállás szabályairól szóló 2007. évi LXXIV. törvényt,</a:t>
            </a:r>
          </a:p>
          <a:p>
            <a:pPr eaLnBrk="1" fontAlgn="auto" hangingPunct="1">
              <a:spcAft>
                <a:spcPts val="0"/>
              </a:spcAft>
              <a:buFont typeface="Arial" pitchFamily="34" charset="0"/>
              <a:buChar char="•"/>
              <a:defRPr/>
            </a:pPr>
            <a:r>
              <a:rPr lang="hu-HU" dirty="0"/>
              <a:t>A médiaszolgáltatásokról és tömegkommunikációról szóló 2010. évi CLXXXV. törvényt,</a:t>
            </a:r>
          </a:p>
          <a:p>
            <a:pPr eaLnBrk="1" fontAlgn="auto" hangingPunct="1">
              <a:spcAft>
                <a:spcPts val="0"/>
              </a:spcAft>
              <a:buFont typeface="Arial" pitchFamily="34" charset="0"/>
              <a:buChar char="•"/>
              <a:defRPr/>
            </a:pPr>
            <a:r>
              <a:rPr lang="hu-HU" dirty="0"/>
              <a:t> A sajtószabadságról és médiatartalmak alapvető szabályairól szóló 2010. évi CIV. törvényt,</a:t>
            </a:r>
          </a:p>
          <a:p>
            <a:pPr eaLnBrk="1" fontAlgn="auto" hangingPunct="1">
              <a:spcAft>
                <a:spcPts val="0"/>
              </a:spcAft>
              <a:buFont typeface="Arial" pitchFamily="34" charset="0"/>
              <a:buChar char="•"/>
              <a:defRPr/>
            </a:pPr>
            <a:r>
              <a:rPr lang="hu-HU" dirty="0"/>
              <a:t>A polgári perrendtartásról szóló 1952. évi III. törvényt,</a:t>
            </a:r>
          </a:p>
          <a:p>
            <a:pPr eaLnBrk="1" fontAlgn="auto" hangingPunct="1">
              <a:spcAft>
                <a:spcPts val="0"/>
              </a:spcAft>
              <a:buFont typeface="Arial" pitchFamily="34" charset="0"/>
              <a:buChar char="•"/>
              <a:defRPr/>
            </a:pPr>
            <a:r>
              <a:rPr lang="hu-HU" dirty="0"/>
              <a:t>A postáról szóló 2003. évi CI. Törvényt.</a:t>
            </a:r>
          </a:p>
          <a:p>
            <a:pPr eaLnBrk="1" fontAlgn="auto" hangingPunct="1">
              <a:spcAft>
                <a:spcPts val="0"/>
              </a:spcAft>
              <a:buFont typeface="Arial" pitchFamily="34" charset="0"/>
              <a:buChar char="•"/>
              <a:defRPr/>
            </a:pPr>
            <a:endParaRPr lang="hu-HU" dirty="0"/>
          </a:p>
          <a:p>
            <a:pPr eaLnBrk="1" fontAlgn="auto" hangingPunct="1">
              <a:spcAft>
                <a:spcPts val="0"/>
              </a:spcAft>
              <a:buFont typeface="Arial" pitchFamily="34" charset="0"/>
              <a:buChar char="•"/>
              <a:defRPr/>
            </a:pPr>
            <a:endParaRPr lang="hu-HU" dirty="0"/>
          </a:p>
          <a:p>
            <a:pPr eaLnBrk="1" fontAlgn="auto" hangingPunct="1">
              <a:spcAft>
                <a:spcPts val="0"/>
              </a:spcAft>
              <a:buFont typeface="Arial" pitchFamily="34" charset="0"/>
              <a:buChar char="•"/>
              <a:defRPr/>
            </a:pPr>
            <a:endParaRPr lang="hu-HU" dirty="0"/>
          </a:p>
        </p:txBody>
      </p:sp>
      <p:sp>
        <p:nvSpPr>
          <p:cNvPr id="33796" name="Élőláb helye 1">
            <a:extLst>
              <a:ext uri="{FF2B5EF4-FFF2-40B4-BE49-F238E27FC236}">
                <a16:creationId xmlns:a16="http://schemas.microsoft.com/office/drawing/2014/main" id="{567FC2FB-7063-4B05-A407-F80884C5330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33797" name="Dia számának helye 3">
            <a:extLst>
              <a:ext uri="{FF2B5EF4-FFF2-40B4-BE49-F238E27FC236}">
                <a16:creationId xmlns:a16="http://schemas.microsoft.com/office/drawing/2014/main" id="{EB5E7452-9EF7-415B-BC38-1668E0A50FE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AEF8CB0E-C7D8-4519-8BC0-59EC89BF727D}" type="slidenum">
              <a:rPr lang="hu-HU" altLang="hu-HU" sz="1400"/>
              <a:pPr eaLnBrk="1" hangingPunct="1">
                <a:spcBef>
                  <a:spcPct val="0"/>
                </a:spcBef>
                <a:buFontTx/>
                <a:buNone/>
              </a:pPr>
              <a:t>44</a:t>
            </a:fld>
            <a:endParaRPr lang="hu-HU" altLang="hu-HU" sz="14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ím 1">
            <a:extLst>
              <a:ext uri="{FF2B5EF4-FFF2-40B4-BE49-F238E27FC236}">
                <a16:creationId xmlns:a16="http://schemas.microsoft.com/office/drawing/2014/main" id="{94EB6230-E1AE-433A-A6EF-ADD222E2DE72}"/>
              </a:ext>
            </a:extLst>
          </p:cNvPr>
          <p:cNvSpPr>
            <a:spLocks noGrp="1"/>
          </p:cNvSpPr>
          <p:nvPr>
            <p:ph type="title"/>
          </p:nvPr>
        </p:nvSpPr>
        <p:spPr>
          <a:xfrm>
            <a:off x="468313" y="0"/>
            <a:ext cx="8229600" cy="1143000"/>
          </a:xfrm>
        </p:spPr>
        <p:txBody>
          <a:bodyPr/>
          <a:lstStyle/>
          <a:p>
            <a:pPr eaLnBrk="1" hangingPunct="1"/>
            <a:r>
              <a:rPr lang="hu-HU" altLang="hu-HU"/>
              <a:t>Fontos új elemek a törvényben I.</a:t>
            </a:r>
          </a:p>
        </p:txBody>
      </p:sp>
      <p:sp>
        <p:nvSpPr>
          <p:cNvPr id="3" name="Tartalom helye 2">
            <a:extLst>
              <a:ext uri="{FF2B5EF4-FFF2-40B4-BE49-F238E27FC236}">
                <a16:creationId xmlns:a16="http://schemas.microsoft.com/office/drawing/2014/main" id="{443B9208-3426-4BF1-9386-2EC9797D0735}"/>
              </a:ext>
            </a:extLst>
          </p:cNvPr>
          <p:cNvSpPr>
            <a:spLocks noGrp="1"/>
          </p:cNvSpPr>
          <p:nvPr>
            <p:ph idx="1"/>
          </p:nvPr>
        </p:nvSpPr>
        <p:spPr>
          <a:xfrm>
            <a:off x="457200" y="1268413"/>
            <a:ext cx="8229600" cy="5113337"/>
          </a:xfrm>
        </p:spPr>
        <p:txBody>
          <a:bodyPr rtlCol="0">
            <a:normAutofit fontScale="85000" lnSpcReduction="10000"/>
          </a:bodyPr>
          <a:lstStyle/>
          <a:p>
            <a:pPr eaLnBrk="1" fontAlgn="auto" hangingPunct="1">
              <a:spcAft>
                <a:spcPts val="0"/>
              </a:spcAft>
              <a:buFont typeface="Arial" pitchFamily="34" charset="0"/>
              <a:buChar char="•"/>
              <a:defRPr/>
            </a:pPr>
            <a:r>
              <a:rPr lang="hu-HU" dirty="0"/>
              <a:t>Szakít a 2002-es direktíva-rendszer hagyományos vezetékes telefon szemléletű megközelítésével, tartalmában tényleg az elektronikus hírközlés szabályozását célozza meg.</a:t>
            </a:r>
          </a:p>
          <a:p>
            <a:pPr eaLnBrk="1" fontAlgn="auto" hangingPunct="1">
              <a:spcAft>
                <a:spcPts val="0"/>
              </a:spcAft>
              <a:buFont typeface="Arial" pitchFamily="34" charset="0"/>
              <a:buChar char="•"/>
              <a:defRPr/>
            </a:pPr>
            <a:r>
              <a:rPr lang="hu-HU" dirty="0"/>
              <a:t>Újdonságnak tekinthető az is, hogy – szinte betű szerint átvéve a 2009/140 direktíva vonatkozó szakaszát – a Hatóság számára jogszabályilag is kötelezővé teszi a piacelemzéssel, számgazdálkodással és a 112-es segélyhívó számmal kapcsolatos bizottsági ajánlások figyelembe vételét.</a:t>
            </a:r>
          </a:p>
          <a:p>
            <a:pPr eaLnBrk="1" fontAlgn="auto" hangingPunct="1">
              <a:spcAft>
                <a:spcPts val="0"/>
              </a:spcAft>
              <a:buFont typeface="Arial" pitchFamily="34" charset="0"/>
              <a:buChar char="•"/>
              <a:defRPr/>
            </a:pPr>
            <a:r>
              <a:rPr lang="hu-HU" dirty="0"/>
              <a:t>Az adatkezelési szabályok is a 2009-es változtatásoknak megfelelően módosultak</a:t>
            </a:r>
          </a:p>
          <a:p>
            <a:pPr eaLnBrk="1" fontAlgn="auto" hangingPunct="1">
              <a:spcAft>
                <a:spcPts val="0"/>
              </a:spcAft>
              <a:buFont typeface="Arial" pitchFamily="34" charset="0"/>
              <a:buChar char="•"/>
              <a:defRPr/>
            </a:pPr>
            <a:endParaRPr lang="hu-HU" dirty="0"/>
          </a:p>
        </p:txBody>
      </p:sp>
      <p:sp>
        <p:nvSpPr>
          <p:cNvPr id="34820" name="Élőláb helye 1">
            <a:extLst>
              <a:ext uri="{FF2B5EF4-FFF2-40B4-BE49-F238E27FC236}">
                <a16:creationId xmlns:a16="http://schemas.microsoft.com/office/drawing/2014/main" id="{882953F9-E5F2-4E0C-85E9-C981673CD8D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34821" name="Dia számának helye 3">
            <a:extLst>
              <a:ext uri="{FF2B5EF4-FFF2-40B4-BE49-F238E27FC236}">
                <a16:creationId xmlns:a16="http://schemas.microsoft.com/office/drawing/2014/main" id="{354AC45A-1421-4622-8E7B-DA9B85A4066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4FF273BB-9423-4E1D-B6A6-C74661A2D860}" type="slidenum">
              <a:rPr lang="hu-HU" altLang="hu-HU" sz="1400"/>
              <a:pPr eaLnBrk="1" hangingPunct="1">
                <a:spcBef>
                  <a:spcPct val="0"/>
                </a:spcBef>
                <a:buFontTx/>
                <a:buNone/>
              </a:pPr>
              <a:t>45</a:t>
            </a:fld>
            <a:endParaRPr lang="hu-HU" altLang="hu-HU" sz="14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ím 1">
            <a:extLst>
              <a:ext uri="{FF2B5EF4-FFF2-40B4-BE49-F238E27FC236}">
                <a16:creationId xmlns:a16="http://schemas.microsoft.com/office/drawing/2014/main" id="{7380E5CE-B9DD-4B40-B23C-3F7E9A46D154}"/>
              </a:ext>
            </a:extLst>
          </p:cNvPr>
          <p:cNvSpPr>
            <a:spLocks noGrp="1"/>
          </p:cNvSpPr>
          <p:nvPr>
            <p:ph type="title"/>
          </p:nvPr>
        </p:nvSpPr>
        <p:spPr/>
        <p:txBody>
          <a:bodyPr/>
          <a:lstStyle/>
          <a:p>
            <a:pPr eaLnBrk="1" hangingPunct="1"/>
            <a:r>
              <a:rPr lang="hu-HU" altLang="hu-HU"/>
              <a:t>Fontos új elemek a törvényben II.</a:t>
            </a:r>
          </a:p>
        </p:txBody>
      </p:sp>
      <p:sp>
        <p:nvSpPr>
          <p:cNvPr id="3" name="Tartalom helye 2">
            <a:extLst>
              <a:ext uri="{FF2B5EF4-FFF2-40B4-BE49-F238E27FC236}">
                <a16:creationId xmlns:a16="http://schemas.microsoft.com/office/drawing/2014/main" id="{2AAFB5A3-EE30-4ED5-8763-495E340F1EC2}"/>
              </a:ext>
            </a:extLst>
          </p:cNvPr>
          <p:cNvSpPr>
            <a:spLocks noGrp="1"/>
          </p:cNvSpPr>
          <p:nvPr>
            <p:ph idx="1"/>
          </p:nvPr>
        </p:nvSpPr>
        <p:spPr/>
        <p:txBody>
          <a:bodyPr rtlCol="0">
            <a:normAutofit fontScale="77500" lnSpcReduction="20000"/>
          </a:bodyPr>
          <a:lstStyle/>
          <a:p>
            <a:pPr eaLnBrk="1" fontAlgn="auto" hangingPunct="1">
              <a:spcAft>
                <a:spcPts val="0"/>
              </a:spcAft>
              <a:buFont typeface="Arial" pitchFamily="34" charset="0"/>
              <a:buChar char="•"/>
              <a:defRPr/>
            </a:pPr>
            <a:r>
              <a:rPr lang="hu-HU" dirty="0"/>
              <a:t>Tükrözi azt a koncepciót, hogy a média és az elektronikus hírközlés szabályozása összevonásra került. Ez az elektronikus hírközlés szabályozását is ellátó NMHH szervezetéről, az Elnökről, Elnökhelyettesről és a Hivatalról a (2010 évi CLXXXV számú) törvényben már elindult.</a:t>
            </a:r>
          </a:p>
          <a:p>
            <a:pPr eaLnBrk="1" fontAlgn="auto" hangingPunct="1">
              <a:spcAft>
                <a:spcPts val="0"/>
              </a:spcAft>
              <a:buFont typeface="Arial" pitchFamily="34" charset="0"/>
              <a:buChar char="•"/>
              <a:defRPr/>
            </a:pPr>
            <a:r>
              <a:rPr lang="hu-HU" dirty="0"/>
              <a:t>Nagyon részletesen taglalja a közigazgatási hatósági eljárás és szolgáltatás általános szabályairól szóló törvényben foglaltaktól különböző eljárások rendjét.</a:t>
            </a:r>
          </a:p>
          <a:p>
            <a:pPr eaLnBrk="1" fontAlgn="auto" hangingPunct="1">
              <a:spcAft>
                <a:spcPts val="0"/>
              </a:spcAft>
              <a:buFont typeface="Arial" pitchFamily="34" charset="0"/>
              <a:buChar char="•"/>
              <a:defRPr/>
            </a:pPr>
            <a:r>
              <a:rPr lang="hu-HU" dirty="0" err="1"/>
              <a:t>NMHH-nak</a:t>
            </a:r>
            <a:r>
              <a:rPr lang="hu-HU" dirty="0"/>
              <a:t> rendeletalkotási joga van számos  műszaki feltétel kérdésében is (</a:t>
            </a:r>
            <a:r>
              <a:rPr lang="hu-HU" dirty="0" err="1"/>
              <a:t>pl</a:t>
            </a:r>
            <a:r>
              <a:rPr lang="hu-HU" dirty="0"/>
              <a:t>: a frekvencia- és azonosító-gazdálkodás, számhordozhatóság, valamint a 112-es segélyhívó számmal kapcsolatos hívó fél azonosítására, illetve a helymeghatározás).</a:t>
            </a:r>
          </a:p>
          <a:p>
            <a:pPr eaLnBrk="1" fontAlgn="auto" hangingPunct="1">
              <a:spcAft>
                <a:spcPts val="0"/>
              </a:spcAft>
              <a:buFont typeface="Arial" pitchFamily="34" charset="0"/>
              <a:buChar char="•"/>
              <a:defRPr/>
            </a:pPr>
            <a:endParaRPr lang="hu-HU" dirty="0"/>
          </a:p>
          <a:p>
            <a:pPr eaLnBrk="1" fontAlgn="auto" hangingPunct="1">
              <a:spcAft>
                <a:spcPts val="0"/>
              </a:spcAft>
              <a:buFont typeface="Arial" pitchFamily="34" charset="0"/>
              <a:buChar char="•"/>
              <a:defRPr/>
            </a:pPr>
            <a:endParaRPr lang="hu-HU" dirty="0"/>
          </a:p>
        </p:txBody>
      </p:sp>
      <p:sp>
        <p:nvSpPr>
          <p:cNvPr id="35844" name="Élőláb helye 1">
            <a:extLst>
              <a:ext uri="{FF2B5EF4-FFF2-40B4-BE49-F238E27FC236}">
                <a16:creationId xmlns:a16="http://schemas.microsoft.com/office/drawing/2014/main" id="{8BC0FF4B-1D39-4504-8D80-04018EFA607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35845" name="Dia számának helye 3">
            <a:extLst>
              <a:ext uri="{FF2B5EF4-FFF2-40B4-BE49-F238E27FC236}">
                <a16:creationId xmlns:a16="http://schemas.microsoft.com/office/drawing/2014/main" id="{6985D7E7-8033-486D-B349-5425E7665CC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7D8AD8CF-AF12-4A97-AC23-4962DEB7A06F}" type="slidenum">
              <a:rPr lang="hu-HU" altLang="hu-HU" sz="1400"/>
              <a:pPr eaLnBrk="1" hangingPunct="1">
                <a:spcBef>
                  <a:spcPct val="0"/>
                </a:spcBef>
                <a:buFontTx/>
                <a:buNone/>
              </a:pPr>
              <a:t>46</a:t>
            </a:fld>
            <a:endParaRPr lang="hu-HU" altLang="hu-HU" sz="14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ím 1">
            <a:extLst>
              <a:ext uri="{FF2B5EF4-FFF2-40B4-BE49-F238E27FC236}">
                <a16:creationId xmlns:a16="http://schemas.microsoft.com/office/drawing/2014/main" id="{5700C76B-BD67-436B-8F8D-49B1BEAF0CFC}"/>
              </a:ext>
            </a:extLst>
          </p:cNvPr>
          <p:cNvSpPr>
            <a:spLocks noGrp="1"/>
          </p:cNvSpPr>
          <p:nvPr>
            <p:ph type="title"/>
          </p:nvPr>
        </p:nvSpPr>
        <p:spPr/>
        <p:txBody>
          <a:bodyPr/>
          <a:lstStyle/>
          <a:p>
            <a:pPr eaLnBrk="1" hangingPunct="1"/>
            <a:r>
              <a:rPr lang="hu-HU" altLang="hu-HU"/>
              <a:t>Fontos új elemek a törvényben III.</a:t>
            </a:r>
          </a:p>
        </p:txBody>
      </p:sp>
      <p:sp>
        <p:nvSpPr>
          <p:cNvPr id="3" name="Tartalom helye 2">
            <a:extLst>
              <a:ext uri="{FF2B5EF4-FFF2-40B4-BE49-F238E27FC236}">
                <a16:creationId xmlns:a16="http://schemas.microsoft.com/office/drawing/2014/main" id="{953815F9-C4FC-48B1-AAD1-AABCF5A8C6F9}"/>
              </a:ext>
            </a:extLst>
          </p:cNvPr>
          <p:cNvSpPr>
            <a:spLocks noGrp="1"/>
          </p:cNvSpPr>
          <p:nvPr>
            <p:ph idx="1"/>
          </p:nvPr>
        </p:nvSpPr>
        <p:spPr/>
        <p:txBody>
          <a:bodyPr rtlCol="0">
            <a:normAutofit fontScale="77500" lnSpcReduction="20000"/>
          </a:bodyPr>
          <a:lstStyle/>
          <a:p>
            <a:pPr eaLnBrk="1" fontAlgn="auto" hangingPunct="1">
              <a:spcAft>
                <a:spcPts val="0"/>
              </a:spcAft>
              <a:buFont typeface="Arial" pitchFamily="34" charset="0"/>
              <a:buChar char="•"/>
              <a:defRPr/>
            </a:pPr>
            <a:r>
              <a:rPr lang="hu-HU" dirty="0"/>
              <a:t>A jelentős piaci erő megállapításával kapcsolatban az érintett piacok száma 18-ról 7-re csökkent, továbbá a </a:t>
            </a:r>
            <a:r>
              <a:rPr lang="hu-HU" dirty="0" err="1"/>
              <a:t>JPE-kre</a:t>
            </a:r>
            <a:r>
              <a:rPr lang="hu-HU" dirty="0"/>
              <a:t> kiróható kötelezettségek közé bekerült a funkcionális szétválasztás is (az irányelvben is lefektetett szigorú eljárásrend betartása mellett).</a:t>
            </a:r>
          </a:p>
          <a:p>
            <a:pPr eaLnBrk="1" fontAlgn="auto" hangingPunct="1">
              <a:spcAft>
                <a:spcPts val="0"/>
              </a:spcAft>
              <a:buFont typeface="Arial" pitchFamily="34" charset="0"/>
              <a:buChar char="•"/>
              <a:defRPr/>
            </a:pPr>
            <a:r>
              <a:rPr lang="hu-HU" dirty="0"/>
              <a:t>A szolgáltatás minőségének hatósági kezelésében az MNHH jogkört kapott bármely szolgáltatásra (nemcsak egyetemesre) minimum követelményeket megszabni. Ezzel a lehetőséggel élni kellene, a műszaki szabályozás továbbfejlesztésével.</a:t>
            </a:r>
          </a:p>
          <a:p>
            <a:pPr eaLnBrk="1" fontAlgn="auto" hangingPunct="1">
              <a:spcAft>
                <a:spcPts val="0"/>
              </a:spcAft>
              <a:buFont typeface="Arial" pitchFamily="34" charset="0"/>
              <a:buChar char="•"/>
              <a:defRPr/>
            </a:pPr>
            <a:r>
              <a:rPr lang="hu-HU" dirty="0"/>
              <a:t>A hálózat üzemeltetője/tulajdonosa a nem használt hálózati elemek átengedésére kötelezhető. Ez elvileg már korábbi jogszabályokban is szerepelt, de érvényt szerezni ennek gyakorlatilag nem lehetett….</a:t>
            </a:r>
          </a:p>
          <a:p>
            <a:pPr eaLnBrk="1" fontAlgn="auto" hangingPunct="1">
              <a:spcAft>
                <a:spcPts val="0"/>
              </a:spcAft>
              <a:buFont typeface="Arial" pitchFamily="34" charset="0"/>
              <a:buChar char="•"/>
              <a:defRPr/>
            </a:pPr>
            <a:endParaRPr lang="hu-HU" dirty="0"/>
          </a:p>
          <a:p>
            <a:pPr eaLnBrk="1" fontAlgn="auto" hangingPunct="1">
              <a:spcAft>
                <a:spcPts val="0"/>
              </a:spcAft>
              <a:buFont typeface="Arial" pitchFamily="34" charset="0"/>
              <a:buChar char="•"/>
              <a:defRPr/>
            </a:pPr>
            <a:endParaRPr lang="hu-HU" dirty="0"/>
          </a:p>
        </p:txBody>
      </p:sp>
      <p:sp>
        <p:nvSpPr>
          <p:cNvPr id="36868" name="Élőláb helye 1">
            <a:extLst>
              <a:ext uri="{FF2B5EF4-FFF2-40B4-BE49-F238E27FC236}">
                <a16:creationId xmlns:a16="http://schemas.microsoft.com/office/drawing/2014/main" id="{DA25CE83-E177-4C60-B853-9CCF851169C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36869" name="Dia számának helye 3">
            <a:extLst>
              <a:ext uri="{FF2B5EF4-FFF2-40B4-BE49-F238E27FC236}">
                <a16:creationId xmlns:a16="http://schemas.microsoft.com/office/drawing/2014/main" id="{4FE4E110-FF25-44A6-959E-03709334048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85D15E2B-CE2E-4E82-9D32-4F5EAE8D1AA4}" type="slidenum">
              <a:rPr lang="hu-HU" altLang="hu-HU" sz="1400"/>
              <a:pPr eaLnBrk="1" hangingPunct="1">
                <a:spcBef>
                  <a:spcPct val="0"/>
                </a:spcBef>
                <a:buFontTx/>
                <a:buNone/>
              </a:pPr>
              <a:t>47</a:t>
            </a:fld>
            <a:endParaRPr lang="hu-HU" altLang="hu-HU" sz="14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ím 1">
            <a:extLst>
              <a:ext uri="{FF2B5EF4-FFF2-40B4-BE49-F238E27FC236}">
                <a16:creationId xmlns:a16="http://schemas.microsoft.com/office/drawing/2014/main" id="{0C91ECDE-8D5F-408E-A516-22676F74F4B0}"/>
              </a:ext>
            </a:extLst>
          </p:cNvPr>
          <p:cNvSpPr>
            <a:spLocks noGrp="1"/>
          </p:cNvSpPr>
          <p:nvPr>
            <p:ph type="title"/>
          </p:nvPr>
        </p:nvSpPr>
        <p:spPr>
          <a:xfrm>
            <a:off x="395288" y="25400"/>
            <a:ext cx="8229600" cy="1143000"/>
          </a:xfrm>
        </p:spPr>
        <p:txBody>
          <a:bodyPr/>
          <a:lstStyle/>
          <a:p>
            <a:pPr eaLnBrk="1" hangingPunct="1"/>
            <a:r>
              <a:rPr lang="hu-HU" altLang="hu-HU" sz="2800" b="1">
                <a:cs typeface="Arial" panose="020B0604020202020204" pitchFamily="34" charset="0"/>
              </a:rPr>
              <a:t>Fontos hiányzó elemek a törvényben</a:t>
            </a:r>
          </a:p>
        </p:txBody>
      </p:sp>
      <p:sp>
        <p:nvSpPr>
          <p:cNvPr id="3" name="Tartalom helye 2">
            <a:extLst>
              <a:ext uri="{FF2B5EF4-FFF2-40B4-BE49-F238E27FC236}">
                <a16:creationId xmlns:a16="http://schemas.microsoft.com/office/drawing/2014/main" id="{0BCD8B23-6183-4870-9E64-08B73E33EA0B}"/>
              </a:ext>
            </a:extLst>
          </p:cNvPr>
          <p:cNvSpPr>
            <a:spLocks noGrp="1"/>
          </p:cNvSpPr>
          <p:nvPr>
            <p:ph idx="1"/>
          </p:nvPr>
        </p:nvSpPr>
        <p:spPr>
          <a:xfrm>
            <a:off x="457200" y="1052513"/>
            <a:ext cx="8229600" cy="5661025"/>
          </a:xfrm>
        </p:spPr>
        <p:txBody>
          <a:bodyPr rtlCol="0">
            <a:normAutofit fontScale="77500" lnSpcReduction="20000"/>
          </a:bodyPr>
          <a:lstStyle/>
          <a:p>
            <a:pPr eaLnBrk="1" fontAlgn="auto" hangingPunct="1">
              <a:spcAft>
                <a:spcPts val="0"/>
              </a:spcAft>
              <a:buFont typeface="Arial" pitchFamily="34" charset="0"/>
              <a:buChar char="•"/>
              <a:defRPr/>
            </a:pPr>
            <a:r>
              <a:rPr lang="hu-HU" sz="3800" dirty="0">
                <a:cs typeface="Arial" pitchFamily="34" charset="0"/>
              </a:rPr>
              <a:t>EU-s stratégiákról, cselekvésekről szót sem ejt a törvény, tehát célja csak a 2009-es (kötelezően végrehajtandó) változtatások implementálása volt!</a:t>
            </a:r>
          </a:p>
          <a:p>
            <a:pPr eaLnBrk="1" fontAlgn="auto" hangingPunct="1">
              <a:spcAft>
                <a:spcPts val="0"/>
              </a:spcAft>
              <a:buFont typeface="Arial" pitchFamily="34" charset="0"/>
              <a:buChar char="•"/>
              <a:defRPr/>
            </a:pPr>
            <a:r>
              <a:rPr lang="hu-HU" sz="3800" dirty="0">
                <a:cs typeface="Arial" pitchFamily="34" charset="0"/>
              </a:rPr>
              <a:t>A szakpolitika prioritásai nincsenek megfogalmazva, nincsenek elfogadva, nincs az EU  kezdeményezésekhez kapcsolódó nemzeti stratégia. </a:t>
            </a:r>
          </a:p>
          <a:p>
            <a:pPr eaLnBrk="1" fontAlgn="auto" hangingPunct="1">
              <a:spcAft>
                <a:spcPts val="0"/>
              </a:spcAft>
              <a:buFont typeface="Arial" pitchFamily="34" charset="0"/>
              <a:buChar char="•"/>
              <a:defRPr/>
            </a:pPr>
            <a:r>
              <a:rPr lang="hu-HU" sz="3800" dirty="0">
                <a:cs typeface="Arial" pitchFamily="34" charset="0"/>
              </a:rPr>
              <a:t>Az internet mára a szabadság egyik szimbóluma, ugyanakkor a kiszolgáltatottság és veszélyeztetettség  érzetének egyik forrása (lásd EU feltárt problémák) a piaci szempontból igazán érdekeltek már belátták, hogy a túlzott liberalizáció nem érdekük. Itt nem a tartalomszabályozásra kell gondolni.</a:t>
            </a:r>
          </a:p>
          <a:p>
            <a:pPr eaLnBrk="1" fontAlgn="auto" hangingPunct="1">
              <a:spcAft>
                <a:spcPts val="0"/>
              </a:spcAft>
              <a:buFont typeface="Arial" pitchFamily="34" charset="0"/>
              <a:buChar char="•"/>
              <a:defRPr/>
            </a:pPr>
            <a:endParaRPr lang="hu-HU" sz="3800" dirty="0"/>
          </a:p>
          <a:p>
            <a:pPr eaLnBrk="1" fontAlgn="auto" hangingPunct="1">
              <a:spcAft>
                <a:spcPts val="0"/>
              </a:spcAft>
              <a:buFont typeface="Arial" pitchFamily="34" charset="0"/>
              <a:buChar char="•"/>
              <a:defRPr/>
            </a:pPr>
            <a:endParaRPr lang="hu-HU" dirty="0"/>
          </a:p>
        </p:txBody>
      </p:sp>
      <p:sp>
        <p:nvSpPr>
          <p:cNvPr id="37892" name="Élőláb helye 1">
            <a:extLst>
              <a:ext uri="{FF2B5EF4-FFF2-40B4-BE49-F238E27FC236}">
                <a16:creationId xmlns:a16="http://schemas.microsoft.com/office/drawing/2014/main" id="{DA2D1EED-1BE8-4CA9-985F-8B769D879AE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37893" name="Dia számának helye 3">
            <a:extLst>
              <a:ext uri="{FF2B5EF4-FFF2-40B4-BE49-F238E27FC236}">
                <a16:creationId xmlns:a16="http://schemas.microsoft.com/office/drawing/2014/main" id="{2DB4979E-ADB1-467E-82F9-F36255A02DC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058F04F7-5DD1-442C-A4D0-268294438873}" type="slidenum">
              <a:rPr lang="hu-HU" altLang="hu-HU" sz="1400"/>
              <a:pPr eaLnBrk="1" hangingPunct="1">
                <a:spcBef>
                  <a:spcPct val="0"/>
                </a:spcBef>
                <a:buFontTx/>
                <a:buNone/>
              </a:pPr>
              <a:t>48</a:t>
            </a:fld>
            <a:endParaRPr lang="hu-HU" altLang="hu-HU" sz="14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ím 1">
            <a:extLst>
              <a:ext uri="{FF2B5EF4-FFF2-40B4-BE49-F238E27FC236}">
                <a16:creationId xmlns:a16="http://schemas.microsoft.com/office/drawing/2014/main" id="{D4A778A0-9480-410B-B6CC-2EBDC7EFCE0E}"/>
              </a:ext>
            </a:extLst>
          </p:cNvPr>
          <p:cNvSpPr>
            <a:spLocks noGrp="1"/>
          </p:cNvSpPr>
          <p:nvPr>
            <p:ph type="title"/>
          </p:nvPr>
        </p:nvSpPr>
        <p:spPr>
          <a:xfrm>
            <a:off x="323850" y="0"/>
            <a:ext cx="8229600" cy="1143000"/>
          </a:xfrm>
        </p:spPr>
        <p:txBody>
          <a:bodyPr/>
          <a:lstStyle/>
          <a:p>
            <a:pPr eaLnBrk="1" hangingPunct="1"/>
            <a:r>
              <a:rPr lang="hu-HU" altLang="hu-HU" sz="2800">
                <a:cs typeface="Arial" panose="020B0604020202020204" pitchFamily="34" charset="0"/>
              </a:rPr>
              <a:t>Kutatók és egyetemek szempontjából érdekes kormányzati feladatok</a:t>
            </a:r>
          </a:p>
        </p:txBody>
      </p:sp>
      <p:sp>
        <p:nvSpPr>
          <p:cNvPr id="38915" name="Tartalom helye 2">
            <a:extLst>
              <a:ext uri="{FF2B5EF4-FFF2-40B4-BE49-F238E27FC236}">
                <a16:creationId xmlns:a16="http://schemas.microsoft.com/office/drawing/2014/main" id="{BCE4185D-0BB4-49BF-8F63-7FB99ED40F0F}"/>
              </a:ext>
            </a:extLst>
          </p:cNvPr>
          <p:cNvSpPr>
            <a:spLocks noGrp="1"/>
          </p:cNvSpPr>
          <p:nvPr>
            <p:ph idx="1"/>
          </p:nvPr>
        </p:nvSpPr>
        <p:spPr>
          <a:xfrm>
            <a:off x="468313" y="1268413"/>
            <a:ext cx="8229600" cy="4525962"/>
          </a:xfrm>
        </p:spPr>
        <p:txBody>
          <a:bodyPr/>
          <a:lstStyle/>
          <a:p>
            <a:pPr eaLnBrk="1" hangingPunct="1"/>
            <a:r>
              <a:rPr lang="hu-HU" altLang="hu-HU" sz="2400">
                <a:cs typeface="Arial" panose="020B0604020202020204" pitchFamily="34" charset="0"/>
              </a:rPr>
              <a:t>3§ …..kialakítja </a:t>
            </a:r>
            <a:r>
              <a:rPr lang="hu-HU" altLang="hu-HU" sz="2400" b="1">
                <a:cs typeface="Arial" panose="020B0604020202020204" pitchFamily="34" charset="0"/>
              </a:rPr>
              <a:t>az elektronikus  hírközlés-politikát</a:t>
            </a:r>
            <a:r>
              <a:rPr lang="hu-HU" altLang="hu-HU" sz="2400">
                <a:cs typeface="Arial" panose="020B0604020202020204" pitchFamily="34" charset="0"/>
              </a:rPr>
              <a:t>, a rádióspektrum-politikát és </a:t>
            </a:r>
            <a:r>
              <a:rPr lang="hu-HU" altLang="hu-HU" sz="2400" b="1">
                <a:cs typeface="Arial" panose="020B0604020202020204" pitchFamily="34" charset="0"/>
              </a:rPr>
              <a:t>információs társadalompolitikát</a:t>
            </a:r>
            <a:r>
              <a:rPr lang="hu-HU" altLang="hu-HU" sz="2400">
                <a:cs typeface="Arial" panose="020B0604020202020204" pitchFamily="34" charset="0"/>
              </a:rPr>
              <a:t>, amely politikák meghatározzák különösen az elektronikus hírközlési és informatikai tevékenységek, szolgáltatások ….. alapelveit és feltételeit …… gondoskodik az ehhez szükséges jogalkotási feladatok megvalósításáról;</a:t>
            </a:r>
          </a:p>
          <a:p>
            <a:pPr eaLnBrk="1" hangingPunct="1"/>
            <a:r>
              <a:rPr lang="hu-HU" altLang="hu-HU" sz="2400">
                <a:cs typeface="Arial" panose="020B0604020202020204" pitchFamily="34" charset="0"/>
              </a:rPr>
              <a:t>4§ ……a szakági területen széles társadalmi, iparági érdekeket megjelenítő, vagy </a:t>
            </a:r>
            <a:r>
              <a:rPr lang="hu-HU" altLang="hu-HU" sz="2400" b="1">
                <a:cs typeface="Arial" panose="020B0604020202020204" pitchFamily="34" charset="0"/>
              </a:rPr>
              <a:t>tudományos tevékenységet végző szervezetekkel</a:t>
            </a:r>
            <a:r>
              <a:rPr lang="hu-HU" altLang="hu-HU" sz="2400">
                <a:cs typeface="Arial" panose="020B0604020202020204" pitchFamily="34" charset="0"/>
              </a:rPr>
              <a:t> kialakuló közvetlen együttműködésre irányuló partnerségi, együttműködési </a:t>
            </a:r>
            <a:r>
              <a:rPr lang="hu-HU" altLang="hu-HU" sz="2400" b="1">
                <a:cs typeface="Arial" panose="020B0604020202020204" pitchFamily="34" charset="0"/>
              </a:rPr>
              <a:t>megállapodásokkal</a:t>
            </a:r>
            <a:r>
              <a:rPr lang="hu-HU" altLang="hu-HU" sz="2400">
                <a:cs typeface="Arial" panose="020B0604020202020204" pitchFamily="34" charset="0"/>
              </a:rPr>
              <a:t> gondoskodik az infokommunikációs </a:t>
            </a:r>
            <a:r>
              <a:rPr lang="hu-HU" altLang="hu-HU" sz="2400" b="1">
                <a:cs typeface="Arial" panose="020B0604020202020204" pitchFamily="34" charset="0"/>
              </a:rPr>
              <a:t>stratégiai célkitűzések érvényre juttatásáról</a:t>
            </a:r>
            <a:r>
              <a:rPr lang="hu-HU" altLang="hu-HU" sz="2400">
                <a:cs typeface="Arial" panose="020B0604020202020204" pitchFamily="34" charset="0"/>
              </a:rPr>
              <a:t>;</a:t>
            </a:r>
          </a:p>
        </p:txBody>
      </p:sp>
      <p:sp>
        <p:nvSpPr>
          <p:cNvPr id="38916" name="Élőláb helye 1">
            <a:extLst>
              <a:ext uri="{FF2B5EF4-FFF2-40B4-BE49-F238E27FC236}">
                <a16:creationId xmlns:a16="http://schemas.microsoft.com/office/drawing/2014/main" id="{768BA6DE-7ACB-4E6F-92FE-6239C195FF1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38917" name="Dia számának helye 2">
            <a:extLst>
              <a:ext uri="{FF2B5EF4-FFF2-40B4-BE49-F238E27FC236}">
                <a16:creationId xmlns:a16="http://schemas.microsoft.com/office/drawing/2014/main" id="{CF1A6BFF-6F71-4710-896A-3E493704FF5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CA8ADB07-E02A-48D6-BC51-E857ADA318F1}" type="slidenum">
              <a:rPr lang="hu-HU" altLang="hu-HU" sz="1400"/>
              <a:pPr eaLnBrk="1" hangingPunct="1">
                <a:spcBef>
                  <a:spcPct val="0"/>
                </a:spcBef>
                <a:buFontTx/>
                <a:buNone/>
              </a:pPr>
              <a:t>49</a:t>
            </a:fld>
            <a:endParaRPr lang="hu-HU" altLang="hu-HU"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ím 1">
            <a:extLst>
              <a:ext uri="{FF2B5EF4-FFF2-40B4-BE49-F238E27FC236}">
                <a16:creationId xmlns:a16="http://schemas.microsoft.com/office/drawing/2014/main" id="{F0429F2D-D0BB-4BB7-A9EC-1374C5881DD8}"/>
              </a:ext>
            </a:extLst>
          </p:cNvPr>
          <p:cNvSpPr>
            <a:spLocks noGrp="1"/>
          </p:cNvSpPr>
          <p:nvPr>
            <p:ph type="title"/>
          </p:nvPr>
        </p:nvSpPr>
        <p:spPr/>
        <p:txBody>
          <a:bodyPr/>
          <a:lstStyle/>
          <a:p>
            <a:r>
              <a:rPr lang="en-US" altLang="hu-HU" sz="2800" b="1"/>
              <a:t>ADSL system components</a:t>
            </a:r>
            <a:endParaRPr lang="hu-HU" altLang="hu-HU" sz="2800"/>
          </a:p>
        </p:txBody>
      </p:sp>
      <p:sp>
        <p:nvSpPr>
          <p:cNvPr id="11267" name="Élőláb helye 3">
            <a:extLst>
              <a:ext uri="{FF2B5EF4-FFF2-40B4-BE49-F238E27FC236}">
                <a16:creationId xmlns:a16="http://schemas.microsoft.com/office/drawing/2014/main" id="{46CB7CEE-2D74-4C1C-8367-934EBBE9419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11268" name="Dia számának helye 4">
            <a:extLst>
              <a:ext uri="{FF2B5EF4-FFF2-40B4-BE49-F238E27FC236}">
                <a16:creationId xmlns:a16="http://schemas.microsoft.com/office/drawing/2014/main" id="{4AB0A476-0C40-4D2D-A0AF-E2FF99C1B98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6DADFB32-1E8B-4480-838F-132C82CC7E69}" type="slidenum">
              <a:rPr lang="hu-HU" altLang="hu-HU" sz="1400"/>
              <a:pPr eaLnBrk="1" hangingPunct="1">
                <a:spcBef>
                  <a:spcPct val="0"/>
                </a:spcBef>
                <a:buFontTx/>
                <a:buNone/>
              </a:pPr>
              <a:t>5</a:t>
            </a:fld>
            <a:endParaRPr lang="hu-HU" altLang="hu-HU" sz="1400"/>
          </a:p>
        </p:txBody>
      </p:sp>
      <p:pic>
        <p:nvPicPr>
          <p:cNvPr id="11269" name="Picture 2">
            <a:extLst>
              <a:ext uri="{FF2B5EF4-FFF2-40B4-BE49-F238E27FC236}">
                <a16:creationId xmlns:a16="http://schemas.microsoft.com/office/drawing/2014/main" id="{418491F0-C114-4453-A2C6-B73FBD8B4E9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668463"/>
            <a:ext cx="8229600" cy="43894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71165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ím 1">
            <a:extLst>
              <a:ext uri="{FF2B5EF4-FFF2-40B4-BE49-F238E27FC236}">
                <a16:creationId xmlns:a16="http://schemas.microsoft.com/office/drawing/2014/main" id="{BC978BBD-E5D5-4D8B-A25A-6B8F956A670D}"/>
              </a:ext>
            </a:extLst>
          </p:cNvPr>
          <p:cNvSpPr>
            <a:spLocks noGrp="1"/>
          </p:cNvSpPr>
          <p:nvPr>
            <p:ph type="title"/>
          </p:nvPr>
        </p:nvSpPr>
        <p:spPr>
          <a:xfrm>
            <a:off x="457200" y="274638"/>
            <a:ext cx="8229600" cy="777875"/>
          </a:xfrm>
        </p:spPr>
        <p:txBody>
          <a:bodyPr/>
          <a:lstStyle/>
          <a:p>
            <a:pPr eaLnBrk="1" hangingPunct="1"/>
            <a:r>
              <a:rPr lang="hu-HU" altLang="hu-HU" sz="2800" b="1">
                <a:cs typeface="Arial" panose="020B0604020202020204" pitchFamily="34" charset="0"/>
              </a:rPr>
              <a:t>A BEREC</a:t>
            </a:r>
            <a:endParaRPr lang="hu-HU" altLang="hu-HU" sz="2800">
              <a:cs typeface="Arial" panose="020B0604020202020204" pitchFamily="34" charset="0"/>
            </a:endParaRPr>
          </a:p>
        </p:txBody>
      </p:sp>
      <p:sp>
        <p:nvSpPr>
          <p:cNvPr id="10243" name="Tartalom helye 2">
            <a:extLst>
              <a:ext uri="{FF2B5EF4-FFF2-40B4-BE49-F238E27FC236}">
                <a16:creationId xmlns:a16="http://schemas.microsoft.com/office/drawing/2014/main" id="{C23F1178-EF04-445D-A2D1-D3B09AFF5AC3}"/>
              </a:ext>
            </a:extLst>
          </p:cNvPr>
          <p:cNvSpPr>
            <a:spLocks noGrp="1"/>
          </p:cNvSpPr>
          <p:nvPr>
            <p:ph idx="1"/>
          </p:nvPr>
        </p:nvSpPr>
        <p:spPr>
          <a:xfrm>
            <a:off x="457200" y="981075"/>
            <a:ext cx="8229600" cy="5688013"/>
          </a:xfrm>
        </p:spPr>
        <p:txBody>
          <a:bodyPr/>
          <a:lstStyle/>
          <a:p>
            <a:pPr marL="0" indent="0" eaLnBrk="1" fontAlgn="auto" hangingPunct="1">
              <a:spcAft>
                <a:spcPts val="0"/>
              </a:spcAft>
              <a:buClr>
                <a:schemeClr val="accent3"/>
              </a:buClr>
              <a:buFontTx/>
              <a:buNone/>
              <a:defRPr/>
            </a:pPr>
            <a:r>
              <a:rPr lang="hu-HU" sz="2400" dirty="0">
                <a:cs typeface="Arial" pitchFamily="34" charset="0"/>
              </a:rPr>
              <a:t>Egyesíti a Hatóságokat a konzisztens szabályozás és az egységes belső piac megteremtése céljából;</a:t>
            </a:r>
          </a:p>
          <a:p>
            <a:pPr marL="0" indent="0" eaLnBrk="1" fontAlgn="auto" hangingPunct="1">
              <a:spcAft>
                <a:spcPts val="0"/>
              </a:spcAft>
              <a:buClr>
                <a:schemeClr val="accent3"/>
              </a:buClr>
              <a:buFontTx/>
              <a:buNone/>
              <a:defRPr/>
            </a:pPr>
            <a:r>
              <a:rPr lang="hu-HU" sz="2400" dirty="0">
                <a:cs typeface="Arial" pitchFamily="34" charset="0"/>
              </a:rPr>
              <a:t>Nem  rendelkezik közösségi jogi személyiséggel és közvetlen végrehajtó hatáskörrel;</a:t>
            </a:r>
          </a:p>
          <a:p>
            <a:pPr marL="0" indent="0" eaLnBrk="1" fontAlgn="auto" hangingPunct="1">
              <a:spcAft>
                <a:spcPts val="0"/>
              </a:spcAft>
              <a:buClr>
                <a:schemeClr val="accent3"/>
              </a:buClr>
              <a:buFontTx/>
              <a:buNone/>
              <a:defRPr/>
            </a:pPr>
            <a:r>
              <a:rPr lang="hu-HU" sz="2400" dirty="0">
                <a:cs typeface="Arial" pitchFamily="34" charset="0"/>
              </a:rPr>
              <a:t>Működését egy közösségi jogi személyiséggel rendelkező Hivatal támogatja.</a:t>
            </a:r>
            <a:endParaRPr lang="hu-HU" u="sng" dirty="0">
              <a:cs typeface="Arial" pitchFamily="34" charset="0"/>
            </a:endParaRPr>
          </a:p>
          <a:p>
            <a:pPr marL="274320" indent="-274320" eaLnBrk="1" fontAlgn="auto" hangingPunct="1">
              <a:lnSpc>
                <a:spcPct val="80000"/>
              </a:lnSpc>
              <a:spcAft>
                <a:spcPts val="0"/>
              </a:spcAft>
              <a:buClr>
                <a:schemeClr val="accent3"/>
              </a:buClr>
              <a:buFont typeface="Wingdings 2"/>
              <a:buChar char=""/>
              <a:defRPr/>
            </a:pPr>
            <a:r>
              <a:rPr lang="hu-HU" sz="2000" u="sng" dirty="0">
                <a:cs typeface="Arial" pitchFamily="34" charset="0"/>
              </a:rPr>
              <a:t>kidolgozza és terjeszti</a:t>
            </a:r>
            <a:r>
              <a:rPr lang="hu-HU" sz="2000" dirty="0">
                <a:cs typeface="Arial" pitchFamily="34" charset="0"/>
              </a:rPr>
              <a:t> a szabályozással kapcsolatos </a:t>
            </a:r>
            <a:r>
              <a:rPr lang="hu-HU" sz="2000" u="sng" dirty="0">
                <a:cs typeface="Arial" pitchFamily="34" charset="0"/>
              </a:rPr>
              <a:t>legjobb gyakorlatokat; </a:t>
            </a:r>
          </a:p>
          <a:p>
            <a:pPr marL="274320" indent="-274320" eaLnBrk="1" fontAlgn="auto" hangingPunct="1">
              <a:lnSpc>
                <a:spcPct val="80000"/>
              </a:lnSpc>
              <a:spcAft>
                <a:spcPts val="0"/>
              </a:spcAft>
              <a:buClr>
                <a:schemeClr val="accent3"/>
              </a:buClr>
              <a:buFont typeface="Wingdings 2"/>
              <a:buChar char=""/>
              <a:defRPr/>
            </a:pPr>
            <a:r>
              <a:rPr lang="hu-HU" sz="2000" u="sng" dirty="0">
                <a:cs typeface="Arial" pitchFamily="34" charset="0"/>
              </a:rPr>
              <a:t>szabályozási kérdésekben</a:t>
            </a:r>
            <a:r>
              <a:rPr lang="hu-HU" sz="2000" dirty="0">
                <a:cs typeface="Arial" pitchFamily="34" charset="0"/>
              </a:rPr>
              <a:t> segítséget nyújt, </a:t>
            </a:r>
            <a:r>
              <a:rPr lang="hu-HU" sz="2000" u="sng" dirty="0">
                <a:cs typeface="Arial" pitchFamily="34" charset="0"/>
              </a:rPr>
              <a:t>véleményt nyilvánít </a:t>
            </a:r>
            <a:r>
              <a:rPr lang="hu-HU" sz="2000" dirty="0">
                <a:cs typeface="Arial" pitchFamily="34" charset="0"/>
              </a:rPr>
              <a:t>a Bizottsági határozatok, Ajánlások, iránymutatások tervezetek tekintetében;</a:t>
            </a:r>
          </a:p>
          <a:p>
            <a:pPr marL="274320" indent="-274320" eaLnBrk="1" fontAlgn="auto" hangingPunct="1">
              <a:spcAft>
                <a:spcPts val="0"/>
              </a:spcAft>
              <a:buClr>
                <a:schemeClr val="accent3"/>
              </a:buClr>
              <a:buFont typeface="Wingdings 2"/>
              <a:buChar char=""/>
              <a:defRPr/>
            </a:pPr>
            <a:r>
              <a:rPr lang="hu-HU" sz="2000" u="sng" dirty="0">
                <a:cs typeface="Arial" pitchFamily="34" charset="0"/>
              </a:rPr>
              <a:t>jelentéseket készít,</a:t>
            </a:r>
            <a:r>
              <a:rPr lang="hu-HU" sz="2000" dirty="0">
                <a:cs typeface="Arial" pitchFamily="34" charset="0"/>
              </a:rPr>
              <a:t> tanácsot ad, véleményt az </a:t>
            </a:r>
            <a:r>
              <a:rPr lang="hu-HU" sz="2000" u="sng" dirty="0">
                <a:cs typeface="Arial" pitchFamily="34" charset="0"/>
              </a:rPr>
              <a:t>Európai Parlamentnek,</a:t>
            </a:r>
            <a:r>
              <a:rPr lang="hu-HU" sz="2000" dirty="0">
                <a:cs typeface="Arial" pitchFamily="34" charset="0"/>
              </a:rPr>
              <a:t>a </a:t>
            </a:r>
            <a:r>
              <a:rPr lang="hu-HU" sz="2000" u="sng" dirty="0">
                <a:cs typeface="Arial" pitchFamily="34" charset="0"/>
              </a:rPr>
              <a:t>Tanácsnak</a:t>
            </a:r>
            <a:r>
              <a:rPr lang="hu-HU" sz="2000" dirty="0">
                <a:cs typeface="Arial" pitchFamily="34" charset="0"/>
              </a:rPr>
              <a:t> az elektronikus hírközléssel kapcsolatos bármely kérdésben;</a:t>
            </a:r>
          </a:p>
          <a:p>
            <a:pPr marL="274320" indent="-274320" eaLnBrk="1" fontAlgn="auto" hangingPunct="1">
              <a:spcAft>
                <a:spcPts val="0"/>
              </a:spcAft>
              <a:buClr>
                <a:schemeClr val="accent3"/>
              </a:buClr>
              <a:buFont typeface="Wingdings 2"/>
              <a:buChar char=""/>
              <a:defRPr/>
            </a:pPr>
            <a:r>
              <a:rPr lang="hu-HU" sz="2000" dirty="0">
                <a:cs typeface="Arial" pitchFamily="34" charset="0"/>
              </a:rPr>
              <a:t>kérésre </a:t>
            </a:r>
            <a:r>
              <a:rPr lang="hu-HU" sz="2000" u="sng" dirty="0">
                <a:cs typeface="Arial" pitchFamily="34" charset="0"/>
              </a:rPr>
              <a:t>segíti </a:t>
            </a:r>
            <a:r>
              <a:rPr lang="hu-HU" sz="2000" dirty="0">
                <a:cs typeface="Arial" pitchFamily="34" charset="0"/>
              </a:rPr>
              <a:t>az Európai Parlamentet, a Tanácsot és a Bizottságot,valamint a Hatóságokat a harmadik felekkel </a:t>
            </a:r>
            <a:r>
              <a:rPr lang="hu-HU" sz="2000" u="sng" dirty="0">
                <a:cs typeface="Arial" pitchFamily="34" charset="0"/>
              </a:rPr>
              <a:t>fenntartott kapcsolataikban</a:t>
            </a:r>
            <a:endParaRPr lang="hu-HU" sz="2000" dirty="0">
              <a:cs typeface="Arial" pitchFamily="34" charset="0"/>
            </a:endParaRPr>
          </a:p>
          <a:p>
            <a:pPr eaLnBrk="1" hangingPunct="1">
              <a:defRPr/>
            </a:pPr>
            <a:endParaRPr lang="hu-HU" dirty="0"/>
          </a:p>
        </p:txBody>
      </p:sp>
      <p:sp>
        <p:nvSpPr>
          <p:cNvPr id="39940" name="Élőláb helye 1">
            <a:extLst>
              <a:ext uri="{FF2B5EF4-FFF2-40B4-BE49-F238E27FC236}">
                <a16:creationId xmlns:a16="http://schemas.microsoft.com/office/drawing/2014/main" id="{A03398E5-936D-4169-85E7-C0AB7B55EB8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39941" name="Dia számának helye 2">
            <a:extLst>
              <a:ext uri="{FF2B5EF4-FFF2-40B4-BE49-F238E27FC236}">
                <a16:creationId xmlns:a16="http://schemas.microsoft.com/office/drawing/2014/main" id="{58953B7D-F595-4103-9C2C-A24D238772F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D27E3D4D-2610-4719-BF58-1B3934C85BB2}" type="slidenum">
              <a:rPr lang="hu-HU" altLang="hu-HU" sz="1400"/>
              <a:pPr eaLnBrk="1" hangingPunct="1">
                <a:spcBef>
                  <a:spcPct val="0"/>
                </a:spcBef>
                <a:buFontTx/>
                <a:buNone/>
              </a:pPr>
              <a:t>50</a:t>
            </a:fld>
            <a:endParaRPr lang="hu-HU" altLang="hu-HU" sz="14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ím 1">
            <a:extLst>
              <a:ext uri="{FF2B5EF4-FFF2-40B4-BE49-F238E27FC236}">
                <a16:creationId xmlns:a16="http://schemas.microsoft.com/office/drawing/2014/main" id="{974357ED-FC43-47F5-B06B-AF124E9C9C48}"/>
              </a:ext>
            </a:extLst>
          </p:cNvPr>
          <p:cNvSpPr>
            <a:spLocks noGrp="1"/>
          </p:cNvSpPr>
          <p:nvPr>
            <p:ph type="title"/>
          </p:nvPr>
        </p:nvSpPr>
        <p:spPr/>
        <p:txBody>
          <a:bodyPr/>
          <a:lstStyle/>
          <a:p>
            <a:pPr eaLnBrk="1" hangingPunct="1"/>
            <a:r>
              <a:rPr lang="hu-HU" altLang="hu-HU" sz="2800" b="1">
                <a:cs typeface="Arial" panose="020B0604020202020204" pitchFamily="34" charset="0"/>
              </a:rPr>
              <a:t>A Nemzeti Média és Hírközlési Hatóság</a:t>
            </a:r>
          </a:p>
        </p:txBody>
      </p:sp>
      <p:sp>
        <p:nvSpPr>
          <p:cNvPr id="40963" name="Tartalom helye 2">
            <a:extLst>
              <a:ext uri="{FF2B5EF4-FFF2-40B4-BE49-F238E27FC236}">
                <a16:creationId xmlns:a16="http://schemas.microsoft.com/office/drawing/2014/main" id="{4F235AE7-98F4-4C26-96FA-1CC20EBC92E6}"/>
              </a:ext>
            </a:extLst>
          </p:cNvPr>
          <p:cNvSpPr>
            <a:spLocks noGrp="1"/>
          </p:cNvSpPr>
          <p:nvPr>
            <p:ph idx="1"/>
          </p:nvPr>
        </p:nvSpPr>
        <p:spPr/>
        <p:txBody>
          <a:bodyPr/>
          <a:lstStyle/>
          <a:p>
            <a:pPr eaLnBrk="1" hangingPunct="1">
              <a:lnSpc>
                <a:spcPct val="90000"/>
              </a:lnSpc>
              <a:buFontTx/>
              <a:buNone/>
            </a:pPr>
            <a:r>
              <a:rPr lang="hu-HU" altLang="hu-HU" sz="2400">
                <a:cs typeface="Arial" panose="020B0604020202020204" pitchFamily="34" charset="0"/>
              </a:rPr>
              <a:t>A Nemzeti Média és Hírközlési Hatóság (MNHH) </a:t>
            </a:r>
            <a:r>
              <a:rPr lang="hu-HU" altLang="hu-HU" sz="2400">
                <a:solidFill>
                  <a:srgbClr val="FF0000"/>
                </a:solidFill>
                <a:cs typeface="Arial" panose="020B0604020202020204" pitchFamily="34" charset="0"/>
              </a:rPr>
              <a:t>autonóm</a:t>
            </a:r>
            <a:r>
              <a:rPr lang="hu-HU" altLang="hu-HU" sz="2400">
                <a:cs typeface="Arial" panose="020B0604020202020204" pitchFamily="34" charset="0"/>
              </a:rPr>
              <a:t> szervezet (együttesen:hatóság) Az autonóm státus miatt helyzete jelentősen eltér a kormányra és minisztériumokra vonatkozó működési feltételektől és kötelezettségektől;</a:t>
            </a:r>
          </a:p>
          <a:p>
            <a:pPr eaLnBrk="1" hangingPunct="1">
              <a:lnSpc>
                <a:spcPct val="90000"/>
              </a:lnSpc>
            </a:pPr>
            <a:r>
              <a:rPr lang="hu-HU" altLang="hu-HU" sz="2400">
                <a:cs typeface="Arial" panose="020B0604020202020204" pitchFamily="34" charset="0"/>
              </a:rPr>
              <a:t>Az MNHH Országgyűlés által választott </a:t>
            </a:r>
            <a:r>
              <a:rPr lang="hu-HU" altLang="hu-HU" sz="2400">
                <a:solidFill>
                  <a:srgbClr val="FF0000"/>
                </a:solidFill>
                <a:cs typeface="Arial" panose="020B0604020202020204" pitchFamily="34" charset="0"/>
              </a:rPr>
              <a:t>autonóm</a:t>
            </a:r>
            <a:r>
              <a:rPr lang="hu-HU" altLang="hu-HU" sz="2400">
                <a:cs typeface="Arial" panose="020B0604020202020204" pitchFamily="34" charset="0"/>
              </a:rPr>
              <a:t> szerve a Médiatanács; </a:t>
            </a:r>
          </a:p>
          <a:p>
            <a:pPr eaLnBrk="1" hangingPunct="1">
              <a:lnSpc>
                <a:spcPct val="90000"/>
              </a:lnSpc>
            </a:pPr>
            <a:r>
              <a:rPr lang="hu-HU" altLang="hu-HU" sz="2400">
                <a:cs typeface="Arial" panose="020B0604020202020204" pitchFamily="34" charset="0"/>
              </a:rPr>
              <a:t>A hatóság hatáskörét </a:t>
            </a:r>
            <a:r>
              <a:rPr lang="hu-HU" altLang="hu-HU" sz="2400">
                <a:solidFill>
                  <a:srgbClr val="FF0000"/>
                </a:solidFill>
                <a:cs typeface="Arial" panose="020B0604020202020204" pitchFamily="34" charset="0"/>
              </a:rPr>
              <a:t>önállóan,</a:t>
            </a:r>
            <a:r>
              <a:rPr lang="hu-HU" altLang="hu-HU" sz="2400">
                <a:cs typeface="Arial" panose="020B0604020202020204" pitchFamily="34" charset="0"/>
              </a:rPr>
              <a:t> a jogszabályoknak megfelelően gyakorolja;</a:t>
            </a:r>
          </a:p>
          <a:p>
            <a:pPr eaLnBrk="1" hangingPunct="1">
              <a:lnSpc>
                <a:spcPct val="90000"/>
              </a:lnSpc>
            </a:pPr>
            <a:r>
              <a:rPr lang="hu-HU" altLang="hu-HU" sz="2400">
                <a:cs typeface="Arial" panose="020B0604020202020204" pitchFamily="34" charset="0"/>
              </a:rPr>
              <a:t>A hatóság önállóan gazdálkodó központi költségvetési szerv, amelynek forrása saját bevételeiből és részben a költségvetésből ered.</a:t>
            </a:r>
          </a:p>
          <a:p>
            <a:pPr eaLnBrk="1" hangingPunct="1"/>
            <a:endParaRPr lang="hu-HU" altLang="hu-HU"/>
          </a:p>
        </p:txBody>
      </p:sp>
      <p:sp>
        <p:nvSpPr>
          <p:cNvPr id="40964" name="Élőláb helye 1">
            <a:extLst>
              <a:ext uri="{FF2B5EF4-FFF2-40B4-BE49-F238E27FC236}">
                <a16:creationId xmlns:a16="http://schemas.microsoft.com/office/drawing/2014/main" id="{3E2D0807-2DE6-467A-9399-ACFA2443756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40965" name="Dia számának helye 2">
            <a:extLst>
              <a:ext uri="{FF2B5EF4-FFF2-40B4-BE49-F238E27FC236}">
                <a16:creationId xmlns:a16="http://schemas.microsoft.com/office/drawing/2014/main" id="{B7D81230-1614-4966-B666-ABA8696A2F3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198C81A5-5109-41CA-95F8-67F24AF3C215}" type="slidenum">
              <a:rPr lang="hu-HU" altLang="hu-HU" sz="1400"/>
              <a:pPr eaLnBrk="1" hangingPunct="1">
                <a:spcBef>
                  <a:spcPct val="0"/>
                </a:spcBef>
                <a:buFontTx/>
                <a:buNone/>
              </a:pPr>
              <a:t>51</a:t>
            </a:fld>
            <a:endParaRPr lang="hu-HU" altLang="hu-HU" sz="14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ím 1">
            <a:extLst>
              <a:ext uri="{FF2B5EF4-FFF2-40B4-BE49-F238E27FC236}">
                <a16:creationId xmlns:a16="http://schemas.microsoft.com/office/drawing/2014/main" id="{C596DCD1-9FA8-4907-825D-BA6CFB72DF46}"/>
              </a:ext>
            </a:extLst>
          </p:cNvPr>
          <p:cNvSpPr>
            <a:spLocks noGrp="1"/>
          </p:cNvSpPr>
          <p:nvPr>
            <p:ph type="title"/>
          </p:nvPr>
        </p:nvSpPr>
        <p:spPr>
          <a:xfrm>
            <a:off x="395288" y="260350"/>
            <a:ext cx="8229600" cy="1143000"/>
          </a:xfrm>
        </p:spPr>
        <p:txBody>
          <a:bodyPr/>
          <a:lstStyle/>
          <a:p>
            <a:pPr eaLnBrk="1" hangingPunct="1"/>
            <a:r>
              <a:rPr lang="hu-HU" altLang="hu-HU" sz="2800" b="1">
                <a:cs typeface="Arial" panose="020B0604020202020204" pitchFamily="34" charset="0"/>
              </a:rPr>
              <a:t>A hatóság feladatai I.</a:t>
            </a:r>
          </a:p>
        </p:txBody>
      </p:sp>
      <p:sp>
        <p:nvSpPr>
          <p:cNvPr id="12291" name="Tartalom helye 2">
            <a:extLst>
              <a:ext uri="{FF2B5EF4-FFF2-40B4-BE49-F238E27FC236}">
                <a16:creationId xmlns:a16="http://schemas.microsoft.com/office/drawing/2014/main" id="{006B0A84-3555-4E32-B38B-98B3A421717D}"/>
              </a:ext>
            </a:extLst>
          </p:cNvPr>
          <p:cNvSpPr>
            <a:spLocks noGrp="1"/>
          </p:cNvSpPr>
          <p:nvPr>
            <p:ph idx="1"/>
          </p:nvPr>
        </p:nvSpPr>
        <p:spPr/>
        <p:txBody>
          <a:bodyPr/>
          <a:lstStyle/>
          <a:p>
            <a:pPr marL="274320" indent="-274320" eaLnBrk="1" fontAlgn="auto" hangingPunct="1">
              <a:spcAft>
                <a:spcPts val="0"/>
              </a:spcAft>
              <a:buClr>
                <a:schemeClr val="accent3"/>
              </a:buClr>
              <a:buFont typeface="Wingdings 2"/>
              <a:buChar char=""/>
              <a:defRPr/>
            </a:pPr>
            <a:r>
              <a:rPr lang="hu-HU" sz="2400" dirty="0">
                <a:cs typeface="Arial" pitchFamily="34" charset="0"/>
              </a:rPr>
              <a:t>Nyilatkozik a hatályos szabályozás státusáról, </a:t>
            </a:r>
          </a:p>
          <a:p>
            <a:pPr marL="274320" indent="-274320" eaLnBrk="1" fontAlgn="auto" hangingPunct="1">
              <a:spcAft>
                <a:spcPts val="0"/>
              </a:spcAft>
              <a:buClr>
                <a:schemeClr val="accent3"/>
              </a:buClr>
              <a:buFont typeface="Wingdings 2"/>
              <a:buChar char=""/>
              <a:defRPr/>
            </a:pPr>
            <a:r>
              <a:rPr lang="hu-HU" sz="2400" dirty="0">
                <a:cs typeface="Arial" pitchFamily="34" charset="0"/>
              </a:rPr>
              <a:t>Javaslatot készít, közreműködik a különféle előterjesztések előkészítésében;</a:t>
            </a:r>
          </a:p>
          <a:p>
            <a:pPr marL="274320" indent="-274320" eaLnBrk="1" fontAlgn="auto" hangingPunct="1">
              <a:spcAft>
                <a:spcPts val="0"/>
              </a:spcAft>
              <a:buClr>
                <a:schemeClr val="accent3"/>
              </a:buClr>
              <a:buFont typeface="Wingdings 2"/>
              <a:buChar char=""/>
              <a:defRPr/>
            </a:pPr>
            <a:r>
              <a:rPr lang="hu-HU" sz="2400" dirty="0">
                <a:cs typeface="Arial" pitchFamily="34" charset="0"/>
              </a:rPr>
              <a:t>Nyilvános meghallgatást tart;</a:t>
            </a:r>
          </a:p>
          <a:p>
            <a:pPr marL="274320" indent="-274320" eaLnBrk="1" fontAlgn="auto" hangingPunct="1">
              <a:spcAft>
                <a:spcPts val="0"/>
              </a:spcAft>
              <a:buClr>
                <a:schemeClr val="accent3"/>
              </a:buClr>
              <a:buFont typeface="Wingdings 2"/>
              <a:buChar char=""/>
              <a:defRPr/>
            </a:pPr>
            <a:r>
              <a:rPr lang="hu-HU" sz="2400" dirty="0">
                <a:cs typeface="Arial" pitchFamily="34" charset="0"/>
              </a:rPr>
              <a:t>Folyamatos piacelemzést végez;</a:t>
            </a:r>
          </a:p>
          <a:p>
            <a:pPr marL="274320" indent="-274320" eaLnBrk="1" fontAlgn="auto" hangingPunct="1">
              <a:spcAft>
                <a:spcPts val="0"/>
              </a:spcAft>
              <a:buClr>
                <a:schemeClr val="accent3"/>
              </a:buClr>
              <a:buFont typeface="Wingdings 2"/>
              <a:buChar char=""/>
              <a:defRPr/>
            </a:pPr>
            <a:r>
              <a:rPr lang="hu-HU" sz="2400" dirty="0">
                <a:cs typeface="Arial" pitchFamily="34" charset="0"/>
              </a:rPr>
              <a:t>Megállapítja az érintett piacokat, meghatározza a JPE szolgáltatókat és a kötelezettségeiket, </a:t>
            </a:r>
          </a:p>
          <a:p>
            <a:pPr marL="274320" indent="-274320" eaLnBrk="1" fontAlgn="auto" hangingPunct="1">
              <a:spcAft>
                <a:spcPts val="0"/>
              </a:spcAft>
              <a:buClr>
                <a:schemeClr val="accent3"/>
              </a:buClr>
              <a:buFont typeface="Wingdings 2"/>
              <a:buChar char=""/>
              <a:defRPr/>
            </a:pPr>
            <a:r>
              <a:rPr lang="hu-HU" sz="2400" dirty="0">
                <a:solidFill>
                  <a:schemeClr val="accent2"/>
                </a:solidFill>
                <a:cs typeface="Arial" pitchFamily="34" charset="0"/>
              </a:rPr>
              <a:t>Normatív szabályokat alkot (az elektronikus hírközlésre vonatkozó szabályok körében);</a:t>
            </a:r>
          </a:p>
          <a:p>
            <a:pPr marL="274320" indent="-274320" eaLnBrk="1" fontAlgn="auto" hangingPunct="1">
              <a:spcAft>
                <a:spcPts val="0"/>
              </a:spcAft>
              <a:buClr>
                <a:schemeClr val="accent3"/>
              </a:buClr>
              <a:buFont typeface="Wingdings 2"/>
              <a:buChar char=""/>
              <a:defRPr/>
            </a:pPr>
            <a:r>
              <a:rPr lang="hu-HU" sz="2400" dirty="0">
                <a:cs typeface="Arial" pitchFamily="34" charset="0"/>
              </a:rPr>
              <a:t>Jogvitás ügyekben jár el. (Elnök)</a:t>
            </a:r>
          </a:p>
          <a:p>
            <a:pPr eaLnBrk="1" hangingPunct="1">
              <a:defRPr/>
            </a:pPr>
            <a:endParaRPr lang="hu-HU" dirty="0"/>
          </a:p>
        </p:txBody>
      </p:sp>
      <p:sp>
        <p:nvSpPr>
          <p:cNvPr id="41988" name="Élőláb helye 1">
            <a:extLst>
              <a:ext uri="{FF2B5EF4-FFF2-40B4-BE49-F238E27FC236}">
                <a16:creationId xmlns:a16="http://schemas.microsoft.com/office/drawing/2014/main" id="{77F7693C-C1C1-4B75-898A-71C9B2CF92B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41989" name="Dia számának helye 2">
            <a:extLst>
              <a:ext uri="{FF2B5EF4-FFF2-40B4-BE49-F238E27FC236}">
                <a16:creationId xmlns:a16="http://schemas.microsoft.com/office/drawing/2014/main" id="{6BA64E6F-7D9B-4D48-8502-13E9A51B2E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2C6752E3-3AC2-435E-A21C-4F813CFB46B4}" type="slidenum">
              <a:rPr lang="hu-HU" altLang="hu-HU" sz="1400"/>
              <a:pPr eaLnBrk="1" hangingPunct="1">
                <a:spcBef>
                  <a:spcPct val="0"/>
                </a:spcBef>
                <a:buFontTx/>
                <a:buNone/>
              </a:pPr>
              <a:t>52</a:t>
            </a:fld>
            <a:endParaRPr lang="hu-HU" altLang="hu-HU" sz="14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ím 1">
            <a:extLst>
              <a:ext uri="{FF2B5EF4-FFF2-40B4-BE49-F238E27FC236}">
                <a16:creationId xmlns:a16="http://schemas.microsoft.com/office/drawing/2014/main" id="{286FACE2-EB0F-492B-A423-B18D5A45B725}"/>
              </a:ext>
            </a:extLst>
          </p:cNvPr>
          <p:cNvSpPr>
            <a:spLocks noGrp="1"/>
          </p:cNvSpPr>
          <p:nvPr>
            <p:ph type="title"/>
          </p:nvPr>
        </p:nvSpPr>
        <p:spPr/>
        <p:txBody>
          <a:bodyPr/>
          <a:lstStyle/>
          <a:p>
            <a:pPr eaLnBrk="1" hangingPunct="1"/>
            <a:r>
              <a:rPr lang="hu-HU" altLang="hu-HU" sz="2800" b="1">
                <a:cs typeface="Arial" panose="020B0604020202020204" pitchFamily="34" charset="0"/>
              </a:rPr>
              <a:t>A hatóság feladatai II</a:t>
            </a:r>
            <a:r>
              <a:rPr lang="hu-HU" altLang="hu-HU" sz="2800">
                <a:cs typeface="Arial" panose="020B0604020202020204" pitchFamily="34" charset="0"/>
              </a:rPr>
              <a:t>.</a:t>
            </a:r>
            <a:endParaRPr lang="hu-HU" altLang="hu-HU" sz="2800"/>
          </a:p>
        </p:txBody>
      </p:sp>
      <p:sp>
        <p:nvSpPr>
          <p:cNvPr id="43011" name="Tartalom helye 2">
            <a:extLst>
              <a:ext uri="{FF2B5EF4-FFF2-40B4-BE49-F238E27FC236}">
                <a16:creationId xmlns:a16="http://schemas.microsoft.com/office/drawing/2014/main" id="{89E9E45D-569D-448F-AD3B-6386A360640B}"/>
              </a:ext>
            </a:extLst>
          </p:cNvPr>
          <p:cNvSpPr>
            <a:spLocks noGrp="1"/>
          </p:cNvSpPr>
          <p:nvPr>
            <p:ph idx="1"/>
          </p:nvPr>
        </p:nvSpPr>
        <p:spPr/>
        <p:txBody>
          <a:bodyPr/>
          <a:lstStyle/>
          <a:p>
            <a:pPr eaLnBrk="1" hangingPunct="1">
              <a:lnSpc>
                <a:spcPct val="90000"/>
              </a:lnSpc>
            </a:pPr>
            <a:r>
              <a:rPr lang="hu-HU" altLang="hu-HU" sz="2400">
                <a:cs typeface="Arial" panose="020B0604020202020204" pitchFamily="34" charset="0"/>
              </a:rPr>
              <a:t>Vezeti a jogszabályokban előírt nyilvántartásokat;</a:t>
            </a:r>
          </a:p>
          <a:p>
            <a:pPr eaLnBrk="1" hangingPunct="1">
              <a:lnSpc>
                <a:spcPct val="90000"/>
              </a:lnSpc>
            </a:pPr>
            <a:r>
              <a:rPr lang="hu-HU" altLang="hu-HU" sz="2400">
                <a:cs typeface="Arial" panose="020B0604020202020204" pitchFamily="34" charset="0"/>
              </a:rPr>
              <a:t>Gyakorolja az azonosítókra és rádiófrekvenciákra vonatkozó tulajdonosi jogokat;</a:t>
            </a:r>
          </a:p>
          <a:p>
            <a:pPr eaLnBrk="1" hangingPunct="1">
              <a:lnSpc>
                <a:spcPct val="90000"/>
              </a:lnSpc>
            </a:pPr>
            <a:r>
              <a:rPr lang="hu-HU" altLang="hu-HU" sz="2400">
                <a:cs typeface="Arial" panose="020B0604020202020204" pitchFamily="34" charset="0"/>
              </a:rPr>
              <a:t>Koordinálja a honvédelmi és rendvédelmi szolgálatok együttműködését;</a:t>
            </a:r>
          </a:p>
          <a:p>
            <a:pPr eaLnBrk="1" hangingPunct="1">
              <a:lnSpc>
                <a:spcPct val="90000"/>
              </a:lnSpc>
            </a:pPr>
            <a:r>
              <a:rPr lang="hu-HU" altLang="hu-HU" sz="2400">
                <a:cs typeface="Arial" panose="020B0604020202020204" pitchFamily="34" charset="0"/>
              </a:rPr>
              <a:t>Eljár a bejelentések és különféle engedélyezések ügyében;</a:t>
            </a:r>
          </a:p>
          <a:p>
            <a:pPr eaLnBrk="1" hangingPunct="1">
              <a:lnSpc>
                <a:spcPct val="90000"/>
              </a:lnSpc>
            </a:pPr>
            <a:r>
              <a:rPr lang="hu-HU" altLang="hu-HU" sz="2400">
                <a:cs typeface="Arial" panose="020B0604020202020204" pitchFamily="34" charset="0"/>
              </a:rPr>
              <a:t>Piacot felügyel és ellenőriz;</a:t>
            </a:r>
          </a:p>
          <a:p>
            <a:pPr eaLnBrk="1" hangingPunct="1">
              <a:lnSpc>
                <a:spcPct val="90000"/>
              </a:lnSpc>
            </a:pPr>
            <a:r>
              <a:rPr lang="hu-HU" altLang="hu-HU" sz="2400">
                <a:cs typeface="Arial" panose="020B0604020202020204" pitchFamily="34" charset="0"/>
              </a:rPr>
              <a:t>Kezeli a Elektronikus Hírközlési Támogatási Kasszát.</a:t>
            </a:r>
          </a:p>
          <a:p>
            <a:pPr eaLnBrk="1" hangingPunct="1"/>
            <a:endParaRPr lang="hu-HU" altLang="hu-HU"/>
          </a:p>
        </p:txBody>
      </p:sp>
      <p:sp>
        <p:nvSpPr>
          <p:cNvPr id="43012" name="Élőláb helye 1">
            <a:extLst>
              <a:ext uri="{FF2B5EF4-FFF2-40B4-BE49-F238E27FC236}">
                <a16:creationId xmlns:a16="http://schemas.microsoft.com/office/drawing/2014/main" id="{AB854015-C599-4B3B-B452-478CEA2780D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43013" name="Dia számának helye 2">
            <a:extLst>
              <a:ext uri="{FF2B5EF4-FFF2-40B4-BE49-F238E27FC236}">
                <a16:creationId xmlns:a16="http://schemas.microsoft.com/office/drawing/2014/main" id="{9302C6DE-19DC-40D6-A08F-318C69421BA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7B0EE245-3635-4FE6-9ED1-E87FCC806276}" type="slidenum">
              <a:rPr lang="hu-HU" altLang="hu-HU" sz="1400"/>
              <a:pPr eaLnBrk="1" hangingPunct="1">
                <a:spcBef>
                  <a:spcPct val="0"/>
                </a:spcBef>
                <a:buFontTx/>
                <a:buNone/>
              </a:pPr>
              <a:t>53</a:t>
            </a:fld>
            <a:endParaRPr lang="hu-HU" altLang="hu-HU" sz="14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ím 1">
            <a:extLst>
              <a:ext uri="{FF2B5EF4-FFF2-40B4-BE49-F238E27FC236}">
                <a16:creationId xmlns:a16="http://schemas.microsoft.com/office/drawing/2014/main" id="{69528132-293A-489C-A6F3-0CC0C4A8934E}"/>
              </a:ext>
            </a:extLst>
          </p:cNvPr>
          <p:cNvSpPr>
            <a:spLocks noGrp="1"/>
          </p:cNvSpPr>
          <p:nvPr>
            <p:ph type="title"/>
          </p:nvPr>
        </p:nvSpPr>
        <p:spPr/>
        <p:txBody>
          <a:bodyPr/>
          <a:lstStyle/>
          <a:p>
            <a:pPr eaLnBrk="1" hangingPunct="1"/>
            <a:r>
              <a:rPr lang="hu-HU" altLang="hu-HU" sz="2800" b="1">
                <a:cs typeface="Arial" panose="020B0604020202020204" pitchFamily="34" charset="0"/>
              </a:rPr>
              <a:t>Az Elnök</a:t>
            </a:r>
          </a:p>
        </p:txBody>
      </p:sp>
      <p:sp>
        <p:nvSpPr>
          <p:cNvPr id="44035" name="Tartalom helye 2">
            <a:extLst>
              <a:ext uri="{FF2B5EF4-FFF2-40B4-BE49-F238E27FC236}">
                <a16:creationId xmlns:a16="http://schemas.microsoft.com/office/drawing/2014/main" id="{D7BDC719-E9BD-457E-B709-4218DFA88463}"/>
              </a:ext>
            </a:extLst>
          </p:cNvPr>
          <p:cNvSpPr>
            <a:spLocks noGrp="1"/>
          </p:cNvSpPr>
          <p:nvPr>
            <p:ph idx="1"/>
          </p:nvPr>
        </p:nvSpPr>
        <p:spPr/>
        <p:txBody>
          <a:bodyPr/>
          <a:lstStyle/>
          <a:p>
            <a:pPr eaLnBrk="1" hangingPunct="1"/>
            <a:r>
              <a:rPr lang="hu-HU" altLang="hu-HU" sz="2400">
                <a:cs typeface="Arial" panose="020B0604020202020204" pitchFamily="34" charset="0"/>
              </a:rPr>
              <a:t>Felelős az elektronikus hírközléssel kapcsolatos – jelentős körbe tartozó –jogszabályok megalkotásáért és végrehajtásáért;</a:t>
            </a:r>
          </a:p>
          <a:p>
            <a:pPr eaLnBrk="1" hangingPunct="1"/>
            <a:r>
              <a:rPr lang="hu-HU" altLang="hu-HU" sz="2400">
                <a:cs typeface="Arial" panose="020B0604020202020204" pitchFamily="34" charset="0"/>
              </a:rPr>
              <a:t>Elfogadja az éves piacfelügyeleti tervet és ellenőrzi annak a végrehajtását;</a:t>
            </a:r>
          </a:p>
          <a:p>
            <a:pPr eaLnBrk="1" hangingPunct="1"/>
            <a:r>
              <a:rPr lang="hu-HU" altLang="hu-HU" sz="2400">
                <a:cs typeface="Arial" panose="020B0604020202020204" pitchFamily="34" charset="0"/>
              </a:rPr>
              <a:t>Éves költségvetési tervet készít;</a:t>
            </a:r>
          </a:p>
          <a:p>
            <a:pPr eaLnBrk="1" hangingPunct="1"/>
            <a:r>
              <a:rPr lang="hu-HU" altLang="hu-HU" sz="2400">
                <a:cs typeface="Arial" panose="020B0604020202020204" pitchFamily="34" charset="0"/>
              </a:rPr>
              <a:t>Javaslatokat tesz azon jogszabályok módosításra, amelyek megalkotására nem rendelkezik felhatalmazással.</a:t>
            </a:r>
          </a:p>
          <a:p>
            <a:pPr eaLnBrk="1" hangingPunct="1"/>
            <a:r>
              <a:rPr lang="hu-HU" altLang="hu-HU" sz="2400">
                <a:cs typeface="Arial" panose="020B0604020202020204" pitchFamily="34" charset="0"/>
              </a:rPr>
              <a:t>Az Elnököt a miniszterelnök 9 évre nevezi ki.</a:t>
            </a:r>
          </a:p>
          <a:p>
            <a:pPr eaLnBrk="1" hangingPunct="1"/>
            <a:endParaRPr lang="hu-HU" altLang="hu-HU" sz="2400">
              <a:cs typeface="Arial" panose="020B0604020202020204" pitchFamily="34" charset="0"/>
            </a:endParaRPr>
          </a:p>
        </p:txBody>
      </p:sp>
      <p:sp>
        <p:nvSpPr>
          <p:cNvPr id="44036" name="Élőláb helye 1">
            <a:extLst>
              <a:ext uri="{FF2B5EF4-FFF2-40B4-BE49-F238E27FC236}">
                <a16:creationId xmlns:a16="http://schemas.microsoft.com/office/drawing/2014/main" id="{56DE9CF1-6E69-4459-B0B7-7B2E3842C68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44037" name="Dia számának helye 2">
            <a:extLst>
              <a:ext uri="{FF2B5EF4-FFF2-40B4-BE49-F238E27FC236}">
                <a16:creationId xmlns:a16="http://schemas.microsoft.com/office/drawing/2014/main" id="{8B80D6E0-0C5E-4CA4-B6D7-C6A34F11A6B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66B3ECF9-5EDE-4345-B63F-B9CCD26E415B}" type="slidenum">
              <a:rPr lang="hu-HU" altLang="hu-HU" sz="1400"/>
              <a:pPr eaLnBrk="1" hangingPunct="1">
                <a:spcBef>
                  <a:spcPct val="0"/>
                </a:spcBef>
                <a:buFontTx/>
                <a:buNone/>
              </a:pPr>
              <a:t>54</a:t>
            </a:fld>
            <a:endParaRPr lang="hu-HU" altLang="hu-HU" sz="14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ím 1">
            <a:extLst>
              <a:ext uri="{FF2B5EF4-FFF2-40B4-BE49-F238E27FC236}">
                <a16:creationId xmlns:a16="http://schemas.microsoft.com/office/drawing/2014/main" id="{54F92E01-6D4A-4852-BCEE-790026AC49B4}"/>
              </a:ext>
            </a:extLst>
          </p:cNvPr>
          <p:cNvSpPr>
            <a:spLocks noGrp="1"/>
          </p:cNvSpPr>
          <p:nvPr>
            <p:ph type="title"/>
          </p:nvPr>
        </p:nvSpPr>
        <p:spPr/>
        <p:txBody>
          <a:bodyPr/>
          <a:lstStyle/>
          <a:p>
            <a:pPr eaLnBrk="1" hangingPunct="1"/>
            <a:r>
              <a:rPr lang="hu-HU" altLang="hu-HU" sz="2800" b="1">
                <a:cs typeface="Arial" panose="020B0604020202020204" pitchFamily="34" charset="0"/>
              </a:rPr>
              <a:t>Az MNHH elnökének jogalkotási területei</a:t>
            </a:r>
          </a:p>
        </p:txBody>
      </p:sp>
      <p:sp>
        <p:nvSpPr>
          <p:cNvPr id="45059" name="Tartalom helye 2">
            <a:extLst>
              <a:ext uri="{FF2B5EF4-FFF2-40B4-BE49-F238E27FC236}">
                <a16:creationId xmlns:a16="http://schemas.microsoft.com/office/drawing/2014/main" id="{3D56F5BE-E5C3-4D3D-8C88-5DF571C590E9}"/>
              </a:ext>
            </a:extLst>
          </p:cNvPr>
          <p:cNvSpPr>
            <a:spLocks noGrp="1"/>
          </p:cNvSpPr>
          <p:nvPr>
            <p:ph idx="1"/>
          </p:nvPr>
        </p:nvSpPr>
        <p:spPr/>
        <p:txBody>
          <a:bodyPr/>
          <a:lstStyle/>
          <a:p>
            <a:pPr eaLnBrk="1" hangingPunct="1">
              <a:buFontTx/>
              <a:buNone/>
            </a:pPr>
            <a:r>
              <a:rPr lang="hu-HU" altLang="hu-HU" sz="2400" b="1">
                <a:cs typeface="Arial" panose="020B0604020202020204" pitchFamily="34" charset="0"/>
              </a:rPr>
              <a:t>Az MNHH elnöke 14 felhatalmazással rendelkezik</a:t>
            </a:r>
          </a:p>
          <a:p>
            <a:pPr eaLnBrk="1" hangingPunct="1"/>
            <a:endParaRPr lang="hu-HU" altLang="hu-HU" sz="2400">
              <a:cs typeface="Arial" panose="020B0604020202020204" pitchFamily="34" charset="0"/>
            </a:endParaRPr>
          </a:p>
          <a:p>
            <a:pPr eaLnBrk="1" hangingPunct="1"/>
            <a:r>
              <a:rPr lang="hu-HU" altLang="hu-HU" sz="2400">
                <a:cs typeface="Arial" panose="020B0604020202020204" pitchFamily="34" charset="0"/>
              </a:rPr>
              <a:t>Frekvencia és azonosító gazdálkodás</a:t>
            </a:r>
          </a:p>
          <a:p>
            <a:pPr eaLnBrk="1" hangingPunct="1"/>
            <a:r>
              <a:rPr lang="hu-HU" altLang="hu-HU" sz="2400">
                <a:cs typeface="Arial" panose="020B0604020202020204" pitchFamily="34" charset="0"/>
              </a:rPr>
              <a:t>Az előfizetői jogviszony és </a:t>
            </a:r>
          </a:p>
          <a:p>
            <a:pPr eaLnBrk="1" hangingPunct="1"/>
            <a:r>
              <a:rPr lang="hu-HU" altLang="hu-HU" sz="2400">
                <a:cs typeface="Arial" panose="020B0604020202020204" pitchFamily="34" charset="0"/>
              </a:rPr>
              <a:t>A szolgáltatók tevékenységét illető </a:t>
            </a:r>
          </a:p>
          <a:p>
            <a:pPr eaLnBrk="1" hangingPunct="1">
              <a:buFontTx/>
              <a:buNone/>
            </a:pPr>
            <a:r>
              <a:rPr lang="hu-HU" altLang="hu-HU" sz="2400">
                <a:cs typeface="Arial" panose="020B0604020202020204" pitchFamily="34" charset="0"/>
              </a:rPr>
              <a:t>     körben </a:t>
            </a:r>
          </a:p>
          <a:p>
            <a:pPr eaLnBrk="1" hangingPunct="1">
              <a:buFontTx/>
              <a:buNone/>
            </a:pPr>
            <a:endParaRPr lang="hu-HU" altLang="hu-HU" sz="2400">
              <a:cs typeface="Arial" panose="020B0604020202020204" pitchFamily="34" charset="0"/>
            </a:endParaRPr>
          </a:p>
          <a:p>
            <a:pPr eaLnBrk="1" hangingPunct="1">
              <a:buFontTx/>
              <a:buNone/>
            </a:pPr>
            <a:r>
              <a:rPr lang="hu-HU" altLang="hu-HU" sz="2400">
                <a:cs typeface="Arial" panose="020B0604020202020204" pitchFamily="34" charset="0"/>
              </a:rPr>
              <a:t>    </a:t>
            </a:r>
            <a:r>
              <a:rPr lang="hu-HU" altLang="hu-HU" sz="2400">
                <a:solidFill>
                  <a:srgbClr val="FF0066"/>
                </a:solidFill>
                <a:cs typeface="Arial" panose="020B0604020202020204" pitchFamily="34" charset="0"/>
              </a:rPr>
              <a:t>Ezen túlmenően szabályozásnak tekinthető: az egyedi határozat, a piacazonosítás és a különféle ellenőrzési, felügyeleti jogkörben és hatósági szerződésekben megfogalmazott állásfoglalás is.</a:t>
            </a:r>
            <a:endParaRPr lang="hu-HU" altLang="hu-HU" sz="2400">
              <a:cs typeface="Arial" panose="020B0604020202020204" pitchFamily="34" charset="0"/>
            </a:endParaRPr>
          </a:p>
        </p:txBody>
      </p:sp>
      <p:sp>
        <p:nvSpPr>
          <p:cNvPr id="45060" name="Élőláb helye 1">
            <a:extLst>
              <a:ext uri="{FF2B5EF4-FFF2-40B4-BE49-F238E27FC236}">
                <a16:creationId xmlns:a16="http://schemas.microsoft.com/office/drawing/2014/main" id="{70CBF3C3-AC71-44D2-A9C8-9B955B821E0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45061" name="Dia számának helye 2">
            <a:extLst>
              <a:ext uri="{FF2B5EF4-FFF2-40B4-BE49-F238E27FC236}">
                <a16:creationId xmlns:a16="http://schemas.microsoft.com/office/drawing/2014/main" id="{859B1DA7-B231-4257-BBE0-993C738E3BA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99398D4D-BFC7-4C50-9F6A-5A7E01A30BE2}" type="slidenum">
              <a:rPr lang="hu-HU" altLang="hu-HU" sz="1400"/>
              <a:pPr eaLnBrk="1" hangingPunct="1">
                <a:spcBef>
                  <a:spcPct val="0"/>
                </a:spcBef>
                <a:buFontTx/>
                <a:buNone/>
              </a:pPr>
              <a:t>55</a:t>
            </a:fld>
            <a:endParaRPr lang="hu-HU" altLang="hu-HU" sz="14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ím 1">
            <a:extLst>
              <a:ext uri="{FF2B5EF4-FFF2-40B4-BE49-F238E27FC236}">
                <a16:creationId xmlns:a16="http://schemas.microsoft.com/office/drawing/2014/main" id="{99A68600-6C72-4A42-8AF0-7055696A1EFA}"/>
              </a:ext>
            </a:extLst>
          </p:cNvPr>
          <p:cNvSpPr>
            <a:spLocks noGrp="1"/>
          </p:cNvSpPr>
          <p:nvPr>
            <p:ph type="title"/>
          </p:nvPr>
        </p:nvSpPr>
        <p:spPr/>
        <p:txBody>
          <a:bodyPr/>
          <a:lstStyle/>
          <a:p>
            <a:pPr eaLnBrk="1" hangingPunct="1"/>
            <a:r>
              <a:rPr lang="hu-HU" altLang="hu-HU" sz="2800" b="1">
                <a:cs typeface="Arial" panose="020B0604020202020204" pitchFamily="34" charset="0"/>
              </a:rPr>
              <a:t>Az Elnök eljárásai</a:t>
            </a:r>
          </a:p>
        </p:txBody>
      </p:sp>
      <p:sp>
        <p:nvSpPr>
          <p:cNvPr id="46083" name="Tartalom helye 2">
            <a:extLst>
              <a:ext uri="{FF2B5EF4-FFF2-40B4-BE49-F238E27FC236}">
                <a16:creationId xmlns:a16="http://schemas.microsoft.com/office/drawing/2014/main" id="{A78D8371-BD68-4A14-BDC3-BBDADBAC9976}"/>
              </a:ext>
            </a:extLst>
          </p:cNvPr>
          <p:cNvSpPr>
            <a:spLocks noGrp="1"/>
          </p:cNvSpPr>
          <p:nvPr>
            <p:ph idx="1"/>
          </p:nvPr>
        </p:nvSpPr>
        <p:spPr/>
        <p:txBody>
          <a:bodyPr/>
          <a:lstStyle/>
          <a:p>
            <a:pPr eaLnBrk="1" hangingPunct="1"/>
            <a:r>
              <a:rPr lang="hu-HU" altLang="hu-HU" b="1">
                <a:solidFill>
                  <a:srgbClr val="FF0000"/>
                </a:solidFill>
              </a:rPr>
              <a:t>A referencia ajánlat elfogadása</a:t>
            </a:r>
            <a:r>
              <a:rPr lang="hu-HU" altLang="hu-HU"/>
              <a:t>;</a:t>
            </a:r>
          </a:p>
          <a:p>
            <a:pPr eaLnBrk="1" hangingPunct="1"/>
            <a:r>
              <a:rPr lang="hu-HU" altLang="hu-HU"/>
              <a:t>A számviteli szétválasztási kimutatás jóváhagyása;</a:t>
            </a:r>
          </a:p>
          <a:p>
            <a:pPr eaLnBrk="1" hangingPunct="1"/>
            <a:r>
              <a:rPr lang="hu-HU" altLang="hu-HU"/>
              <a:t>Piaci erőre tekintet nélkül előírható kötelezettségek;</a:t>
            </a:r>
          </a:p>
          <a:p>
            <a:pPr eaLnBrk="1" hangingPunct="1"/>
            <a:r>
              <a:rPr lang="hu-HU" altLang="hu-HU"/>
              <a:t>Egyeztetés az EU Bizottságokkal és hatóságokkal.</a:t>
            </a:r>
          </a:p>
          <a:p>
            <a:pPr eaLnBrk="1" hangingPunct="1"/>
            <a:endParaRPr lang="hu-HU" altLang="hu-HU"/>
          </a:p>
        </p:txBody>
      </p:sp>
      <p:sp>
        <p:nvSpPr>
          <p:cNvPr id="46084" name="Élőláb helye 1">
            <a:extLst>
              <a:ext uri="{FF2B5EF4-FFF2-40B4-BE49-F238E27FC236}">
                <a16:creationId xmlns:a16="http://schemas.microsoft.com/office/drawing/2014/main" id="{02815FC2-5477-40BF-85B7-27886268632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46085" name="Dia számának helye 2">
            <a:extLst>
              <a:ext uri="{FF2B5EF4-FFF2-40B4-BE49-F238E27FC236}">
                <a16:creationId xmlns:a16="http://schemas.microsoft.com/office/drawing/2014/main" id="{1C8E8FD8-283A-4348-9085-50A7116C848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E09A2B6C-7791-4538-8F7E-54288B92B48F}" type="slidenum">
              <a:rPr lang="hu-HU" altLang="hu-HU" sz="1400"/>
              <a:pPr eaLnBrk="1" hangingPunct="1">
                <a:spcBef>
                  <a:spcPct val="0"/>
                </a:spcBef>
                <a:buFontTx/>
                <a:buNone/>
              </a:pPr>
              <a:t>56</a:t>
            </a:fld>
            <a:endParaRPr lang="hu-HU" altLang="hu-HU" sz="14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ím 1">
            <a:extLst>
              <a:ext uri="{FF2B5EF4-FFF2-40B4-BE49-F238E27FC236}">
                <a16:creationId xmlns:a16="http://schemas.microsoft.com/office/drawing/2014/main" id="{71ED1E68-E6CC-41C9-BFAE-B639B13DC747}"/>
              </a:ext>
            </a:extLst>
          </p:cNvPr>
          <p:cNvSpPr>
            <a:spLocks noGrp="1"/>
          </p:cNvSpPr>
          <p:nvPr>
            <p:ph type="title"/>
          </p:nvPr>
        </p:nvSpPr>
        <p:spPr/>
        <p:txBody>
          <a:bodyPr/>
          <a:lstStyle/>
          <a:p>
            <a:pPr eaLnBrk="1" hangingPunct="1"/>
            <a:r>
              <a:rPr lang="hu-HU" altLang="hu-HU" sz="2800">
                <a:cs typeface="Arial" panose="020B0604020202020204" pitchFamily="34" charset="0"/>
              </a:rPr>
              <a:t>Az Elnök döntései</a:t>
            </a:r>
          </a:p>
        </p:txBody>
      </p:sp>
      <p:sp>
        <p:nvSpPr>
          <p:cNvPr id="3" name="Tartalom helye 2">
            <a:extLst>
              <a:ext uri="{FF2B5EF4-FFF2-40B4-BE49-F238E27FC236}">
                <a16:creationId xmlns:a16="http://schemas.microsoft.com/office/drawing/2014/main" id="{CEC5E99A-966B-41F0-B1D7-D6E41F6E82AA}"/>
              </a:ext>
            </a:extLst>
          </p:cNvPr>
          <p:cNvSpPr>
            <a:spLocks noGrp="1"/>
          </p:cNvSpPr>
          <p:nvPr>
            <p:ph idx="1"/>
          </p:nvPr>
        </p:nvSpPr>
        <p:spPr>
          <a:xfrm>
            <a:off x="457200" y="1196975"/>
            <a:ext cx="8229600" cy="4929188"/>
          </a:xfrm>
        </p:spPr>
        <p:txBody>
          <a:bodyPr/>
          <a:lstStyle/>
          <a:p>
            <a:pPr marL="274320" indent="-274320" algn="just" eaLnBrk="1" fontAlgn="auto" hangingPunct="1">
              <a:spcAft>
                <a:spcPts val="0"/>
              </a:spcAft>
              <a:buClr>
                <a:schemeClr val="accent3"/>
              </a:buClr>
              <a:buFontTx/>
              <a:buNone/>
              <a:defRPr/>
            </a:pPr>
            <a:r>
              <a:rPr lang="hu-HU" sz="1800" dirty="0"/>
              <a:t>Elutasítja az alaptalan kérelmet;</a:t>
            </a:r>
          </a:p>
          <a:p>
            <a:pPr marL="274320" indent="-274320" algn="just" eaLnBrk="1" fontAlgn="auto" hangingPunct="1">
              <a:spcAft>
                <a:spcPts val="0"/>
              </a:spcAft>
              <a:buClr>
                <a:schemeClr val="accent3"/>
              </a:buClr>
              <a:buFontTx/>
              <a:buNone/>
              <a:defRPr/>
            </a:pPr>
            <a:r>
              <a:rPr lang="hu-HU" sz="1800" dirty="0"/>
              <a:t> Megállapítja a jogsértést;</a:t>
            </a:r>
          </a:p>
          <a:p>
            <a:pPr marL="274320" indent="-274320" algn="just" eaLnBrk="1" fontAlgn="auto" hangingPunct="1">
              <a:spcAft>
                <a:spcPts val="0"/>
              </a:spcAft>
              <a:buClr>
                <a:schemeClr val="accent3"/>
              </a:buClr>
              <a:buFontTx/>
              <a:buNone/>
              <a:defRPr/>
            </a:pPr>
            <a:r>
              <a:rPr lang="hu-HU" sz="1800" dirty="0"/>
              <a:t> Kötelezi a jogsértés okozóját a jogszabálynak megfelelő magatartás tanúsítására;</a:t>
            </a:r>
          </a:p>
          <a:p>
            <a:pPr marL="274320" indent="-274320" algn="just" eaLnBrk="1" fontAlgn="auto" hangingPunct="1">
              <a:spcAft>
                <a:spcPts val="0"/>
              </a:spcAft>
              <a:buClr>
                <a:schemeClr val="accent3"/>
              </a:buClr>
              <a:buFontTx/>
              <a:buNone/>
              <a:defRPr/>
            </a:pPr>
            <a:r>
              <a:rPr lang="hu-HU" sz="2800" dirty="0"/>
              <a:t> </a:t>
            </a:r>
            <a:r>
              <a:rPr lang="hu-HU" sz="2800" b="1" dirty="0"/>
              <a:t>Meghatározza az érintett piacokat és a jelentős piaci erejű szolgáltatókat azonosítja;</a:t>
            </a:r>
          </a:p>
          <a:p>
            <a:pPr marL="274320" indent="-274320" algn="just" eaLnBrk="1" fontAlgn="auto" hangingPunct="1">
              <a:spcAft>
                <a:spcPts val="0"/>
              </a:spcAft>
              <a:buClr>
                <a:schemeClr val="accent3"/>
              </a:buClr>
              <a:buFontTx/>
              <a:buNone/>
              <a:defRPr/>
            </a:pPr>
            <a:r>
              <a:rPr lang="hu-HU" sz="2800" b="1" dirty="0"/>
              <a:t> A jelentős piaci erejű szolgáltatókra az </a:t>
            </a:r>
            <a:r>
              <a:rPr lang="hu-HU" sz="2800" b="1" dirty="0" err="1"/>
              <a:t>Eht</a:t>
            </a:r>
            <a:r>
              <a:rPr lang="hu-HU" sz="2800" b="1" dirty="0"/>
              <a:t>. keretei között kötelezettségeket írhat elő;</a:t>
            </a:r>
          </a:p>
          <a:p>
            <a:pPr marL="274320" indent="-274320" algn="just" eaLnBrk="1" fontAlgn="auto" hangingPunct="1">
              <a:spcAft>
                <a:spcPts val="0"/>
              </a:spcAft>
              <a:buClr>
                <a:schemeClr val="accent3"/>
              </a:buClr>
              <a:buFontTx/>
              <a:buNone/>
              <a:defRPr/>
            </a:pPr>
            <a:r>
              <a:rPr lang="hu-HU" sz="2800" b="1" dirty="0"/>
              <a:t> Jóváhagyja a referencia ajánlatot;</a:t>
            </a:r>
          </a:p>
          <a:p>
            <a:pPr marL="274320" indent="-274320" algn="just" eaLnBrk="1" fontAlgn="auto" hangingPunct="1">
              <a:spcAft>
                <a:spcPts val="0"/>
              </a:spcAft>
              <a:buClr>
                <a:schemeClr val="accent3"/>
              </a:buClr>
              <a:buFontTx/>
              <a:buNone/>
              <a:defRPr/>
            </a:pPr>
            <a:r>
              <a:rPr lang="hu-HU" dirty="0"/>
              <a:t> </a:t>
            </a:r>
            <a:r>
              <a:rPr lang="hu-HU" sz="1800" dirty="0"/>
              <a:t>Bírságot szab ki, megállapít egyes szerződéses tartalmakat;</a:t>
            </a:r>
          </a:p>
          <a:p>
            <a:pPr marL="274320" indent="-274320" algn="just" eaLnBrk="1" fontAlgn="auto" hangingPunct="1">
              <a:spcAft>
                <a:spcPts val="0"/>
              </a:spcAft>
              <a:buClr>
                <a:schemeClr val="accent3"/>
              </a:buClr>
              <a:buFontTx/>
              <a:buNone/>
              <a:defRPr/>
            </a:pPr>
            <a:r>
              <a:rPr lang="hu-HU" sz="1800" dirty="0"/>
              <a:t> Ideiglenes intézkedéseket hoz rendkívüli esetekben.</a:t>
            </a:r>
          </a:p>
          <a:p>
            <a:pPr marL="274320" indent="-274320" eaLnBrk="1" fontAlgn="auto" hangingPunct="1">
              <a:spcAft>
                <a:spcPts val="0"/>
              </a:spcAft>
              <a:buClr>
                <a:schemeClr val="accent3"/>
              </a:buClr>
              <a:buFontTx/>
              <a:buNone/>
              <a:defRPr/>
            </a:pPr>
            <a:endParaRPr lang="hu-HU" sz="4000" dirty="0"/>
          </a:p>
          <a:p>
            <a:pPr eaLnBrk="1" hangingPunct="1">
              <a:defRPr/>
            </a:pPr>
            <a:endParaRPr lang="hu-HU" dirty="0"/>
          </a:p>
        </p:txBody>
      </p:sp>
      <p:sp>
        <p:nvSpPr>
          <p:cNvPr id="47108" name="Élőláb helye 1">
            <a:extLst>
              <a:ext uri="{FF2B5EF4-FFF2-40B4-BE49-F238E27FC236}">
                <a16:creationId xmlns:a16="http://schemas.microsoft.com/office/drawing/2014/main" id="{D87B899C-255E-4A96-8D5B-8507191DEE8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47109" name="Dia számának helye 3">
            <a:extLst>
              <a:ext uri="{FF2B5EF4-FFF2-40B4-BE49-F238E27FC236}">
                <a16:creationId xmlns:a16="http://schemas.microsoft.com/office/drawing/2014/main" id="{ACF5B463-8DBC-4F96-9326-11478EDF827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C022501-773D-435B-BED1-AFF8484ED81A}" type="slidenum">
              <a:rPr lang="hu-HU" altLang="hu-HU" sz="1400"/>
              <a:pPr eaLnBrk="1" hangingPunct="1">
                <a:spcBef>
                  <a:spcPct val="0"/>
                </a:spcBef>
                <a:buFontTx/>
                <a:buNone/>
              </a:pPr>
              <a:t>57</a:t>
            </a:fld>
            <a:endParaRPr lang="hu-HU" altLang="hu-HU" sz="14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Élőláb helye 5">
            <a:extLst>
              <a:ext uri="{FF2B5EF4-FFF2-40B4-BE49-F238E27FC236}">
                <a16:creationId xmlns:a16="http://schemas.microsoft.com/office/drawing/2014/main" id="{32022AF6-3D54-4656-8D27-80333F4DB3C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48131" name="Dia számának helye 6">
            <a:extLst>
              <a:ext uri="{FF2B5EF4-FFF2-40B4-BE49-F238E27FC236}">
                <a16:creationId xmlns:a16="http://schemas.microsoft.com/office/drawing/2014/main" id="{E4102B9A-EB02-40E5-BBCE-D806466E0BD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06387A84-B7BA-4B1C-89F1-DC70860E5973}" type="slidenum">
              <a:rPr lang="hu-HU" altLang="hu-HU" sz="1400"/>
              <a:pPr eaLnBrk="1" hangingPunct="1">
                <a:spcBef>
                  <a:spcPct val="0"/>
                </a:spcBef>
                <a:buFontTx/>
                <a:buNone/>
              </a:pPr>
              <a:t>58</a:t>
            </a:fld>
            <a:endParaRPr lang="hu-HU" altLang="hu-HU" sz="1400"/>
          </a:p>
        </p:txBody>
      </p:sp>
      <p:sp>
        <p:nvSpPr>
          <p:cNvPr id="48132" name="Rectangle 4">
            <a:extLst>
              <a:ext uri="{FF2B5EF4-FFF2-40B4-BE49-F238E27FC236}">
                <a16:creationId xmlns:a16="http://schemas.microsoft.com/office/drawing/2014/main" id="{C3618270-743E-4553-9CBB-2291B16A346D}"/>
              </a:ext>
            </a:extLst>
          </p:cNvPr>
          <p:cNvSpPr>
            <a:spLocks noGrp="1" noChangeArrowheads="1"/>
          </p:cNvSpPr>
          <p:nvPr>
            <p:ph type="title"/>
          </p:nvPr>
        </p:nvSpPr>
        <p:spPr/>
        <p:txBody>
          <a:bodyPr/>
          <a:lstStyle/>
          <a:p>
            <a:pPr eaLnBrk="1" hangingPunct="1"/>
            <a:r>
              <a:rPr lang="en-GB" altLang="hu-HU"/>
              <a:t>Object of the new act</a:t>
            </a:r>
          </a:p>
        </p:txBody>
      </p:sp>
      <p:sp>
        <p:nvSpPr>
          <p:cNvPr id="48133" name="Rectangle 5">
            <a:extLst>
              <a:ext uri="{FF2B5EF4-FFF2-40B4-BE49-F238E27FC236}">
                <a16:creationId xmlns:a16="http://schemas.microsoft.com/office/drawing/2014/main" id="{456B1CDD-391F-4512-B245-2AC72D0EDACC}"/>
              </a:ext>
            </a:extLst>
          </p:cNvPr>
          <p:cNvSpPr>
            <a:spLocks noGrp="1" noChangeArrowheads="1"/>
          </p:cNvSpPr>
          <p:nvPr>
            <p:ph type="body" sz="half" idx="1"/>
          </p:nvPr>
        </p:nvSpPr>
        <p:spPr/>
        <p:txBody>
          <a:bodyPr/>
          <a:lstStyle/>
          <a:p>
            <a:pPr eaLnBrk="1" hangingPunct="1"/>
            <a:r>
              <a:rPr lang="hu-HU" altLang="hu-HU" sz="2400"/>
              <a:t>…. elektronikus hírközlési infrastruktúrájának továbbfejlesztése, a fogyasztók megbízható, biztonságos, megfelelõ minõségû és lehetõ legalacsonyabb díjú elektronikus hírközlési szolgáltatásokkal való ellátása érdekében …</a:t>
            </a:r>
          </a:p>
        </p:txBody>
      </p:sp>
      <p:sp>
        <p:nvSpPr>
          <p:cNvPr id="48134" name="Rectangle 6">
            <a:extLst>
              <a:ext uri="{FF2B5EF4-FFF2-40B4-BE49-F238E27FC236}">
                <a16:creationId xmlns:a16="http://schemas.microsoft.com/office/drawing/2014/main" id="{BE00F87F-5F7A-4123-A265-FEFBBB466DC7}"/>
              </a:ext>
            </a:extLst>
          </p:cNvPr>
          <p:cNvSpPr>
            <a:spLocks noGrp="1" noChangeArrowheads="1"/>
          </p:cNvSpPr>
          <p:nvPr>
            <p:ph type="body" sz="half" idx="2"/>
          </p:nvPr>
        </p:nvSpPr>
        <p:spPr/>
        <p:txBody>
          <a:bodyPr/>
          <a:lstStyle/>
          <a:p>
            <a:pPr eaLnBrk="1" hangingPunct="1"/>
            <a:r>
              <a:rPr lang="hu-HU" altLang="hu-HU" sz="2400"/>
              <a:t>….</a:t>
            </a:r>
            <a:r>
              <a:rPr lang="en-GB" altLang="hu-HU" sz="2400"/>
              <a:t>improve the electronic communications infrastructure of the information society, provide consumers with reliable and safe electronic communications services of proper quality at the lowest possible prices</a:t>
            </a:r>
            <a:r>
              <a:rPr lang="hu-HU" altLang="hu-HU" sz="2400"/>
              <a:t>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Élőláb helye 5">
            <a:extLst>
              <a:ext uri="{FF2B5EF4-FFF2-40B4-BE49-F238E27FC236}">
                <a16:creationId xmlns:a16="http://schemas.microsoft.com/office/drawing/2014/main" id="{24459F6B-C4CB-42DB-B985-B510AE7EDF6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49155" name="Dia számának helye 6">
            <a:extLst>
              <a:ext uri="{FF2B5EF4-FFF2-40B4-BE49-F238E27FC236}">
                <a16:creationId xmlns:a16="http://schemas.microsoft.com/office/drawing/2014/main" id="{5C6353B1-DE86-4B94-88D6-D68AE1F3147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FF1C05D-C47F-46B3-840B-496A7F825EF3}" type="slidenum">
              <a:rPr lang="hu-HU" altLang="hu-HU" sz="1400"/>
              <a:pPr eaLnBrk="1" hangingPunct="1">
                <a:spcBef>
                  <a:spcPct val="0"/>
                </a:spcBef>
                <a:buFontTx/>
                <a:buNone/>
              </a:pPr>
              <a:t>59</a:t>
            </a:fld>
            <a:endParaRPr lang="hu-HU" altLang="hu-HU" sz="1400"/>
          </a:p>
        </p:txBody>
      </p:sp>
      <p:sp>
        <p:nvSpPr>
          <p:cNvPr id="49156" name="Rectangle 4">
            <a:extLst>
              <a:ext uri="{FF2B5EF4-FFF2-40B4-BE49-F238E27FC236}">
                <a16:creationId xmlns:a16="http://schemas.microsoft.com/office/drawing/2014/main" id="{05E0CCB2-010C-451A-BEC9-44C7ADD427C4}"/>
              </a:ext>
            </a:extLst>
          </p:cNvPr>
          <p:cNvSpPr>
            <a:spLocks noGrp="1" noChangeArrowheads="1"/>
          </p:cNvSpPr>
          <p:nvPr>
            <p:ph type="title"/>
          </p:nvPr>
        </p:nvSpPr>
        <p:spPr/>
        <p:txBody>
          <a:bodyPr/>
          <a:lstStyle/>
          <a:p>
            <a:pPr eaLnBrk="1" hangingPunct="1"/>
            <a:r>
              <a:rPr lang="en-GB" altLang="hu-HU"/>
              <a:t>Scope of the new law</a:t>
            </a:r>
          </a:p>
        </p:txBody>
      </p:sp>
      <p:sp>
        <p:nvSpPr>
          <p:cNvPr id="49157" name="Rectangle 5">
            <a:extLst>
              <a:ext uri="{FF2B5EF4-FFF2-40B4-BE49-F238E27FC236}">
                <a16:creationId xmlns:a16="http://schemas.microsoft.com/office/drawing/2014/main" id="{C0316B9E-5FF9-4F2C-940D-68560642B2D1}"/>
              </a:ext>
            </a:extLst>
          </p:cNvPr>
          <p:cNvSpPr>
            <a:spLocks noGrp="1" noChangeArrowheads="1"/>
          </p:cNvSpPr>
          <p:nvPr>
            <p:ph type="body" sz="half" idx="1"/>
          </p:nvPr>
        </p:nvSpPr>
        <p:spPr/>
        <p:txBody>
          <a:bodyPr/>
          <a:lstStyle/>
          <a:p>
            <a:pPr eaLnBrk="1" hangingPunct="1">
              <a:lnSpc>
                <a:spcPct val="90000"/>
              </a:lnSpc>
            </a:pPr>
            <a:r>
              <a:rPr lang="hu-HU" altLang="hu-HU" sz="2400"/>
              <a:t>hatálya kiterjed </a:t>
            </a:r>
          </a:p>
          <a:p>
            <a:pPr eaLnBrk="1" hangingPunct="1">
              <a:lnSpc>
                <a:spcPct val="90000"/>
              </a:lnSpc>
            </a:pPr>
            <a:r>
              <a:rPr lang="hu-HU" altLang="hu-HU" sz="2400"/>
              <a:t>a) a Magyar Köztársaság területén végzett vagy területére irányuló elektronikus hírközlési tevékenységre, valamint minden olyan tevékenységre, amelynek gyakorlása során rádiófrekvenciás jel keletkezik</a:t>
            </a:r>
          </a:p>
        </p:txBody>
      </p:sp>
      <p:sp>
        <p:nvSpPr>
          <p:cNvPr id="49158" name="Rectangle 6">
            <a:extLst>
              <a:ext uri="{FF2B5EF4-FFF2-40B4-BE49-F238E27FC236}">
                <a16:creationId xmlns:a16="http://schemas.microsoft.com/office/drawing/2014/main" id="{8EB3C938-BE24-46E4-A9BA-7ADD3C9109B5}"/>
              </a:ext>
            </a:extLst>
          </p:cNvPr>
          <p:cNvSpPr>
            <a:spLocks noGrp="1" noChangeArrowheads="1"/>
          </p:cNvSpPr>
          <p:nvPr>
            <p:ph type="body" sz="half" idx="2"/>
          </p:nvPr>
        </p:nvSpPr>
        <p:spPr/>
        <p:txBody>
          <a:bodyPr/>
          <a:lstStyle/>
          <a:p>
            <a:pPr eaLnBrk="1" hangingPunct="1">
              <a:lnSpc>
                <a:spcPct val="90000"/>
              </a:lnSpc>
            </a:pPr>
            <a:r>
              <a:rPr lang="en-GB" altLang="hu-HU" sz="2400"/>
              <a:t>The scope of this Act covers </a:t>
            </a:r>
            <a:r>
              <a:rPr lang="en-GB" altLang="hu-HU" sz="2400" u="sng"/>
              <a:t>shall cover </a:t>
            </a:r>
            <a:r>
              <a:rPr lang="en-GB" altLang="hu-HU" sz="2400"/>
              <a:t>the following:</a:t>
            </a:r>
          </a:p>
          <a:p>
            <a:pPr eaLnBrk="1" hangingPunct="1">
              <a:lnSpc>
                <a:spcPct val="90000"/>
              </a:lnSpc>
            </a:pPr>
            <a:r>
              <a:rPr lang="en-GB" altLang="hu-HU" sz="2400"/>
              <a:t>	a) electronic communications activities performed in, or directed to, the territory of the Republic of Hungary and all other activities in the course of which radio-frequency signals are generated,</a:t>
            </a:r>
            <a:endParaRPr lang="hu-HU" altLang="hu-HU"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ím 1">
            <a:extLst>
              <a:ext uri="{FF2B5EF4-FFF2-40B4-BE49-F238E27FC236}">
                <a16:creationId xmlns:a16="http://schemas.microsoft.com/office/drawing/2014/main" id="{9955ABF4-5929-49F4-AA90-8928D975B870}"/>
              </a:ext>
            </a:extLst>
          </p:cNvPr>
          <p:cNvSpPr>
            <a:spLocks noGrp="1"/>
          </p:cNvSpPr>
          <p:nvPr>
            <p:ph type="title"/>
          </p:nvPr>
        </p:nvSpPr>
        <p:spPr/>
        <p:txBody>
          <a:bodyPr/>
          <a:lstStyle/>
          <a:p>
            <a:r>
              <a:rPr lang="hu-HU" altLang="hu-HU" sz="2400" b="1"/>
              <a:t>ADSL in the complete system (Application Service Provider, Internet Service Provider, ACCESS Network Provider, Customer/User</a:t>
            </a:r>
            <a:endParaRPr lang="hu-HU" altLang="hu-HU" b="1"/>
          </a:p>
        </p:txBody>
      </p:sp>
      <p:sp>
        <p:nvSpPr>
          <p:cNvPr id="12291" name="Tartalom helye 2">
            <a:extLst>
              <a:ext uri="{FF2B5EF4-FFF2-40B4-BE49-F238E27FC236}">
                <a16:creationId xmlns:a16="http://schemas.microsoft.com/office/drawing/2014/main" id="{F0529055-4054-40CE-938F-480DE378DB0E}"/>
              </a:ext>
            </a:extLst>
          </p:cNvPr>
          <p:cNvSpPr>
            <a:spLocks noGrp="1"/>
          </p:cNvSpPr>
          <p:nvPr>
            <p:ph idx="1"/>
          </p:nvPr>
        </p:nvSpPr>
        <p:spPr/>
        <p:txBody>
          <a:bodyPr/>
          <a:lstStyle/>
          <a:p>
            <a:endParaRPr lang="hu-HU" altLang="hu-HU"/>
          </a:p>
        </p:txBody>
      </p:sp>
      <p:sp>
        <p:nvSpPr>
          <p:cNvPr id="12292" name="Élőláb helye 1">
            <a:extLst>
              <a:ext uri="{FF2B5EF4-FFF2-40B4-BE49-F238E27FC236}">
                <a16:creationId xmlns:a16="http://schemas.microsoft.com/office/drawing/2014/main" id="{668AAC47-C5F1-4E4C-B43A-29ADCDC8B86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12293" name="Dia számának helye 2">
            <a:extLst>
              <a:ext uri="{FF2B5EF4-FFF2-40B4-BE49-F238E27FC236}">
                <a16:creationId xmlns:a16="http://schemas.microsoft.com/office/drawing/2014/main" id="{40F78437-B5AF-42E4-A0B8-3EFFE449F87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15F9B63F-D2AB-4113-8846-4083CA6FD2AA}" type="slidenum">
              <a:rPr lang="hu-HU" altLang="hu-HU" sz="1400"/>
              <a:pPr eaLnBrk="1" hangingPunct="1">
                <a:spcBef>
                  <a:spcPct val="0"/>
                </a:spcBef>
                <a:buFontTx/>
                <a:buNone/>
              </a:pPr>
              <a:t>6</a:t>
            </a:fld>
            <a:endParaRPr lang="hu-HU" altLang="hu-HU" sz="1400"/>
          </a:p>
        </p:txBody>
      </p:sp>
      <p:pic>
        <p:nvPicPr>
          <p:cNvPr id="12294" name="Picture 2">
            <a:extLst>
              <a:ext uri="{FF2B5EF4-FFF2-40B4-BE49-F238E27FC236}">
                <a16:creationId xmlns:a16="http://schemas.microsoft.com/office/drawing/2014/main" id="{3356D6C4-A0BC-458A-BF11-39D77DAAEC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585913"/>
            <a:ext cx="8389938" cy="4510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37896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Élőláb helye 5">
            <a:extLst>
              <a:ext uri="{FF2B5EF4-FFF2-40B4-BE49-F238E27FC236}">
                <a16:creationId xmlns:a16="http://schemas.microsoft.com/office/drawing/2014/main" id="{03AE6793-FFC7-494F-BE11-A64B2785E39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50179" name="Dia számának helye 6">
            <a:extLst>
              <a:ext uri="{FF2B5EF4-FFF2-40B4-BE49-F238E27FC236}">
                <a16:creationId xmlns:a16="http://schemas.microsoft.com/office/drawing/2014/main" id="{A227BBD6-489D-4A9F-A1E9-0CDD0D13FBA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BD6C845A-FDF4-47EC-B5EB-8174386ED500}" type="slidenum">
              <a:rPr lang="hu-HU" altLang="hu-HU" sz="1400"/>
              <a:pPr eaLnBrk="1" hangingPunct="1">
                <a:spcBef>
                  <a:spcPct val="0"/>
                </a:spcBef>
                <a:buFontTx/>
                <a:buNone/>
              </a:pPr>
              <a:t>60</a:t>
            </a:fld>
            <a:endParaRPr lang="hu-HU" altLang="hu-HU" sz="1400"/>
          </a:p>
        </p:txBody>
      </p:sp>
      <p:sp>
        <p:nvSpPr>
          <p:cNvPr id="50180" name="Rectangle 4">
            <a:extLst>
              <a:ext uri="{FF2B5EF4-FFF2-40B4-BE49-F238E27FC236}">
                <a16:creationId xmlns:a16="http://schemas.microsoft.com/office/drawing/2014/main" id="{E9FE4BE4-3A2E-42D8-8F9F-8E6410B44C39}"/>
              </a:ext>
            </a:extLst>
          </p:cNvPr>
          <p:cNvSpPr>
            <a:spLocks noGrp="1" noChangeArrowheads="1"/>
          </p:cNvSpPr>
          <p:nvPr>
            <p:ph type="title"/>
          </p:nvPr>
        </p:nvSpPr>
        <p:spPr/>
        <p:txBody>
          <a:bodyPr/>
          <a:lstStyle/>
          <a:p>
            <a:pPr eaLnBrk="1" hangingPunct="1"/>
            <a:r>
              <a:rPr lang="hu-HU" altLang="hu-HU" sz="2800"/>
              <a:t>O</a:t>
            </a:r>
            <a:r>
              <a:rPr lang="en-GB" altLang="hu-HU" sz="2800"/>
              <a:t>bjectives and basic principles</a:t>
            </a:r>
            <a:endParaRPr lang="hu-HU" altLang="hu-HU" sz="2800"/>
          </a:p>
        </p:txBody>
      </p:sp>
      <p:sp>
        <p:nvSpPr>
          <p:cNvPr id="50181" name="Rectangle 5">
            <a:extLst>
              <a:ext uri="{FF2B5EF4-FFF2-40B4-BE49-F238E27FC236}">
                <a16:creationId xmlns:a16="http://schemas.microsoft.com/office/drawing/2014/main" id="{2F4890C8-BB63-4167-94F7-9B49113F954C}"/>
              </a:ext>
            </a:extLst>
          </p:cNvPr>
          <p:cNvSpPr>
            <a:spLocks noGrp="1" noChangeArrowheads="1"/>
          </p:cNvSpPr>
          <p:nvPr>
            <p:ph type="body" sz="half" idx="1"/>
          </p:nvPr>
        </p:nvSpPr>
        <p:spPr/>
        <p:txBody>
          <a:bodyPr/>
          <a:lstStyle/>
          <a:p>
            <a:pPr eaLnBrk="1" hangingPunct="1">
              <a:lnSpc>
                <a:spcPct val="80000"/>
              </a:lnSpc>
              <a:buFontTx/>
              <a:buNone/>
            </a:pPr>
            <a:r>
              <a:rPr lang="hu-HU" altLang="hu-HU" sz="2400"/>
              <a:t>céljai és alapelvei: </a:t>
            </a:r>
          </a:p>
          <a:p>
            <a:pPr eaLnBrk="1" hangingPunct="1">
              <a:lnSpc>
                <a:spcPct val="80000"/>
              </a:lnSpc>
              <a:buFontTx/>
              <a:buNone/>
            </a:pPr>
            <a:r>
              <a:rPr lang="hu-HU" altLang="hu-HU" sz="2400"/>
              <a:t>… szolgáltatások és új technológiák elterjedését elõsegítõ kiszámítható, átlátható, az alkalmazott technológiától független, versenyt segítõ szabályozás megteremtése; </a:t>
            </a:r>
          </a:p>
        </p:txBody>
      </p:sp>
      <p:sp>
        <p:nvSpPr>
          <p:cNvPr id="50182" name="Rectangle 6">
            <a:extLst>
              <a:ext uri="{FF2B5EF4-FFF2-40B4-BE49-F238E27FC236}">
                <a16:creationId xmlns:a16="http://schemas.microsoft.com/office/drawing/2014/main" id="{4BFD4053-A5E9-488C-AEC2-D11418818144}"/>
              </a:ext>
            </a:extLst>
          </p:cNvPr>
          <p:cNvSpPr>
            <a:spLocks noGrp="1" noChangeArrowheads="1"/>
          </p:cNvSpPr>
          <p:nvPr>
            <p:ph type="body" sz="half" idx="2"/>
          </p:nvPr>
        </p:nvSpPr>
        <p:spPr/>
        <p:txBody>
          <a:bodyPr/>
          <a:lstStyle/>
          <a:p>
            <a:pPr eaLnBrk="1" hangingPunct="1">
              <a:lnSpc>
                <a:spcPct val="80000"/>
              </a:lnSpc>
            </a:pPr>
            <a:r>
              <a:rPr lang="en-GB" altLang="hu-HU" sz="2400"/>
              <a:t>objectives and basic principles </a:t>
            </a:r>
            <a:endParaRPr lang="hu-HU" altLang="hu-HU" sz="2400"/>
          </a:p>
          <a:p>
            <a:pPr eaLnBrk="1" hangingPunct="1">
              <a:lnSpc>
                <a:spcPct val="80000"/>
              </a:lnSpc>
              <a:buFontTx/>
              <a:buNone/>
            </a:pPr>
            <a:r>
              <a:rPr lang="hu-HU" altLang="hu-HU" sz="2400"/>
              <a:t>….</a:t>
            </a:r>
            <a:r>
              <a:rPr lang="en-GB" altLang="hu-HU" sz="2400"/>
              <a:t>establishment of a reliable, transparent regulatory framework that facilitates the development of the electronic communications infrastructure </a:t>
            </a:r>
            <a:r>
              <a:rPr lang="hu-HU" altLang="hu-HU" sz="2400"/>
              <a:t>…. </a:t>
            </a:r>
            <a:r>
              <a:rPr lang="en-GB" altLang="hu-HU" sz="2400"/>
              <a:t>services and new technologies related to it, enhancing competition regardless of the technology applied</a:t>
            </a:r>
            <a:r>
              <a:rPr lang="hu-HU" altLang="hu-HU" sz="2400"/>
              <a:t>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Élőláb helye 5">
            <a:extLst>
              <a:ext uri="{FF2B5EF4-FFF2-40B4-BE49-F238E27FC236}">
                <a16:creationId xmlns:a16="http://schemas.microsoft.com/office/drawing/2014/main" id="{5CEDDED8-E584-4A9B-A87C-43D8E5B5DFC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51203" name="Dia számának helye 6">
            <a:extLst>
              <a:ext uri="{FF2B5EF4-FFF2-40B4-BE49-F238E27FC236}">
                <a16:creationId xmlns:a16="http://schemas.microsoft.com/office/drawing/2014/main" id="{1A12BF11-C2B3-495A-ABA8-C6551646390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C5FD973D-234B-446D-A581-06C03AFEF5E4}" type="slidenum">
              <a:rPr lang="hu-HU" altLang="hu-HU" sz="1400"/>
              <a:pPr eaLnBrk="1" hangingPunct="1">
                <a:spcBef>
                  <a:spcPct val="0"/>
                </a:spcBef>
                <a:buFontTx/>
                <a:buNone/>
              </a:pPr>
              <a:t>61</a:t>
            </a:fld>
            <a:endParaRPr lang="hu-HU" altLang="hu-HU" sz="1400"/>
          </a:p>
        </p:txBody>
      </p:sp>
      <p:sp>
        <p:nvSpPr>
          <p:cNvPr id="51204" name="Rectangle 4">
            <a:extLst>
              <a:ext uri="{FF2B5EF4-FFF2-40B4-BE49-F238E27FC236}">
                <a16:creationId xmlns:a16="http://schemas.microsoft.com/office/drawing/2014/main" id="{DC22D666-7E11-40BA-A6BC-DFDF3E9B2906}"/>
              </a:ext>
            </a:extLst>
          </p:cNvPr>
          <p:cNvSpPr>
            <a:spLocks noGrp="1" noChangeArrowheads="1"/>
          </p:cNvSpPr>
          <p:nvPr>
            <p:ph type="title"/>
          </p:nvPr>
        </p:nvSpPr>
        <p:spPr/>
        <p:txBody>
          <a:bodyPr/>
          <a:lstStyle/>
          <a:p>
            <a:pPr eaLnBrk="1" hangingPunct="1"/>
            <a:r>
              <a:rPr lang="en-GB" altLang="hu-HU" sz="2800" b="1"/>
              <a:t>Commencement of the provision of the electronic communications service</a:t>
            </a:r>
            <a:br>
              <a:rPr lang="en-GB" altLang="hu-HU" sz="2800" b="1"/>
            </a:br>
            <a:endParaRPr lang="hu-HU" altLang="hu-HU" sz="2800" b="1"/>
          </a:p>
        </p:txBody>
      </p:sp>
      <p:sp>
        <p:nvSpPr>
          <p:cNvPr id="51205" name="Rectangle 5">
            <a:extLst>
              <a:ext uri="{FF2B5EF4-FFF2-40B4-BE49-F238E27FC236}">
                <a16:creationId xmlns:a16="http://schemas.microsoft.com/office/drawing/2014/main" id="{D3E36728-0498-4AE7-9ABC-CBD2A49CAD77}"/>
              </a:ext>
            </a:extLst>
          </p:cNvPr>
          <p:cNvSpPr>
            <a:spLocks noGrp="1" noChangeArrowheads="1"/>
          </p:cNvSpPr>
          <p:nvPr>
            <p:ph type="body" sz="half" idx="1"/>
          </p:nvPr>
        </p:nvSpPr>
        <p:spPr/>
        <p:txBody>
          <a:bodyPr/>
          <a:lstStyle/>
          <a:p>
            <a:pPr eaLnBrk="1" hangingPunct="1"/>
            <a:r>
              <a:rPr lang="hu-HU" altLang="hu-HU" sz="2400"/>
              <a:t>Az elektronikus hírközlési szolgáltatás nyújtásának megkezdésére irányuló szándékot, valamint a megkezdés tervezett idõpontját az elektronikus hírközlési szolgáltatónak nyilvántartásba vétel céljából be kell jelentenie a hatóságnál. </a:t>
            </a:r>
          </a:p>
        </p:txBody>
      </p:sp>
      <p:sp>
        <p:nvSpPr>
          <p:cNvPr id="51206" name="Rectangle 6">
            <a:extLst>
              <a:ext uri="{FF2B5EF4-FFF2-40B4-BE49-F238E27FC236}">
                <a16:creationId xmlns:a16="http://schemas.microsoft.com/office/drawing/2014/main" id="{DCFF5006-021F-4BB1-8A15-CAD0C96A60DA}"/>
              </a:ext>
            </a:extLst>
          </p:cNvPr>
          <p:cNvSpPr>
            <a:spLocks noGrp="1" noChangeArrowheads="1"/>
          </p:cNvSpPr>
          <p:nvPr>
            <p:ph type="body" sz="half" idx="2"/>
          </p:nvPr>
        </p:nvSpPr>
        <p:spPr/>
        <p:txBody>
          <a:bodyPr/>
          <a:lstStyle/>
          <a:p>
            <a:pPr eaLnBrk="1" hangingPunct="1"/>
            <a:r>
              <a:rPr lang="en-GB" altLang="hu-HU" sz="2400"/>
              <a:t>The electronic communication service provider shall notify the authority of its intention to commence the provision of an electronic communications service as well as the planned date of commencement with a view to registration.</a:t>
            </a:r>
            <a:r>
              <a:rPr lang="hu-HU" altLang="hu-HU" sz="2400"/>
              <a:t>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Élőláb helye 5">
            <a:extLst>
              <a:ext uri="{FF2B5EF4-FFF2-40B4-BE49-F238E27FC236}">
                <a16:creationId xmlns:a16="http://schemas.microsoft.com/office/drawing/2014/main" id="{8FF1A31D-5E20-4E65-8D5A-DF581E39E19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52227" name="Dia számának helye 6">
            <a:extLst>
              <a:ext uri="{FF2B5EF4-FFF2-40B4-BE49-F238E27FC236}">
                <a16:creationId xmlns:a16="http://schemas.microsoft.com/office/drawing/2014/main" id="{E1000481-7C40-4474-855C-419C2258346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EEC1689E-5DFA-45C3-972F-5135C7E70011}" type="slidenum">
              <a:rPr lang="hu-HU" altLang="hu-HU" sz="1400"/>
              <a:pPr eaLnBrk="1" hangingPunct="1">
                <a:spcBef>
                  <a:spcPct val="0"/>
                </a:spcBef>
                <a:buFontTx/>
                <a:buNone/>
              </a:pPr>
              <a:t>62</a:t>
            </a:fld>
            <a:endParaRPr lang="hu-HU" altLang="hu-HU" sz="1400"/>
          </a:p>
        </p:txBody>
      </p:sp>
      <p:sp>
        <p:nvSpPr>
          <p:cNvPr id="52228" name="Rectangle 4">
            <a:extLst>
              <a:ext uri="{FF2B5EF4-FFF2-40B4-BE49-F238E27FC236}">
                <a16:creationId xmlns:a16="http://schemas.microsoft.com/office/drawing/2014/main" id="{6CAC3B2F-57F5-4B19-AB5C-3D5B37316246}"/>
              </a:ext>
            </a:extLst>
          </p:cNvPr>
          <p:cNvSpPr>
            <a:spLocks noGrp="1" noChangeArrowheads="1"/>
          </p:cNvSpPr>
          <p:nvPr>
            <p:ph type="title"/>
          </p:nvPr>
        </p:nvSpPr>
        <p:spPr/>
        <p:txBody>
          <a:bodyPr/>
          <a:lstStyle/>
          <a:p>
            <a:pPr eaLnBrk="1" hangingPunct="1"/>
            <a:r>
              <a:rPr lang="en-GB" altLang="hu-HU" sz="2800" b="1"/>
              <a:t>Distribution of electronic communications equipment</a:t>
            </a:r>
            <a:endParaRPr lang="hu-HU" altLang="hu-HU" sz="2800" b="1"/>
          </a:p>
        </p:txBody>
      </p:sp>
      <p:sp>
        <p:nvSpPr>
          <p:cNvPr id="52229" name="Rectangle 5">
            <a:extLst>
              <a:ext uri="{FF2B5EF4-FFF2-40B4-BE49-F238E27FC236}">
                <a16:creationId xmlns:a16="http://schemas.microsoft.com/office/drawing/2014/main" id="{32276CC7-B21B-4FC0-ADE3-F07E70A3B273}"/>
              </a:ext>
            </a:extLst>
          </p:cNvPr>
          <p:cNvSpPr>
            <a:spLocks noGrp="1" noChangeArrowheads="1"/>
          </p:cNvSpPr>
          <p:nvPr>
            <p:ph type="body" sz="half" idx="1"/>
          </p:nvPr>
        </p:nvSpPr>
        <p:spPr/>
        <p:txBody>
          <a:bodyPr/>
          <a:lstStyle/>
          <a:p>
            <a:pPr eaLnBrk="1" hangingPunct="1">
              <a:lnSpc>
                <a:spcPct val="90000"/>
              </a:lnSpc>
            </a:pPr>
            <a:r>
              <a:rPr lang="hu-HU" altLang="hu-HU"/>
              <a:t>alapvetõ követelményeknek megfelelõ hírközlõ berendezés - amennyiben eleget tesz a külön jogszabályban foglalt egyéb feltételeknek - szabadon forgalomba hozható. </a:t>
            </a:r>
          </a:p>
        </p:txBody>
      </p:sp>
      <p:sp>
        <p:nvSpPr>
          <p:cNvPr id="52230" name="Rectangle 6">
            <a:extLst>
              <a:ext uri="{FF2B5EF4-FFF2-40B4-BE49-F238E27FC236}">
                <a16:creationId xmlns:a16="http://schemas.microsoft.com/office/drawing/2014/main" id="{74D256F6-9113-40AF-A230-0FEB7FA55935}"/>
              </a:ext>
            </a:extLst>
          </p:cNvPr>
          <p:cNvSpPr>
            <a:spLocks noGrp="1" noChangeArrowheads="1"/>
          </p:cNvSpPr>
          <p:nvPr>
            <p:ph type="body" sz="half" idx="2"/>
          </p:nvPr>
        </p:nvSpPr>
        <p:spPr/>
        <p:txBody>
          <a:bodyPr/>
          <a:lstStyle/>
          <a:p>
            <a:pPr eaLnBrk="1" hangingPunct="1">
              <a:lnSpc>
                <a:spcPct val="90000"/>
              </a:lnSpc>
            </a:pPr>
            <a:r>
              <a:rPr lang="en-GB" altLang="hu-HU"/>
              <a:t>Electronic communications equipment that complies with the basic requirements provided for in Article </a:t>
            </a:r>
            <a:r>
              <a:rPr lang="en-GB" altLang="hu-HU" u="sng"/>
              <a:t>80 </a:t>
            </a:r>
            <a:r>
              <a:rPr lang="en-GB" altLang="hu-HU"/>
              <a:t>(1) – (3) may be freely distributed if they satisfy other conditions set forth in separate legislation</a:t>
            </a:r>
            <a:r>
              <a:rPr lang="hu-HU" altLang="hu-HU"/>
              <a:t>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Élőláb helye 5">
            <a:extLst>
              <a:ext uri="{FF2B5EF4-FFF2-40B4-BE49-F238E27FC236}">
                <a16:creationId xmlns:a16="http://schemas.microsoft.com/office/drawing/2014/main" id="{2BFDCBB3-BA02-4762-A9A0-08245CE10B4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53251" name="Dia számának helye 6">
            <a:extLst>
              <a:ext uri="{FF2B5EF4-FFF2-40B4-BE49-F238E27FC236}">
                <a16:creationId xmlns:a16="http://schemas.microsoft.com/office/drawing/2014/main" id="{4F8A7AA6-685B-4DFD-AE9B-37B4BD60DB0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16417B51-33C7-4A5E-ABD1-F1C944A55B41}" type="slidenum">
              <a:rPr lang="hu-HU" altLang="hu-HU" sz="1400"/>
              <a:pPr eaLnBrk="1" hangingPunct="1">
                <a:spcBef>
                  <a:spcPct val="0"/>
                </a:spcBef>
                <a:buFontTx/>
                <a:buNone/>
              </a:pPr>
              <a:t>63</a:t>
            </a:fld>
            <a:endParaRPr lang="hu-HU" altLang="hu-HU" sz="1400"/>
          </a:p>
        </p:txBody>
      </p:sp>
      <p:sp>
        <p:nvSpPr>
          <p:cNvPr id="53252" name="Rectangle 4">
            <a:extLst>
              <a:ext uri="{FF2B5EF4-FFF2-40B4-BE49-F238E27FC236}">
                <a16:creationId xmlns:a16="http://schemas.microsoft.com/office/drawing/2014/main" id="{F732A6F6-0932-44DB-8E9D-5E5B69595365}"/>
              </a:ext>
            </a:extLst>
          </p:cNvPr>
          <p:cNvSpPr>
            <a:spLocks noGrp="1" noChangeArrowheads="1"/>
          </p:cNvSpPr>
          <p:nvPr>
            <p:ph type="title"/>
          </p:nvPr>
        </p:nvSpPr>
        <p:spPr/>
        <p:txBody>
          <a:bodyPr/>
          <a:lstStyle/>
          <a:p>
            <a:pPr eaLnBrk="1" hangingPunct="1"/>
            <a:r>
              <a:rPr lang="en-GB" altLang="hu-HU" b="1"/>
              <a:t>Notification of interfaces</a:t>
            </a:r>
            <a:endParaRPr lang="hu-HU" altLang="hu-HU" b="1"/>
          </a:p>
        </p:txBody>
      </p:sp>
      <p:sp>
        <p:nvSpPr>
          <p:cNvPr id="53253" name="Rectangle 5">
            <a:extLst>
              <a:ext uri="{FF2B5EF4-FFF2-40B4-BE49-F238E27FC236}">
                <a16:creationId xmlns:a16="http://schemas.microsoft.com/office/drawing/2014/main" id="{207714DE-1A99-4E9D-963F-63DD61EF11FA}"/>
              </a:ext>
            </a:extLst>
          </p:cNvPr>
          <p:cNvSpPr>
            <a:spLocks noGrp="1" noChangeArrowheads="1"/>
          </p:cNvSpPr>
          <p:nvPr>
            <p:ph type="body" sz="half" idx="1"/>
          </p:nvPr>
        </p:nvSpPr>
        <p:spPr/>
        <p:txBody>
          <a:bodyPr/>
          <a:lstStyle/>
          <a:p>
            <a:pPr eaLnBrk="1" hangingPunct="1">
              <a:lnSpc>
                <a:spcPct val="80000"/>
              </a:lnSpc>
            </a:pPr>
            <a:r>
              <a:rPr lang="hu-HU" altLang="hu-HU" sz="2400"/>
              <a:t>A nyilvános elektronikus hírközlõ hálózat üzemeltetõje vagy a szolgáltató köteles a hatóságnak bejelenteni, valamint nyilvánosan hozzáférhetõvé tenni a hálózaton elektronikus hírközlési tevékenység végzéséhez vagy a szolgáltatás nyújtásához használt elõfizetõi és hálózati interfészek jellemzõit. </a:t>
            </a:r>
          </a:p>
        </p:txBody>
      </p:sp>
      <p:sp>
        <p:nvSpPr>
          <p:cNvPr id="53254" name="Rectangle 6">
            <a:extLst>
              <a:ext uri="{FF2B5EF4-FFF2-40B4-BE49-F238E27FC236}">
                <a16:creationId xmlns:a16="http://schemas.microsoft.com/office/drawing/2014/main" id="{AAEB3B69-BF24-4C17-8B46-0335DD791231}"/>
              </a:ext>
            </a:extLst>
          </p:cNvPr>
          <p:cNvSpPr>
            <a:spLocks noGrp="1" noChangeArrowheads="1"/>
          </p:cNvSpPr>
          <p:nvPr>
            <p:ph type="body" sz="half" idx="2"/>
          </p:nvPr>
        </p:nvSpPr>
        <p:spPr/>
        <p:txBody>
          <a:bodyPr/>
          <a:lstStyle/>
          <a:p>
            <a:pPr eaLnBrk="1" hangingPunct="1">
              <a:lnSpc>
                <a:spcPct val="80000"/>
              </a:lnSpc>
            </a:pPr>
            <a:r>
              <a:rPr lang="en-GB" altLang="hu-HU" sz="2400"/>
              <a:t>The operator of electronic communications network or the service provider shall be required to notify the authority of the properties of any interfaces used for the performance of electronic communications activities or for the provision of the service through that network, and make the properties of such interfaces available to the public.</a:t>
            </a:r>
            <a:endParaRPr lang="hu-HU" altLang="hu-HU" sz="24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Élőláb helye 5">
            <a:extLst>
              <a:ext uri="{FF2B5EF4-FFF2-40B4-BE49-F238E27FC236}">
                <a16:creationId xmlns:a16="http://schemas.microsoft.com/office/drawing/2014/main" id="{B09176C3-1933-43D4-92E4-2768ECC6DFE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54275" name="Dia számának helye 6">
            <a:extLst>
              <a:ext uri="{FF2B5EF4-FFF2-40B4-BE49-F238E27FC236}">
                <a16:creationId xmlns:a16="http://schemas.microsoft.com/office/drawing/2014/main" id="{0E79DA29-6EDC-401C-A8CB-DC2DE6C5A4D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2E89DEBC-05BB-4E00-9343-52D0C956A133}" type="slidenum">
              <a:rPr lang="hu-HU" altLang="hu-HU" sz="1400"/>
              <a:pPr eaLnBrk="1" hangingPunct="1">
                <a:spcBef>
                  <a:spcPct val="0"/>
                </a:spcBef>
                <a:buFontTx/>
                <a:buNone/>
              </a:pPr>
              <a:t>64</a:t>
            </a:fld>
            <a:endParaRPr lang="hu-HU" altLang="hu-HU" sz="1400"/>
          </a:p>
        </p:txBody>
      </p:sp>
      <p:sp>
        <p:nvSpPr>
          <p:cNvPr id="54276" name="Rectangle 4">
            <a:extLst>
              <a:ext uri="{FF2B5EF4-FFF2-40B4-BE49-F238E27FC236}">
                <a16:creationId xmlns:a16="http://schemas.microsoft.com/office/drawing/2014/main" id="{AB423CFD-B76D-432C-83EA-0D2AF85C0BA4}"/>
              </a:ext>
            </a:extLst>
          </p:cNvPr>
          <p:cNvSpPr>
            <a:spLocks noGrp="1" noChangeArrowheads="1"/>
          </p:cNvSpPr>
          <p:nvPr>
            <p:ph type="title"/>
          </p:nvPr>
        </p:nvSpPr>
        <p:spPr/>
        <p:txBody>
          <a:bodyPr/>
          <a:lstStyle/>
          <a:p>
            <a:pPr eaLnBrk="1" hangingPunct="1"/>
            <a:r>
              <a:rPr lang="en-GB" altLang="hu-HU" sz="2800" b="1"/>
              <a:t>Licensing the construction of electronic communications facilities</a:t>
            </a:r>
            <a:endParaRPr lang="hu-HU" altLang="hu-HU" sz="2800" b="1"/>
          </a:p>
        </p:txBody>
      </p:sp>
      <p:sp>
        <p:nvSpPr>
          <p:cNvPr id="54277" name="Rectangle 5">
            <a:extLst>
              <a:ext uri="{FF2B5EF4-FFF2-40B4-BE49-F238E27FC236}">
                <a16:creationId xmlns:a16="http://schemas.microsoft.com/office/drawing/2014/main" id="{1F2274D4-52E0-4160-9041-7C0FFABA2452}"/>
              </a:ext>
            </a:extLst>
          </p:cNvPr>
          <p:cNvSpPr>
            <a:spLocks noGrp="1" noChangeArrowheads="1"/>
          </p:cNvSpPr>
          <p:nvPr>
            <p:ph type="body" sz="half" idx="1"/>
          </p:nvPr>
        </p:nvSpPr>
        <p:spPr/>
        <p:txBody>
          <a:bodyPr/>
          <a:lstStyle/>
          <a:p>
            <a:pPr eaLnBrk="1" hangingPunct="1">
              <a:lnSpc>
                <a:spcPct val="80000"/>
              </a:lnSpc>
            </a:pPr>
            <a:r>
              <a:rPr lang="hu-HU" altLang="hu-HU" sz="2400"/>
              <a:t>Az elektronikus hírközlési építmények létesítéséhez, használatbavételéhez, fennmaradásához, átalakításához, megszüntetéséhez - ha jogszabály másként nem rendelkezik - hatósági engedély szükséges. Az engedélyt - az antennák, antennatartó szerkezetek és az azokhoz tartozó mûtárgyak kivételével - a hatóság adja ki. </a:t>
            </a:r>
          </a:p>
        </p:txBody>
      </p:sp>
      <p:sp>
        <p:nvSpPr>
          <p:cNvPr id="54278" name="Rectangle 6">
            <a:extLst>
              <a:ext uri="{FF2B5EF4-FFF2-40B4-BE49-F238E27FC236}">
                <a16:creationId xmlns:a16="http://schemas.microsoft.com/office/drawing/2014/main" id="{F3E845BF-3CC5-4755-AB39-844DF4C51B3C}"/>
              </a:ext>
            </a:extLst>
          </p:cNvPr>
          <p:cNvSpPr>
            <a:spLocks noGrp="1" noChangeArrowheads="1"/>
          </p:cNvSpPr>
          <p:nvPr>
            <p:ph type="body" sz="half" idx="2"/>
          </p:nvPr>
        </p:nvSpPr>
        <p:spPr/>
        <p:txBody>
          <a:bodyPr/>
          <a:lstStyle/>
          <a:p>
            <a:pPr eaLnBrk="1" hangingPunct="1">
              <a:lnSpc>
                <a:spcPct val="80000"/>
              </a:lnSpc>
            </a:pPr>
            <a:r>
              <a:rPr lang="en-GB" altLang="hu-HU" sz="2400"/>
              <a:t>Unless otherwise provided by legislation, a license by the authority shall be required for the construction, use, continued use, refurbishment and dismantling of electronic communications facilities. With the exception of the aerials, support structures for aerials and related structures, the license shall be issued by the authority.</a:t>
            </a:r>
            <a:r>
              <a:rPr lang="hu-HU" altLang="hu-HU" sz="2400"/>
              <a:t>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Élőláb helye 5">
            <a:extLst>
              <a:ext uri="{FF2B5EF4-FFF2-40B4-BE49-F238E27FC236}">
                <a16:creationId xmlns:a16="http://schemas.microsoft.com/office/drawing/2014/main" id="{D010FA5A-F999-4476-96EA-1D79C582515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55299" name="Dia számának helye 6">
            <a:extLst>
              <a:ext uri="{FF2B5EF4-FFF2-40B4-BE49-F238E27FC236}">
                <a16:creationId xmlns:a16="http://schemas.microsoft.com/office/drawing/2014/main" id="{738BBE69-977F-47D8-802D-D0EDEB290DC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85E6C89F-329E-45F6-9197-0B0CD033B301}" type="slidenum">
              <a:rPr lang="hu-HU" altLang="hu-HU" sz="1400"/>
              <a:pPr eaLnBrk="1" hangingPunct="1">
                <a:spcBef>
                  <a:spcPct val="0"/>
                </a:spcBef>
                <a:buFontTx/>
                <a:buNone/>
              </a:pPr>
              <a:t>65</a:t>
            </a:fld>
            <a:endParaRPr lang="hu-HU" altLang="hu-HU" sz="1400"/>
          </a:p>
        </p:txBody>
      </p:sp>
      <p:sp>
        <p:nvSpPr>
          <p:cNvPr id="55300" name="Rectangle 4">
            <a:extLst>
              <a:ext uri="{FF2B5EF4-FFF2-40B4-BE49-F238E27FC236}">
                <a16:creationId xmlns:a16="http://schemas.microsoft.com/office/drawing/2014/main" id="{8F0C68E3-193B-4DC6-B276-9429140B6BE9}"/>
              </a:ext>
            </a:extLst>
          </p:cNvPr>
          <p:cNvSpPr>
            <a:spLocks noGrp="1" noChangeArrowheads="1"/>
          </p:cNvSpPr>
          <p:nvPr>
            <p:ph type="title"/>
          </p:nvPr>
        </p:nvSpPr>
        <p:spPr/>
        <p:txBody>
          <a:bodyPr/>
          <a:lstStyle/>
          <a:p>
            <a:pPr eaLnBrk="1" hangingPunct="1"/>
            <a:endParaRPr lang="hu-HU" altLang="hu-HU"/>
          </a:p>
        </p:txBody>
      </p:sp>
      <p:sp>
        <p:nvSpPr>
          <p:cNvPr id="55301" name="Rectangle 5">
            <a:extLst>
              <a:ext uri="{FF2B5EF4-FFF2-40B4-BE49-F238E27FC236}">
                <a16:creationId xmlns:a16="http://schemas.microsoft.com/office/drawing/2014/main" id="{445255BD-5A8E-4FD4-AFD8-1F8BA74BE6F5}"/>
              </a:ext>
            </a:extLst>
          </p:cNvPr>
          <p:cNvSpPr>
            <a:spLocks noGrp="1" noChangeArrowheads="1"/>
          </p:cNvSpPr>
          <p:nvPr>
            <p:ph type="body" sz="half" idx="1"/>
          </p:nvPr>
        </p:nvSpPr>
        <p:spPr/>
        <p:txBody>
          <a:bodyPr/>
          <a:lstStyle/>
          <a:p>
            <a:pPr eaLnBrk="1" hangingPunct="1">
              <a:lnSpc>
                <a:spcPct val="80000"/>
              </a:lnSpc>
            </a:pPr>
            <a:r>
              <a:rPr lang="hu-HU" altLang="hu-HU" sz="2400"/>
              <a:t>rádióberendezést, rádióállomást, rádióhálózatot és rádiótávközlõ rendszert telepíteni frekvenciakijelölés alapján, rádióberendezést, rádióállomást és rádiótávközlõ hálózatot üzemben tartani rádióengedély alapján lehet külön jogszabályban meghatározott ideig. </a:t>
            </a:r>
          </a:p>
        </p:txBody>
      </p:sp>
      <p:sp>
        <p:nvSpPr>
          <p:cNvPr id="55302" name="Rectangle 6">
            <a:extLst>
              <a:ext uri="{FF2B5EF4-FFF2-40B4-BE49-F238E27FC236}">
                <a16:creationId xmlns:a16="http://schemas.microsoft.com/office/drawing/2014/main" id="{85B85584-0305-4997-B92F-FDB312FB14C1}"/>
              </a:ext>
            </a:extLst>
          </p:cNvPr>
          <p:cNvSpPr>
            <a:spLocks noGrp="1" noChangeArrowheads="1"/>
          </p:cNvSpPr>
          <p:nvPr>
            <p:ph type="body" sz="half" idx="2"/>
          </p:nvPr>
        </p:nvSpPr>
        <p:spPr/>
        <p:txBody>
          <a:bodyPr/>
          <a:lstStyle/>
          <a:p>
            <a:pPr eaLnBrk="1" hangingPunct="1">
              <a:lnSpc>
                <a:spcPct val="80000"/>
              </a:lnSpc>
            </a:pPr>
            <a:r>
              <a:rPr lang="en-GB" altLang="hu-HU" sz="2400"/>
              <a:t>installation of radio equipment, radio stations, radio networks and radio electronic communications networks shall be subject to frequency assignment, while the operation of radio equipment, radio stations and radio electronic communications networks shall be subject to radio license</a:t>
            </a:r>
            <a:r>
              <a:rPr lang="hu-HU" altLang="hu-HU" sz="2400"/>
              <a: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Élőláb helye 5">
            <a:extLst>
              <a:ext uri="{FF2B5EF4-FFF2-40B4-BE49-F238E27FC236}">
                <a16:creationId xmlns:a16="http://schemas.microsoft.com/office/drawing/2014/main" id="{A3BEFCE5-21DE-4D30-8AE6-1BE56692AAB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56323" name="Dia számának helye 6">
            <a:extLst>
              <a:ext uri="{FF2B5EF4-FFF2-40B4-BE49-F238E27FC236}">
                <a16:creationId xmlns:a16="http://schemas.microsoft.com/office/drawing/2014/main" id="{7D2ADC82-E733-431D-944D-01114AAF4F1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32CD9509-DF8F-4325-BDC8-36F4E2E50BA7}" type="slidenum">
              <a:rPr lang="hu-HU" altLang="hu-HU" sz="1400"/>
              <a:pPr eaLnBrk="1" hangingPunct="1">
                <a:spcBef>
                  <a:spcPct val="0"/>
                </a:spcBef>
                <a:buFontTx/>
                <a:buNone/>
              </a:pPr>
              <a:t>66</a:t>
            </a:fld>
            <a:endParaRPr lang="hu-HU" altLang="hu-HU" sz="1400"/>
          </a:p>
        </p:txBody>
      </p:sp>
      <p:sp>
        <p:nvSpPr>
          <p:cNvPr id="56324" name="Rectangle 4">
            <a:extLst>
              <a:ext uri="{FF2B5EF4-FFF2-40B4-BE49-F238E27FC236}">
                <a16:creationId xmlns:a16="http://schemas.microsoft.com/office/drawing/2014/main" id="{4E4D238B-4621-4AFF-8EC1-C0CDE889C529}"/>
              </a:ext>
            </a:extLst>
          </p:cNvPr>
          <p:cNvSpPr>
            <a:spLocks noGrp="1" noChangeArrowheads="1"/>
          </p:cNvSpPr>
          <p:nvPr>
            <p:ph type="title"/>
          </p:nvPr>
        </p:nvSpPr>
        <p:spPr/>
        <p:txBody>
          <a:bodyPr/>
          <a:lstStyle/>
          <a:p>
            <a:pPr eaLnBrk="1" hangingPunct="1"/>
            <a:r>
              <a:rPr lang="hu-HU" altLang="hu-HU" sz="2800"/>
              <a:t>Numbering and addressing (identifiers)</a:t>
            </a:r>
          </a:p>
        </p:txBody>
      </p:sp>
      <p:sp>
        <p:nvSpPr>
          <p:cNvPr id="56325" name="Rectangle 5">
            <a:extLst>
              <a:ext uri="{FF2B5EF4-FFF2-40B4-BE49-F238E27FC236}">
                <a16:creationId xmlns:a16="http://schemas.microsoft.com/office/drawing/2014/main" id="{22C8AEA3-874E-430C-A574-A1BA2075D709}"/>
              </a:ext>
            </a:extLst>
          </p:cNvPr>
          <p:cNvSpPr>
            <a:spLocks noGrp="1" noChangeArrowheads="1"/>
          </p:cNvSpPr>
          <p:nvPr>
            <p:ph type="body" sz="half" idx="1"/>
          </p:nvPr>
        </p:nvSpPr>
        <p:spPr>
          <a:xfrm>
            <a:off x="457200" y="1600200"/>
            <a:ext cx="4038600" cy="4924425"/>
          </a:xfrm>
        </p:spPr>
        <p:txBody>
          <a:bodyPr/>
          <a:lstStyle/>
          <a:p>
            <a:pPr eaLnBrk="1" hangingPunct="1">
              <a:lnSpc>
                <a:spcPct val="90000"/>
              </a:lnSpc>
            </a:pPr>
            <a:r>
              <a:rPr lang="hu-HU" altLang="hu-HU"/>
              <a:t>Azonosítót használni - az (1) bekezdésen meghatározottakon kívül - csak kijelölési engedély alapján lehet. </a:t>
            </a:r>
          </a:p>
          <a:p>
            <a:pPr eaLnBrk="1" hangingPunct="1">
              <a:lnSpc>
                <a:spcPct val="90000"/>
              </a:lnSpc>
            </a:pPr>
            <a:r>
              <a:rPr lang="hu-HU" altLang="hu-HU"/>
              <a:t>(1) Az Internet Protokoll és elektronikus levél címek, valamint a domain nevek kivételek</a:t>
            </a:r>
          </a:p>
        </p:txBody>
      </p:sp>
      <p:sp>
        <p:nvSpPr>
          <p:cNvPr id="56326" name="Rectangle 6">
            <a:extLst>
              <a:ext uri="{FF2B5EF4-FFF2-40B4-BE49-F238E27FC236}">
                <a16:creationId xmlns:a16="http://schemas.microsoft.com/office/drawing/2014/main" id="{E892600F-B560-489B-8E7D-35BAB2F51AC8}"/>
              </a:ext>
            </a:extLst>
          </p:cNvPr>
          <p:cNvSpPr>
            <a:spLocks noGrp="1" noChangeArrowheads="1"/>
          </p:cNvSpPr>
          <p:nvPr>
            <p:ph type="body" sz="half" idx="2"/>
          </p:nvPr>
        </p:nvSpPr>
        <p:spPr/>
        <p:txBody>
          <a:bodyPr/>
          <a:lstStyle/>
          <a:p>
            <a:pPr eaLnBrk="1" hangingPunct="1">
              <a:lnSpc>
                <a:spcPct val="90000"/>
              </a:lnSpc>
            </a:pPr>
            <a:r>
              <a:rPr lang="en-GB" altLang="hu-HU"/>
              <a:t>identifiers may only be used subject to assignment licenses.</a:t>
            </a:r>
            <a:r>
              <a:rPr lang="hu-HU" altLang="hu-HU"/>
              <a:t> </a:t>
            </a:r>
          </a:p>
          <a:p>
            <a:pPr eaLnBrk="1" hangingPunct="1">
              <a:lnSpc>
                <a:spcPct val="90000"/>
              </a:lnSpc>
            </a:pPr>
            <a:r>
              <a:rPr lang="hu-HU" altLang="hu-HU"/>
              <a:t>Except: </a:t>
            </a:r>
            <a:r>
              <a:rPr lang="en-GB" altLang="hu-HU"/>
              <a:t> Internet Protocol (IP) and electronic mail addresses as well as domain names</a:t>
            </a:r>
            <a:r>
              <a:rPr lang="hu-HU" altLang="hu-HU"/>
              <a:t>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Élőláb helye 5">
            <a:extLst>
              <a:ext uri="{FF2B5EF4-FFF2-40B4-BE49-F238E27FC236}">
                <a16:creationId xmlns:a16="http://schemas.microsoft.com/office/drawing/2014/main" id="{AE796DB2-BFED-46F7-A973-96A22599E66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57347" name="Dia számának helye 6">
            <a:extLst>
              <a:ext uri="{FF2B5EF4-FFF2-40B4-BE49-F238E27FC236}">
                <a16:creationId xmlns:a16="http://schemas.microsoft.com/office/drawing/2014/main" id="{21059F0F-E930-44E8-9128-9AC67885A95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D657F354-0D64-4981-9831-2AEECDB257E7}" type="slidenum">
              <a:rPr lang="hu-HU" altLang="hu-HU" sz="1400"/>
              <a:pPr eaLnBrk="1" hangingPunct="1">
                <a:spcBef>
                  <a:spcPct val="0"/>
                </a:spcBef>
                <a:buFontTx/>
                <a:buNone/>
              </a:pPr>
              <a:t>67</a:t>
            </a:fld>
            <a:endParaRPr lang="hu-HU" altLang="hu-HU" sz="1400"/>
          </a:p>
        </p:txBody>
      </p:sp>
      <p:sp>
        <p:nvSpPr>
          <p:cNvPr id="57348" name="Rectangle 4">
            <a:extLst>
              <a:ext uri="{FF2B5EF4-FFF2-40B4-BE49-F238E27FC236}">
                <a16:creationId xmlns:a16="http://schemas.microsoft.com/office/drawing/2014/main" id="{047357C3-7453-444E-8BAD-F4D402D21CAE}"/>
              </a:ext>
            </a:extLst>
          </p:cNvPr>
          <p:cNvSpPr>
            <a:spLocks noGrp="1" noChangeArrowheads="1"/>
          </p:cNvSpPr>
          <p:nvPr>
            <p:ph type="title"/>
          </p:nvPr>
        </p:nvSpPr>
        <p:spPr/>
        <p:txBody>
          <a:bodyPr/>
          <a:lstStyle/>
          <a:p>
            <a:pPr eaLnBrk="1" hangingPunct="1"/>
            <a:r>
              <a:rPr lang="en-GB" altLang="hu-HU" sz="2800"/>
              <a:t>Interworking and interoperability</a:t>
            </a:r>
          </a:p>
        </p:txBody>
      </p:sp>
      <p:sp>
        <p:nvSpPr>
          <p:cNvPr id="57349" name="Rectangle 5">
            <a:extLst>
              <a:ext uri="{FF2B5EF4-FFF2-40B4-BE49-F238E27FC236}">
                <a16:creationId xmlns:a16="http://schemas.microsoft.com/office/drawing/2014/main" id="{49CCBCC2-F3C8-4648-8784-71F9330C6E8C}"/>
              </a:ext>
            </a:extLst>
          </p:cNvPr>
          <p:cNvSpPr>
            <a:spLocks noGrp="1" noChangeArrowheads="1"/>
          </p:cNvSpPr>
          <p:nvPr>
            <p:ph type="body" sz="half" idx="1"/>
          </p:nvPr>
        </p:nvSpPr>
        <p:spPr/>
        <p:txBody>
          <a:bodyPr/>
          <a:lstStyle/>
          <a:p>
            <a:pPr eaLnBrk="1" hangingPunct="1"/>
            <a:r>
              <a:rPr lang="hu-HU" altLang="hu-HU"/>
              <a:t>elektronikus hírközlõ hálózatok …. egységesen mûködõ rendszert alkothassanak </a:t>
            </a:r>
          </a:p>
        </p:txBody>
      </p:sp>
      <p:sp>
        <p:nvSpPr>
          <p:cNvPr id="57350" name="Rectangle 6">
            <a:extLst>
              <a:ext uri="{FF2B5EF4-FFF2-40B4-BE49-F238E27FC236}">
                <a16:creationId xmlns:a16="http://schemas.microsoft.com/office/drawing/2014/main" id="{33E9FE78-5750-4B93-817F-70592B7A5D8C}"/>
              </a:ext>
            </a:extLst>
          </p:cNvPr>
          <p:cNvSpPr>
            <a:spLocks noGrp="1" noChangeArrowheads="1"/>
          </p:cNvSpPr>
          <p:nvPr>
            <p:ph type="body" sz="half" idx="2"/>
          </p:nvPr>
        </p:nvSpPr>
        <p:spPr/>
        <p:txBody>
          <a:bodyPr/>
          <a:lstStyle/>
          <a:p>
            <a:pPr eaLnBrk="1" hangingPunct="1"/>
            <a:r>
              <a:rPr lang="en-GB" altLang="hu-HU"/>
              <a:t>electronic communications networks </a:t>
            </a:r>
            <a:r>
              <a:rPr lang="hu-HU" altLang="hu-HU"/>
              <a:t>… </a:t>
            </a:r>
            <a:r>
              <a:rPr lang="en-GB" altLang="hu-HU"/>
              <a:t>constitute a uniform system</a:t>
            </a:r>
            <a:r>
              <a:rPr lang="hu-HU" altLang="hu-HU"/>
              <a:t>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Élőláb helye 5">
            <a:extLst>
              <a:ext uri="{FF2B5EF4-FFF2-40B4-BE49-F238E27FC236}">
                <a16:creationId xmlns:a16="http://schemas.microsoft.com/office/drawing/2014/main" id="{87CC3B0B-07D4-441C-B829-78EC85851CD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58371" name="Dia számának helye 6">
            <a:extLst>
              <a:ext uri="{FF2B5EF4-FFF2-40B4-BE49-F238E27FC236}">
                <a16:creationId xmlns:a16="http://schemas.microsoft.com/office/drawing/2014/main" id="{2D818732-263D-4269-81A2-8719B95B2E1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00C05D80-9179-44F1-86A0-C07A5516F668}" type="slidenum">
              <a:rPr lang="hu-HU" altLang="hu-HU" sz="1400"/>
              <a:pPr eaLnBrk="1" hangingPunct="1">
                <a:spcBef>
                  <a:spcPct val="0"/>
                </a:spcBef>
                <a:buFontTx/>
                <a:buNone/>
              </a:pPr>
              <a:t>68</a:t>
            </a:fld>
            <a:endParaRPr lang="hu-HU" altLang="hu-HU" sz="1400"/>
          </a:p>
        </p:txBody>
      </p:sp>
      <p:sp>
        <p:nvSpPr>
          <p:cNvPr id="58372" name="Rectangle 4">
            <a:extLst>
              <a:ext uri="{FF2B5EF4-FFF2-40B4-BE49-F238E27FC236}">
                <a16:creationId xmlns:a16="http://schemas.microsoft.com/office/drawing/2014/main" id="{30F8B37E-8BE8-4545-849D-B13B729DE1B7}"/>
              </a:ext>
            </a:extLst>
          </p:cNvPr>
          <p:cNvSpPr>
            <a:spLocks noGrp="1" noChangeArrowheads="1"/>
          </p:cNvSpPr>
          <p:nvPr>
            <p:ph type="title"/>
          </p:nvPr>
        </p:nvSpPr>
        <p:spPr/>
        <p:txBody>
          <a:bodyPr/>
          <a:lstStyle/>
          <a:p>
            <a:pPr eaLnBrk="1" hangingPunct="1"/>
            <a:r>
              <a:rPr lang="hu-HU" altLang="hu-HU" sz="2800"/>
              <a:t>Network interconnection</a:t>
            </a:r>
          </a:p>
        </p:txBody>
      </p:sp>
      <p:sp>
        <p:nvSpPr>
          <p:cNvPr id="58373" name="Rectangle 5">
            <a:extLst>
              <a:ext uri="{FF2B5EF4-FFF2-40B4-BE49-F238E27FC236}">
                <a16:creationId xmlns:a16="http://schemas.microsoft.com/office/drawing/2014/main" id="{D28B1043-693D-40F8-AD33-E322B550951B}"/>
              </a:ext>
            </a:extLst>
          </p:cNvPr>
          <p:cNvSpPr>
            <a:spLocks noGrp="1" noChangeArrowheads="1"/>
          </p:cNvSpPr>
          <p:nvPr>
            <p:ph type="body" sz="half" idx="1"/>
          </p:nvPr>
        </p:nvSpPr>
        <p:spPr/>
        <p:txBody>
          <a:bodyPr/>
          <a:lstStyle/>
          <a:p>
            <a:pPr eaLnBrk="1" hangingPunct="1"/>
            <a:r>
              <a:rPr lang="hu-HU" altLang="hu-HU" sz="2400"/>
              <a:t>… hálózati szerzõdést…. </a:t>
            </a:r>
          </a:p>
          <a:p>
            <a:pPr eaLnBrk="1" hangingPunct="1"/>
            <a:r>
              <a:rPr lang="hu-HU" altLang="hu-HU" sz="2400"/>
              <a:t>… a nyújtott szolgáltatásról, annak minõségérõl, és a vállalt teljesítési határidõkrõl; </a:t>
            </a:r>
          </a:p>
          <a:p>
            <a:pPr eaLnBrk="1" hangingPunct="1"/>
            <a:r>
              <a:rPr lang="hu-HU" altLang="hu-HU" sz="2400"/>
              <a:t>… a fizetendõ ellenértékrõl; </a:t>
            </a:r>
          </a:p>
          <a:p>
            <a:pPr eaLnBrk="1" hangingPunct="1"/>
            <a:r>
              <a:rPr lang="hu-HU" altLang="hu-HU" sz="2400"/>
              <a:t>… a szolgáltatások együttmûködésérõl; </a:t>
            </a:r>
          </a:p>
        </p:txBody>
      </p:sp>
      <p:sp>
        <p:nvSpPr>
          <p:cNvPr id="58374" name="Rectangle 6">
            <a:extLst>
              <a:ext uri="{FF2B5EF4-FFF2-40B4-BE49-F238E27FC236}">
                <a16:creationId xmlns:a16="http://schemas.microsoft.com/office/drawing/2014/main" id="{A0C83178-C2F8-44DA-AEC0-CC42F5174689}"/>
              </a:ext>
            </a:extLst>
          </p:cNvPr>
          <p:cNvSpPr>
            <a:spLocks noGrp="1" noChangeArrowheads="1"/>
          </p:cNvSpPr>
          <p:nvPr>
            <p:ph type="body" sz="half" idx="2"/>
          </p:nvPr>
        </p:nvSpPr>
        <p:spPr/>
        <p:txBody>
          <a:bodyPr/>
          <a:lstStyle/>
          <a:p>
            <a:pPr eaLnBrk="1" hangingPunct="1"/>
            <a:r>
              <a:rPr lang="hu-HU" altLang="hu-HU" sz="2400"/>
              <a:t>…</a:t>
            </a:r>
            <a:r>
              <a:rPr lang="en-GB" altLang="hu-HU" sz="2400"/>
              <a:t>Network agreements </a:t>
            </a:r>
            <a:r>
              <a:rPr lang="hu-HU" altLang="hu-HU" sz="2400"/>
              <a:t>…</a:t>
            </a:r>
          </a:p>
          <a:p>
            <a:pPr eaLnBrk="1" hangingPunct="1"/>
            <a:r>
              <a:rPr lang="hu-HU" altLang="hu-HU" sz="2400" i="1"/>
              <a:t>…</a:t>
            </a:r>
            <a:r>
              <a:rPr lang="en-GB" altLang="hu-HU" sz="2400" i="1"/>
              <a:t> </a:t>
            </a:r>
            <a:r>
              <a:rPr lang="en-GB" altLang="hu-HU" sz="2400"/>
              <a:t>the service to be rendered, the quality thereof, and agreed deadlines for performance;</a:t>
            </a:r>
            <a:endParaRPr lang="en-GB" altLang="hu-HU" sz="2400" i="1"/>
          </a:p>
          <a:p>
            <a:pPr eaLnBrk="1" hangingPunct="1"/>
            <a:r>
              <a:rPr lang="hu-HU" altLang="hu-HU" sz="2400" i="1"/>
              <a:t>… </a:t>
            </a:r>
            <a:r>
              <a:rPr lang="en-GB" altLang="hu-HU" sz="2400" i="1"/>
              <a:t> </a:t>
            </a:r>
            <a:r>
              <a:rPr lang="en-GB" altLang="hu-HU" sz="2400"/>
              <a:t>the consideration payable;</a:t>
            </a:r>
            <a:endParaRPr lang="en-GB" altLang="hu-HU" sz="2400" i="1"/>
          </a:p>
          <a:p>
            <a:pPr eaLnBrk="1" hangingPunct="1"/>
            <a:r>
              <a:rPr lang="hu-HU" altLang="hu-HU" sz="2400"/>
              <a:t>… </a:t>
            </a:r>
            <a:r>
              <a:rPr lang="en-GB" altLang="hu-HU" sz="2400"/>
              <a:t>interoperability of services</a:t>
            </a:r>
            <a:r>
              <a:rPr lang="hu-HU" altLang="hu-HU" sz="2400"/>
              <a:t>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Élőláb helye 5">
            <a:extLst>
              <a:ext uri="{FF2B5EF4-FFF2-40B4-BE49-F238E27FC236}">
                <a16:creationId xmlns:a16="http://schemas.microsoft.com/office/drawing/2014/main" id="{E209AF76-E5B9-49CD-B516-A5447CD81E3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59395" name="Dia számának helye 6">
            <a:extLst>
              <a:ext uri="{FF2B5EF4-FFF2-40B4-BE49-F238E27FC236}">
                <a16:creationId xmlns:a16="http://schemas.microsoft.com/office/drawing/2014/main" id="{A8BC0FEE-968A-40D2-B635-EC7368B7248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886BBF68-0E0B-48CB-ABFD-D00B760E6C9F}" type="slidenum">
              <a:rPr lang="hu-HU" altLang="hu-HU" sz="1400"/>
              <a:pPr eaLnBrk="1" hangingPunct="1">
                <a:spcBef>
                  <a:spcPct val="0"/>
                </a:spcBef>
                <a:buFontTx/>
                <a:buNone/>
              </a:pPr>
              <a:t>69</a:t>
            </a:fld>
            <a:endParaRPr lang="hu-HU" altLang="hu-HU" sz="1400"/>
          </a:p>
        </p:txBody>
      </p:sp>
      <p:sp>
        <p:nvSpPr>
          <p:cNvPr id="59396" name="Rectangle 4">
            <a:extLst>
              <a:ext uri="{FF2B5EF4-FFF2-40B4-BE49-F238E27FC236}">
                <a16:creationId xmlns:a16="http://schemas.microsoft.com/office/drawing/2014/main" id="{388DE175-B14E-44C6-893B-BAE0D6D8A726}"/>
              </a:ext>
            </a:extLst>
          </p:cNvPr>
          <p:cNvSpPr>
            <a:spLocks noGrp="1" noChangeArrowheads="1"/>
          </p:cNvSpPr>
          <p:nvPr>
            <p:ph type="title"/>
          </p:nvPr>
        </p:nvSpPr>
        <p:spPr/>
        <p:txBody>
          <a:bodyPr/>
          <a:lstStyle/>
          <a:p>
            <a:pPr eaLnBrk="1" hangingPunct="1"/>
            <a:r>
              <a:rPr lang="en-GB" altLang="hu-HU" sz="3200" dirty="0"/>
              <a:t>OBLIGATIONS OF SERVICE PROVIDERS WITH</a:t>
            </a:r>
            <a:r>
              <a:rPr lang="hu-HU" altLang="hu-HU" sz="3200" dirty="0"/>
              <a:t> </a:t>
            </a:r>
            <a:r>
              <a:rPr lang="en-GB" altLang="hu-HU" sz="3200" dirty="0"/>
              <a:t>SIGNIFICANT MARKET </a:t>
            </a:r>
            <a:r>
              <a:rPr lang="hu-HU" altLang="hu-HU" sz="3200" dirty="0" err="1"/>
              <a:t>Power</a:t>
            </a:r>
            <a:endParaRPr lang="hu-HU" altLang="hu-HU" sz="3200" dirty="0"/>
          </a:p>
        </p:txBody>
      </p:sp>
      <p:sp>
        <p:nvSpPr>
          <p:cNvPr id="59397" name="Rectangle 5">
            <a:extLst>
              <a:ext uri="{FF2B5EF4-FFF2-40B4-BE49-F238E27FC236}">
                <a16:creationId xmlns:a16="http://schemas.microsoft.com/office/drawing/2014/main" id="{EF5D045A-D037-4443-8459-CE297E38C85C}"/>
              </a:ext>
            </a:extLst>
          </p:cNvPr>
          <p:cNvSpPr>
            <a:spLocks noGrp="1" noChangeArrowheads="1"/>
          </p:cNvSpPr>
          <p:nvPr>
            <p:ph type="body" sz="half" idx="1"/>
          </p:nvPr>
        </p:nvSpPr>
        <p:spPr/>
        <p:txBody>
          <a:bodyPr/>
          <a:lstStyle/>
          <a:p>
            <a:pPr eaLnBrk="1" hangingPunct="1"/>
            <a:r>
              <a:rPr lang="hu-HU" altLang="hu-HU" sz="2400" dirty="0"/>
              <a:t>Átláthatóság</a:t>
            </a:r>
          </a:p>
          <a:p>
            <a:pPr eaLnBrk="1" hangingPunct="1"/>
            <a:r>
              <a:rPr lang="hu-HU" altLang="hu-HU" sz="2400" dirty="0"/>
              <a:t>Egyenlő elbánás</a:t>
            </a:r>
          </a:p>
          <a:p>
            <a:pPr eaLnBrk="1" hangingPunct="1"/>
            <a:r>
              <a:rPr lang="hu-HU" altLang="hu-HU" sz="2400" dirty="0"/>
              <a:t>Azonos minőség</a:t>
            </a:r>
          </a:p>
          <a:p>
            <a:pPr eaLnBrk="1" hangingPunct="1"/>
            <a:r>
              <a:rPr lang="hu-HU" altLang="hu-HU" sz="2400" dirty="0"/>
              <a:t>Számviteli szétválasztás</a:t>
            </a:r>
          </a:p>
          <a:p>
            <a:pPr eaLnBrk="1" hangingPunct="1"/>
            <a:r>
              <a:rPr lang="hu-HU" altLang="hu-HU" sz="2400" dirty="0"/>
              <a:t>Költségalapú árak és a díjak ellenőrizhetősége</a:t>
            </a:r>
          </a:p>
        </p:txBody>
      </p:sp>
      <p:sp>
        <p:nvSpPr>
          <p:cNvPr id="59398" name="Rectangle 6">
            <a:extLst>
              <a:ext uri="{FF2B5EF4-FFF2-40B4-BE49-F238E27FC236}">
                <a16:creationId xmlns:a16="http://schemas.microsoft.com/office/drawing/2014/main" id="{1EF75509-A529-42D7-8123-253742F9B496}"/>
              </a:ext>
            </a:extLst>
          </p:cNvPr>
          <p:cNvSpPr>
            <a:spLocks noGrp="1" noChangeArrowheads="1"/>
          </p:cNvSpPr>
          <p:nvPr>
            <p:ph type="body" sz="half" idx="2"/>
          </p:nvPr>
        </p:nvSpPr>
        <p:spPr/>
        <p:txBody>
          <a:bodyPr/>
          <a:lstStyle/>
          <a:p>
            <a:pPr eaLnBrk="1" hangingPunct="1"/>
            <a:r>
              <a:rPr lang="en-GB" altLang="hu-HU" sz="2400"/>
              <a:t>Transparency</a:t>
            </a:r>
          </a:p>
          <a:p>
            <a:pPr eaLnBrk="1" hangingPunct="1"/>
            <a:r>
              <a:rPr lang="en-GB" altLang="hu-HU" sz="2400"/>
              <a:t>Equal treatment</a:t>
            </a:r>
          </a:p>
          <a:p>
            <a:pPr eaLnBrk="1" hangingPunct="1"/>
            <a:r>
              <a:rPr lang="hu-HU" altLang="hu-HU" sz="2400"/>
              <a:t>(</a:t>
            </a:r>
            <a:r>
              <a:rPr lang="en-GB" altLang="hu-HU" sz="2400"/>
              <a:t>same conditions with respect to other service providers </a:t>
            </a:r>
            <a:r>
              <a:rPr lang="hu-HU" altLang="hu-HU" sz="2400"/>
              <a:t>)</a:t>
            </a:r>
          </a:p>
          <a:p>
            <a:pPr eaLnBrk="1" hangingPunct="1"/>
            <a:r>
              <a:rPr lang="en-GB" altLang="hu-HU" sz="2400"/>
              <a:t>same quality </a:t>
            </a:r>
            <a:endParaRPr lang="hu-HU" altLang="hu-HU" sz="2400"/>
          </a:p>
          <a:p>
            <a:pPr eaLnBrk="1" hangingPunct="1"/>
            <a:r>
              <a:rPr lang="en-GB" altLang="hu-HU" sz="2400"/>
              <a:t>Accounting separation</a:t>
            </a:r>
          </a:p>
          <a:p>
            <a:pPr eaLnBrk="1" hangingPunct="1"/>
            <a:r>
              <a:rPr lang="en-GB" altLang="hu-HU" sz="2400"/>
              <a:t>Cost-based prices and the controllability of fees</a:t>
            </a:r>
          </a:p>
          <a:p>
            <a:pPr eaLnBrk="1" hangingPunct="1"/>
            <a:endParaRPr lang="hu-HU" altLang="hu-HU"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Élőláb helye 2">
            <a:extLst>
              <a:ext uri="{FF2B5EF4-FFF2-40B4-BE49-F238E27FC236}">
                <a16:creationId xmlns:a16="http://schemas.microsoft.com/office/drawing/2014/main" id="{2448F306-88BD-49B4-8849-DF8C01C005D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nn-NO" altLang="hu-HU" sz="1400"/>
              <a:t>2018. nov. 26.</a:t>
            </a:r>
            <a:endParaRPr lang="hu-HU" altLang="hu-HU" sz="1400"/>
          </a:p>
        </p:txBody>
      </p:sp>
      <p:sp>
        <p:nvSpPr>
          <p:cNvPr id="13315" name="Dia számának helye 3">
            <a:extLst>
              <a:ext uri="{FF2B5EF4-FFF2-40B4-BE49-F238E27FC236}">
                <a16:creationId xmlns:a16="http://schemas.microsoft.com/office/drawing/2014/main" id="{2DDFD14C-4C8C-41AE-BAF1-F82149C5BDD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CA31EF78-0522-4627-8924-D8BE80EA6F16}" type="slidenum">
              <a:rPr lang="hu-HU" altLang="hu-HU" sz="1400"/>
              <a:pPr eaLnBrk="1" hangingPunct="1">
                <a:spcBef>
                  <a:spcPct val="0"/>
                </a:spcBef>
                <a:buFontTx/>
                <a:buNone/>
              </a:pPr>
              <a:t>7</a:t>
            </a:fld>
            <a:endParaRPr lang="hu-HU" altLang="hu-HU" sz="1400"/>
          </a:p>
        </p:txBody>
      </p:sp>
      <p:pic>
        <p:nvPicPr>
          <p:cNvPr id="13316" name="Picture 2">
            <a:extLst>
              <a:ext uri="{FF2B5EF4-FFF2-40B4-BE49-F238E27FC236}">
                <a16:creationId xmlns:a16="http://schemas.microsoft.com/office/drawing/2014/main" id="{64A9A9FA-DB9C-4E80-9484-5875445955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773238"/>
            <a:ext cx="8458200"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3">
            <a:extLst>
              <a:ext uri="{FF2B5EF4-FFF2-40B4-BE49-F238E27FC236}">
                <a16:creationId xmlns:a16="http://schemas.microsoft.com/office/drawing/2014/main" id="{C3FB8815-7088-4CF2-856E-D99C818A3BA5}"/>
              </a:ext>
            </a:extLst>
          </p:cNvPr>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hu-HU" altLang="hu-HU" b="1">
                <a:solidFill>
                  <a:schemeClr val="tx2"/>
                </a:solidFill>
              </a:rPr>
              <a:t>ADSL components at the subscriber</a:t>
            </a:r>
            <a:r>
              <a:rPr lang="hu-HU" altLang="hu-HU" sz="4400">
                <a:solidFill>
                  <a:schemeClr val="tx2"/>
                </a:solidFill>
              </a:rPr>
              <a:t> </a:t>
            </a:r>
          </a:p>
        </p:txBody>
      </p:sp>
    </p:spTree>
    <p:extLst>
      <p:ext uri="{BB962C8B-B14F-4D97-AF65-F5344CB8AC3E}">
        <p14:creationId xmlns:p14="http://schemas.microsoft.com/office/powerpoint/2010/main" val="8402322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Élőláb helye 5">
            <a:extLst>
              <a:ext uri="{FF2B5EF4-FFF2-40B4-BE49-F238E27FC236}">
                <a16:creationId xmlns:a16="http://schemas.microsoft.com/office/drawing/2014/main" id="{A0B42088-925E-4E80-BB00-C947CF3D3D6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60419" name="Dia számának helye 6">
            <a:extLst>
              <a:ext uri="{FF2B5EF4-FFF2-40B4-BE49-F238E27FC236}">
                <a16:creationId xmlns:a16="http://schemas.microsoft.com/office/drawing/2014/main" id="{29AA729F-6017-4CAF-A9AA-1627634385E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AFF5FCA5-89CC-4D2F-BC30-973A094C5860}" type="slidenum">
              <a:rPr lang="hu-HU" altLang="hu-HU" sz="1400"/>
              <a:pPr eaLnBrk="1" hangingPunct="1">
                <a:spcBef>
                  <a:spcPct val="0"/>
                </a:spcBef>
                <a:buFontTx/>
                <a:buNone/>
              </a:pPr>
              <a:t>70</a:t>
            </a:fld>
            <a:endParaRPr lang="hu-HU" altLang="hu-HU" sz="1400"/>
          </a:p>
        </p:txBody>
      </p:sp>
      <p:sp>
        <p:nvSpPr>
          <p:cNvPr id="60420" name="Rectangle 4">
            <a:extLst>
              <a:ext uri="{FF2B5EF4-FFF2-40B4-BE49-F238E27FC236}">
                <a16:creationId xmlns:a16="http://schemas.microsoft.com/office/drawing/2014/main" id="{74FF3D53-7673-426B-9E9B-DAC6644E39B1}"/>
              </a:ext>
            </a:extLst>
          </p:cNvPr>
          <p:cNvSpPr>
            <a:spLocks noGrp="1" noChangeArrowheads="1"/>
          </p:cNvSpPr>
          <p:nvPr>
            <p:ph type="title"/>
          </p:nvPr>
        </p:nvSpPr>
        <p:spPr/>
        <p:txBody>
          <a:bodyPr/>
          <a:lstStyle/>
          <a:p>
            <a:pPr eaLnBrk="1" hangingPunct="1"/>
            <a:r>
              <a:rPr lang="hu-HU" altLang="hu-HU"/>
              <a:t>Promoting issues of competition</a:t>
            </a:r>
          </a:p>
        </p:txBody>
      </p:sp>
      <p:sp>
        <p:nvSpPr>
          <p:cNvPr id="60421" name="Rectangle 5">
            <a:extLst>
              <a:ext uri="{FF2B5EF4-FFF2-40B4-BE49-F238E27FC236}">
                <a16:creationId xmlns:a16="http://schemas.microsoft.com/office/drawing/2014/main" id="{44166C90-DAE9-4A43-872A-60596B00E3E2}"/>
              </a:ext>
            </a:extLst>
          </p:cNvPr>
          <p:cNvSpPr>
            <a:spLocks noGrp="1" noChangeArrowheads="1"/>
          </p:cNvSpPr>
          <p:nvPr>
            <p:ph type="body" sz="half" idx="1"/>
          </p:nvPr>
        </p:nvSpPr>
        <p:spPr/>
        <p:txBody>
          <a:bodyPr/>
          <a:lstStyle/>
          <a:p>
            <a:pPr eaLnBrk="1" hangingPunct="1"/>
            <a:r>
              <a:rPr lang="hu-HU" altLang="hu-HU"/>
              <a:t>Közvetítő választás</a:t>
            </a:r>
          </a:p>
          <a:p>
            <a:pPr eaLnBrk="1" hangingPunct="1"/>
            <a:r>
              <a:rPr lang="hu-HU" altLang="hu-HU"/>
              <a:t>Előfizetői hurok átengedés</a:t>
            </a:r>
          </a:p>
          <a:p>
            <a:pPr eaLnBrk="1" hangingPunct="1"/>
            <a:r>
              <a:rPr lang="hu-HU" altLang="hu-HU"/>
              <a:t>Számhordozhatóság</a:t>
            </a:r>
          </a:p>
        </p:txBody>
      </p:sp>
      <p:sp>
        <p:nvSpPr>
          <p:cNvPr id="60422" name="Rectangle 6">
            <a:extLst>
              <a:ext uri="{FF2B5EF4-FFF2-40B4-BE49-F238E27FC236}">
                <a16:creationId xmlns:a16="http://schemas.microsoft.com/office/drawing/2014/main" id="{A9303361-81F4-42E4-AD4E-2AA01B700AF3}"/>
              </a:ext>
            </a:extLst>
          </p:cNvPr>
          <p:cNvSpPr>
            <a:spLocks noGrp="1" noChangeArrowheads="1"/>
          </p:cNvSpPr>
          <p:nvPr>
            <p:ph type="body" sz="half" idx="2"/>
          </p:nvPr>
        </p:nvSpPr>
        <p:spPr/>
        <p:txBody>
          <a:bodyPr/>
          <a:lstStyle/>
          <a:p>
            <a:pPr eaLnBrk="1" hangingPunct="1"/>
            <a:r>
              <a:rPr lang="hu-HU" altLang="hu-HU"/>
              <a:t>Carrier selection</a:t>
            </a:r>
          </a:p>
          <a:p>
            <a:pPr eaLnBrk="1" hangingPunct="1"/>
            <a:r>
              <a:rPr lang="hu-HU" altLang="hu-HU"/>
              <a:t>Unbundling of local loop</a:t>
            </a:r>
          </a:p>
          <a:p>
            <a:pPr eaLnBrk="1" hangingPunct="1"/>
            <a:r>
              <a:rPr lang="hu-HU" altLang="hu-HU"/>
              <a:t>Number portability</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Élőláb helye 2">
            <a:extLst>
              <a:ext uri="{FF2B5EF4-FFF2-40B4-BE49-F238E27FC236}">
                <a16:creationId xmlns:a16="http://schemas.microsoft.com/office/drawing/2014/main" id="{5C738413-A235-48F0-BADD-3A4ED9B9706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61443" name="Dia számának helye 3">
            <a:extLst>
              <a:ext uri="{FF2B5EF4-FFF2-40B4-BE49-F238E27FC236}">
                <a16:creationId xmlns:a16="http://schemas.microsoft.com/office/drawing/2014/main" id="{7DC6186F-B513-4472-8947-ED0040F8E95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2E384D4E-4C9D-472E-99A2-28DC6BADF8DE}" type="slidenum">
              <a:rPr lang="hu-HU" altLang="hu-HU" sz="1400"/>
              <a:pPr eaLnBrk="1" hangingPunct="1">
                <a:spcBef>
                  <a:spcPct val="0"/>
                </a:spcBef>
                <a:buFontTx/>
                <a:buNone/>
              </a:pPr>
              <a:t>71</a:t>
            </a:fld>
            <a:endParaRPr lang="hu-HU" altLang="hu-HU" sz="1400"/>
          </a:p>
        </p:txBody>
      </p:sp>
      <p:sp>
        <p:nvSpPr>
          <p:cNvPr id="61444" name="Rectangle 2">
            <a:extLst>
              <a:ext uri="{FF2B5EF4-FFF2-40B4-BE49-F238E27FC236}">
                <a16:creationId xmlns:a16="http://schemas.microsoft.com/office/drawing/2014/main" id="{E3A023B1-567D-46F0-A5B4-A33C1450CCE2}"/>
              </a:ext>
            </a:extLst>
          </p:cNvPr>
          <p:cNvSpPr>
            <a:spLocks noChangeArrowheads="1"/>
          </p:cNvSpPr>
          <p:nvPr/>
        </p:nvSpPr>
        <p:spPr bwMode="auto">
          <a:xfrm>
            <a:off x="0" y="981075"/>
            <a:ext cx="349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1100">
                <a:solidFill>
                  <a:srgbClr val="000000"/>
                </a:solidFill>
                <a:latin typeface="Times New Roman" panose="02020603050405020304" pitchFamily="18" charset="0"/>
              </a:rPr>
              <a:t> </a:t>
            </a:r>
            <a:endParaRPr lang="hu-HU" altLang="hu-HU" sz="1200">
              <a:latin typeface="Times New Roman" panose="02020603050405020304" pitchFamily="18" charset="0"/>
            </a:endParaRPr>
          </a:p>
        </p:txBody>
      </p:sp>
      <p:grpSp>
        <p:nvGrpSpPr>
          <p:cNvPr id="61445" name="Group 3">
            <a:extLst>
              <a:ext uri="{FF2B5EF4-FFF2-40B4-BE49-F238E27FC236}">
                <a16:creationId xmlns:a16="http://schemas.microsoft.com/office/drawing/2014/main" id="{D0E63887-3E8E-4345-BCA7-90AEC15B49D0}"/>
              </a:ext>
            </a:extLst>
          </p:cNvPr>
          <p:cNvGrpSpPr>
            <a:grpSpLocks/>
          </p:cNvGrpSpPr>
          <p:nvPr/>
        </p:nvGrpSpPr>
        <p:grpSpPr bwMode="auto">
          <a:xfrm>
            <a:off x="2574925" y="1303338"/>
            <a:ext cx="2530475" cy="1271587"/>
            <a:chOff x="4234" y="1812"/>
            <a:chExt cx="2386" cy="1445"/>
          </a:xfrm>
        </p:grpSpPr>
        <p:sp>
          <p:nvSpPr>
            <p:cNvPr id="61569" name="Freeform 4">
              <a:extLst>
                <a:ext uri="{FF2B5EF4-FFF2-40B4-BE49-F238E27FC236}">
                  <a16:creationId xmlns:a16="http://schemas.microsoft.com/office/drawing/2014/main" id="{C17C2D43-F6A6-40CF-A62B-57AEA8635DD8}"/>
                </a:ext>
              </a:extLst>
            </p:cNvPr>
            <p:cNvSpPr>
              <a:spLocks/>
            </p:cNvSpPr>
            <p:nvPr/>
          </p:nvSpPr>
          <p:spPr bwMode="auto">
            <a:xfrm>
              <a:off x="5248" y="1812"/>
              <a:ext cx="760" cy="292"/>
            </a:xfrm>
            <a:custGeom>
              <a:avLst/>
              <a:gdLst>
                <a:gd name="T0" fmla="*/ 21 w 760"/>
                <a:gd name="T1" fmla="*/ 161 h 292"/>
                <a:gd name="T2" fmla="*/ 23 w 760"/>
                <a:gd name="T3" fmla="*/ 132 h 292"/>
                <a:gd name="T4" fmla="*/ 49 w 760"/>
                <a:gd name="T5" fmla="*/ 117 h 292"/>
                <a:gd name="T6" fmla="*/ 91 w 760"/>
                <a:gd name="T7" fmla="*/ 77 h 292"/>
                <a:gd name="T8" fmla="*/ 86 w 760"/>
                <a:gd name="T9" fmla="*/ 80 h 292"/>
                <a:gd name="T10" fmla="*/ 139 w 760"/>
                <a:gd name="T11" fmla="*/ 50 h 292"/>
                <a:gd name="T12" fmla="*/ 202 w 760"/>
                <a:gd name="T13" fmla="*/ 31 h 292"/>
                <a:gd name="T14" fmla="*/ 196 w 760"/>
                <a:gd name="T15" fmla="*/ 33 h 292"/>
                <a:gd name="T16" fmla="*/ 265 w 760"/>
                <a:gd name="T17" fmla="*/ 25 h 292"/>
                <a:gd name="T18" fmla="*/ 338 w 760"/>
                <a:gd name="T19" fmla="*/ 27 h 292"/>
                <a:gd name="T20" fmla="*/ 376 w 760"/>
                <a:gd name="T21" fmla="*/ 21 h 292"/>
                <a:gd name="T22" fmla="*/ 410 w 760"/>
                <a:gd name="T23" fmla="*/ 40 h 292"/>
                <a:gd name="T24" fmla="*/ 487 w 760"/>
                <a:gd name="T25" fmla="*/ 67 h 292"/>
                <a:gd name="T26" fmla="*/ 571 w 760"/>
                <a:gd name="T27" fmla="*/ 109 h 292"/>
                <a:gd name="T28" fmla="*/ 567 w 760"/>
                <a:gd name="T29" fmla="*/ 107 h 292"/>
                <a:gd name="T30" fmla="*/ 641 w 760"/>
                <a:gd name="T31" fmla="*/ 161 h 292"/>
                <a:gd name="T32" fmla="*/ 700 w 760"/>
                <a:gd name="T33" fmla="*/ 224 h 292"/>
                <a:gd name="T34" fmla="*/ 739 w 760"/>
                <a:gd name="T35" fmla="*/ 292 h 292"/>
                <a:gd name="T36" fmla="*/ 742 w 760"/>
                <a:gd name="T37" fmla="*/ 241 h 292"/>
                <a:gd name="T38" fmla="*/ 691 w 760"/>
                <a:gd name="T39" fmla="*/ 174 h 292"/>
                <a:gd name="T40" fmla="*/ 624 w 760"/>
                <a:gd name="T41" fmla="*/ 113 h 292"/>
                <a:gd name="T42" fmla="*/ 582 w 760"/>
                <a:gd name="T43" fmla="*/ 86 h 292"/>
                <a:gd name="T44" fmla="*/ 498 w 760"/>
                <a:gd name="T45" fmla="*/ 44 h 292"/>
                <a:gd name="T46" fmla="*/ 420 w 760"/>
                <a:gd name="T47" fmla="*/ 17 h 292"/>
                <a:gd name="T48" fmla="*/ 376 w 760"/>
                <a:gd name="T49" fmla="*/ 8 h 292"/>
                <a:gd name="T50" fmla="*/ 301 w 760"/>
                <a:gd name="T51" fmla="*/ 0 h 292"/>
                <a:gd name="T52" fmla="*/ 229 w 760"/>
                <a:gd name="T53" fmla="*/ 2 h 292"/>
                <a:gd name="T54" fmla="*/ 191 w 760"/>
                <a:gd name="T55" fmla="*/ 8 h 292"/>
                <a:gd name="T56" fmla="*/ 128 w 760"/>
                <a:gd name="T57" fmla="*/ 27 h 292"/>
                <a:gd name="T58" fmla="*/ 76 w 760"/>
                <a:gd name="T59" fmla="*/ 56 h 292"/>
                <a:gd name="T60" fmla="*/ 51 w 760"/>
                <a:gd name="T61" fmla="*/ 77 h 292"/>
                <a:gd name="T62" fmla="*/ 15 w 760"/>
                <a:gd name="T63" fmla="*/ 122 h 292"/>
                <a:gd name="T64" fmla="*/ 11 w 760"/>
                <a:gd name="T65" fmla="*/ 132 h 2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0"/>
                <a:gd name="T100" fmla="*/ 0 h 292"/>
                <a:gd name="T101" fmla="*/ 760 w 760"/>
                <a:gd name="T102" fmla="*/ 292 h 2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0" h="292">
                  <a:moveTo>
                    <a:pt x="0" y="153"/>
                  </a:moveTo>
                  <a:lnTo>
                    <a:pt x="21" y="161"/>
                  </a:lnTo>
                  <a:lnTo>
                    <a:pt x="36" y="132"/>
                  </a:lnTo>
                  <a:lnTo>
                    <a:pt x="23" y="132"/>
                  </a:lnTo>
                  <a:lnTo>
                    <a:pt x="34" y="140"/>
                  </a:lnTo>
                  <a:lnTo>
                    <a:pt x="49" y="117"/>
                  </a:lnTo>
                  <a:lnTo>
                    <a:pt x="70" y="96"/>
                  </a:lnTo>
                  <a:lnTo>
                    <a:pt x="91" y="77"/>
                  </a:lnTo>
                  <a:lnTo>
                    <a:pt x="82" y="69"/>
                  </a:lnTo>
                  <a:lnTo>
                    <a:pt x="86" y="80"/>
                  </a:lnTo>
                  <a:lnTo>
                    <a:pt x="112" y="65"/>
                  </a:lnTo>
                  <a:lnTo>
                    <a:pt x="139" y="50"/>
                  </a:lnTo>
                  <a:lnTo>
                    <a:pt x="170" y="40"/>
                  </a:lnTo>
                  <a:lnTo>
                    <a:pt x="202" y="31"/>
                  </a:lnTo>
                  <a:lnTo>
                    <a:pt x="196" y="21"/>
                  </a:lnTo>
                  <a:lnTo>
                    <a:pt x="196" y="33"/>
                  </a:lnTo>
                  <a:lnTo>
                    <a:pt x="229" y="27"/>
                  </a:lnTo>
                  <a:lnTo>
                    <a:pt x="265" y="25"/>
                  </a:lnTo>
                  <a:lnTo>
                    <a:pt x="301" y="25"/>
                  </a:lnTo>
                  <a:lnTo>
                    <a:pt x="338" y="27"/>
                  </a:lnTo>
                  <a:lnTo>
                    <a:pt x="376" y="33"/>
                  </a:lnTo>
                  <a:lnTo>
                    <a:pt x="376" y="21"/>
                  </a:lnTo>
                  <a:lnTo>
                    <a:pt x="370" y="31"/>
                  </a:lnTo>
                  <a:lnTo>
                    <a:pt x="410" y="40"/>
                  </a:lnTo>
                  <a:lnTo>
                    <a:pt x="448" y="52"/>
                  </a:lnTo>
                  <a:lnTo>
                    <a:pt x="487" y="67"/>
                  </a:lnTo>
                  <a:lnTo>
                    <a:pt x="529" y="86"/>
                  </a:lnTo>
                  <a:lnTo>
                    <a:pt x="571" y="109"/>
                  </a:lnTo>
                  <a:lnTo>
                    <a:pt x="576" y="96"/>
                  </a:lnTo>
                  <a:lnTo>
                    <a:pt x="567" y="107"/>
                  </a:lnTo>
                  <a:lnTo>
                    <a:pt x="605" y="132"/>
                  </a:lnTo>
                  <a:lnTo>
                    <a:pt x="641" y="161"/>
                  </a:lnTo>
                  <a:lnTo>
                    <a:pt x="672" y="193"/>
                  </a:lnTo>
                  <a:lnTo>
                    <a:pt x="700" y="224"/>
                  </a:lnTo>
                  <a:lnTo>
                    <a:pt x="723" y="260"/>
                  </a:lnTo>
                  <a:lnTo>
                    <a:pt x="739" y="292"/>
                  </a:lnTo>
                  <a:lnTo>
                    <a:pt x="760" y="281"/>
                  </a:lnTo>
                  <a:lnTo>
                    <a:pt x="742" y="241"/>
                  </a:lnTo>
                  <a:lnTo>
                    <a:pt x="718" y="206"/>
                  </a:lnTo>
                  <a:lnTo>
                    <a:pt x="691" y="174"/>
                  </a:lnTo>
                  <a:lnTo>
                    <a:pt x="660" y="143"/>
                  </a:lnTo>
                  <a:lnTo>
                    <a:pt x="624" y="113"/>
                  </a:lnTo>
                  <a:lnTo>
                    <a:pt x="586" y="88"/>
                  </a:lnTo>
                  <a:lnTo>
                    <a:pt x="582" y="86"/>
                  </a:lnTo>
                  <a:lnTo>
                    <a:pt x="540" y="63"/>
                  </a:lnTo>
                  <a:lnTo>
                    <a:pt x="498" y="44"/>
                  </a:lnTo>
                  <a:lnTo>
                    <a:pt x="458" y="29"/>
                  </a:lnTo>
                  <a:lnTo>
                    <a:pt x="420" y="17"/>
                  </a:lnTo>
                  <a:lnTo>
                    <a:pt x="380" y="8"/>
                  </a:lnTo>
                  <a:lnTo>
                    <a:pt x="376" y="8"/>
                  </a:lnTo>
                  <a:lnTo>
                    <a:pt x="338" y="2"/>
                  </a:lnTo>
                  <a:lnTo>
                    <a:pt x="301" y="0"/>
                  </a:lnTo>
                  <a:lnTo>
                    <a:pt x="265" y="0"/>
                  </a:lnTo>
                  <a:lnTo>
                    <a:pt x="229" y="2"/>
                  </a:lnTo>
                  <a:lnTo>
                    <a:pt x="196" y="8"/>
                  </a:lnTo>
                  <a:lnTo>
                    <a:pt x="191" y="8"/>
                  </a:lnTo>
                  <a:lnTo>
                    <a:pt x="160" y="17"/>
                  </a:lnTo>
                  <a:lnTo>
                    <a:pt x="128" y="27"/>
                  </a:lnTo>
                  <a:lnTo>
                    <a:pt x="101" y="42"/>
                  </a:lnTo>
                  <a:lnTo>
                    <a:pt x="76" y="56"/>
                  </a:lnTo>
                  <a:lnTo>
                    <a:pt x="72" y="59"/>
                  </a:lnTo>
                  <a:lnTo>
                    <a:pt x="51" y="77"/>
                  </a:lnTo>
                  <a:lnTo>
                    <a:pt x="30" y="98"/>
                  </a:lnTo>
                  <a:lnTo>
                    <a:pt x="15" y="122"/>
                  </a:lnTo>
                  <a:lnTo>
                    <a:pt x="11" y="132"/>
                  </a:lnTo>
                  <a:lnTo>
                    <a:pt x="0" y="153"/>
                  </a:lnTo>
                  <a:close/>
                </a:path>
              </a:pathLst>
            </a:custGeom>
            <a:solidFill>
              <a:srgbClr val="000000"/>
            </a:solidFill>
            <a:ln w="9525">
              <a:solidFill>
                <a:srgbClr val="FF0000"/>
              </a:solidFill>
              <a:round/>
              <a:headEnd/>
              <a:tailEnd/>
            </a:ln>
          </p:spPr>
          <p:txBody>
            <a:bodyPr/>
            <a:lstStyle/>
            <a:p>
              <a:endParaRPr lang="hu-HU"/>
            </a:p>
          </p:txBody>
        </p:sp>
        <p:sp>
          <p:nvSpPr>
            <p:cNvPr id="61570" name="Freeform 5">
              <a:extLst>
                <a:ext uri="{FF2B5EF4-FFF2-40B4-BE49-F238E27FC236}">
                  <a16:creationId xmlns:a16="http://schemas.microsoft.com/office/drawing/2014/main" id="{901C3941-B4DB-45D8-9937-3F2BBF367921}"/>
                </a:ext>
              </a:extLst>
            </p:cNvPr>
            <p:cNvSpPr>
              <a:spLocks/>
            </p:cNvSpPr>
            <p:nvPr/>
          </p:nvSpPr>
          <p:spPr bwMode="auto">
            <a:xfrm>
              <a:off x="4234" y="2282"/>
              <a:ext cx="405" cy="580"/>
            </a:xfrm>
            <a:custGeom>
              <a:avLst/>
              <a:gdLst>
                <a:gd name="T0" fmla="*/ 405 w 405"/>
                <a:gd name="T1" fmla="*/ 555 h 580"/>
                <a:gd name="T2" fmla="*/ 328 w 405"/>
                <a:gd name="T3" fmla="*/ 550 h 580"/>
                <a:gd name="T4" fmla="*/ 290 w 405"/>
                <a:gd name="T5" fmla="*/ 557 h 580"/>
                <a:gd name="T6" fmla="*/ 258 w 405"/>
                <a:gd name="T7" fmla="*/ 536 h 580"/>
                <a:gd name="T8" fmla="*/ 193 w 405"/>
                <a:gd name="T9" fmla="*/ 510 h 580"/>
                <a:gd name="T10" fmla="*/ 134 w 405"/>
                <a:gd name="T11" fmla="*/ 475 h 580"/>
                <a:gd name="T12" fmla="*/ 139 w 405"/>
                <a:gd name="T13" fmla="*/ 477 h 580"/>
                <a:gd name="T14" fmla="*/ 90 w 405"/>
                <a:gd name="T15" fmla="*/ 435 h 580"/>
                <a:gd name="T16" fmla="*/ 55 w 405"/>
                <a:gd name="T17" fmla="*/ 387 h 580"/>
                <a:gd name="T18" fmla="*/ 31 w 405"/>
                <a:gd name="T19" fmla="*/ 368 h 580"/>
                <a:gd name="T20" fmla="*/ 34 w 405"/>
                <a:gd name="T21" fmla="*/ 340 h 580"/>
                <a:gd name="T22" fmla="*/ 25 w 405"/>
                <a:gd name="T23" fmla="*/ 282 h 580"/>
                <a:gd name="T24" fmla="*/ 29 w 405"/>
                <a:gd name="T25" fmla="*/ 237 h 580"/>
                <a:gd name="T26" fmla="*/ 29 w 405"/>
                <a:gd name="T27" fmla="*/ 195 h 580"/>
                <a:gd name="T28" fmla="*/ 59 w 405"/>
                <a:gd name="T29" fmla="*/ 166 h 580"/>
                <a:gd name="T30" fmla="*/ 118 w 405"/>
                <a:gd name="T31" fmla="*/ 97 h 580"/>
                <a:gd name="T32" fmla="*/ 149 w 405"/>
                <a:gd name="T33" fmla="*/ 57 h 580"/>
                <a:gd name="T34" fmla="*/ 199 w 405"/>
                <a:gd name="T35" fmla="*/ 42 h 580"/>
                <a:gd name="T36" fmla="*/ 239 w 405"/>
                <a:gd name="T37" fmla="*/ 0 h 580"/>
                <a:gd name="T38" fmla="*/ 143 w 405"/>
                <a:gd name="T39" fmla="*/ 46 h 580"/>
                <a:gd name="T40" fmla="*/ 99 w 405"/>
                <a:gd name="T41" fmla="*/ 78 h 580"/>
                <a:gd name="T42" fmla="*/ 40 w 405"/>
                <a:gd name="T43" fmla="*/ 147 h 580"/>
                <a:gd name="T44" fmla="*/ 17 w 405"/>
                <a:gd name="T45" fmla="*/ 195 h 580"/>
                <a:gd name="T46" fmla="*/ 4 w 405"/>
                <a:gd name="T47" fmla="*/ 237 h 580"/>
                <a:gd name="T48" fmla="*/ 0 w 405"/>
                <a:gd name="T49" fmla="*/ 282 h 580"/>
                <a:gd name="T50" fmla="*/ 8 w 405"/>
                <a:gd name="T51" fmla="*/ 340 h 580"/>
                <a:gd name="T52" fmla="*/ 21 w 405"/>
                <a:gd name="T53" fmla="*/ 378 h 580"/>
                <a:gd name="T54" fmla="*/ 52 w 405"/>
                <a:gd name="T55" fmla="*/ 431 h 580"/>
                <a:gd name="T56" fmla="*/ 94 w 405"/>
                <a:gd name="T57" fmla="*/ 475 h 580"/>
                <a:gd name="T58" fmla="*/ 124 w 405"/>
                <a:gd name="T59" fmla="*/ 498 h 580"/>
                <a:gd name="T60" fmla="*/ 183 w 405"/>
                <a:gd name="T61" fmla="*/ 534 h 580"/>
                <a:gd name="T62" fmla="*/ 248 w 405"/>
                <a:gd name="T63" fmla="*/ 559 h 580"/>
                <a:gd name="T64" fmla="*/ 290 w 405"/>
                <a:gd name="T65" fmla="*/ 569 h 580"/>
                <a:gd name="T66" fmla="*/ 365 w 405"/>
                <a:gd name="T67" fmla="*/ 580 h 5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5"/>
                <a:gd name="T103" fmla="*/ 0 h 580"/>
                <a:gd name="T104" fmla="*/ 405 w 405"/>
                <a:gd name="T105" fmla="*/ 580 h 5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5" h="580">
                  <a:moveTo>
                    <a:pt x="405" y="580"/>
                  </a:moveTo>
                  <a:lnTo>
                    <a:pt x="405" y="555"/>
                  </a:lnTo>
                  <a:lnTo>
                    <a:pt x="365" y="555"/>
                  </a:lnTo>
                  <a:lnTo>
                    <a:pt x="328" y="550"/>
                  </a:lnTo>
                  <a:lnTo>
                    <a:pt x="290" y="544"/>
                  </a:lnTo>
                  <a:lnTo>
                    <a:pt x="290" y="557"/>
                  </a:lnTo>
                  <a:lnTo>
                    <a:pt x="294" y="544"/>
                  </a:lnTo>
                  <a:lnTo>
                    <a:pt x="258" y="536"/>
                  </a:lnTo>
                  <a:lnTo>
                    <a:pt x="225" y="523"/>
                  </a:lnTo>
                  <a:lnTo>
                    <a:pt x="193" y="510"/>
                  </a:lnTo>
                  <a:lnTo>
                    <a:pt x="162" y="494"/>
                  </a:lnTo>
                  <a:lnTo>
                    <a:pt x="134" y="475"/>
                  </a:lnTo>
                  <a:lnTo>
                    <a:pt x="130" y="487"/>
                  </a:lnTo>
                  <a:lnTo>
                    <a:pt x="139" y="477"/>
                  </a:lnTo>
                  <a:lnTo>
                    <a:pt x="113" y="456"/>
                  </a:lnTo>
                  <a:lnTo>
                    <a:pt x="90" y="435"/>
                  </a:lnTo>
                  <a:lnTo>
                    <a:pt x="71" y="412"/>
                  </a:lnTo>
                  <a:lnTo>
                    <a:pt x="55" y="387"/>
                  </a:lnTo>
                  <a:lnTo>
                    <a:pt x="40" y="359"/>
                  </a:lnTo>
                  <a:lnTo>
                    <a:pt x="31" y="368"/>
                  </a:lnTo>
                  <a:lnTo>
                    <a:pt x="44" y="368"/>
                  </a:lnTo>
                  <a:lnTo>
                    <a:pt x="34" y="340"/>
                  </a:lnTo>
                  <a:lnTo>
                    <a:pt x="27" y="311"/>
                  </a:lnTo>
                  <a:lnTo>
                    <a:pt x="25" y="282"/>
                  </a:lnTo>
                  <a:lnTo>
                    <a:pt x="27" y="261"/>
                  </a:lnTo>
                  <a:lnTo>
                    <a:pt x="29" y="237"/>
                  </a:lnTo>
                  <a:lnTo>
                    <a:pt x="42" y="195"/>
                  </a:lnTo>
                  <a:lnTo>
                    <a:pt x="29" y="195"/>
                  </a:lnTo>
                  <a:lnTo>
                    <a:pt x="38" y="206"/>
                  </a:lnTo>
                  <a:lnTo>
                    <a:pt x="59" y="166"/>
                  </a:lnTo>
                  <a:lnTo>
                    <a:pt x="84" y="130"/>
                  </a:lnTo>
                  <a:lnTo>
                    <a:pt x="118" y="97"/>
                  </a:lnTo>
                  <a:lnTo>
                    <a:pt x="157" y="67"/>
                  </a:lnTo>
                  <a:lnTo>
                    <a:pt x="149" y="57"/>
                  </a:lnTo>
                  <a:lnTo>
                    <a:pt x="153" y="69"/>
                  </a:lnTo>
                  <a:lnTo>
                    <a:pt x="199" y="42"/>
                  </a:lnTo>
                  <a:lnTo>
                    <a:pt x="248" y="23"/>
                  </a:lnTo>
                  <a:lnTo>
                    <a:pt x="239" y="0"/>
                  </a:lnTo>
                  <a:lnTo>
                    <a:pt x="189" y="19"/>
                  </a:lnTo>
                  <a:lnTo>
                    <a:pt x="143" y="46"/>
                  </a:lnTo>
                  <a:lnTo>
                    <a:pt x="139" y="48"/>
                  </a:lnTo>
                  <a:lnTo>
                    <a:pt x="99" y="78"/>
                  </a:lnTo>
                  <a:lnTo>
                    <a:pt x="65" y="111"/>
                  </a:lnTo>
                  <a:lnTo>
                    <a:pt x="40" y="147"/>
                  </a:lnTo>
                  <a:lnTo>
                    <a:pt x="19" y="187"/>
                  </a:lnTo>
                  <a:lnTo>
                    <a:pt x="17" y="195"/>
                  </a:lnTo>
                  <a:lnTo>
                    <a:pt x="4" y="237"/>
                  </a:lnTo>
                  <a:lnTo>
                    <a:pt x="2" y="261"/>
                  </a:lnTo>
                  <a:lnTo>
                    <a:pt x="0" y="282"/>
                  </a:lnTo>
                  <a:lnTo>
                    <a:pt x="2" y="311"/>
                  </a:lnTo>
                  <a:lnTo>
                    <a:pt x="8" y="340"/>
                  </a:lnTo>
                  <a:lnTo>
                    <a:pt x="19" y="368"/>
                  </a:lnTo>
                  <a:lnTo>
                    <a:pt x="21" y="378"/>
                  </a:lnTo>
                  <a:lnTo>
                    <a:pt x="36" y="405"/>
                  </a:lnTo>
                  <a:lnTo>
                    <a:pt x="52" y="431"/>
                  </a:lnTo>
                  <a:lnTo>
                    <a:pt x="71" y="454"/>
                  </a:lnTo>
                  <a:lnTo>
                    <a:pt x="94" y="475"/>
                  </a:lnTo>
                  <a:lnTo>
                    <a:pt x="120" y="496"/>
                  </a:lnTo>
                  <a:lnTo>
                    <a:pt x="124" y="498"/>
                  </a:lnTo>
                  <a:lnTo>
                    <a:pt x="151" y="517"/>
                  </a:lnTo>
                  <a:lnTo>
                    <a:pt x="183" y="534"/>
                  </a:lnTo>
                  <a:lnTo>
                    <a:pt x="214" y="546"/>
                  </a:lnTo>
                  <a:lnTo>
                    <a:pt x="248" y="559"/>
                  </a:lnTo>
                  <a:lnTo>
                    <a:pt x="283" y="567"/>
                  </a:lnTo>
                  <a:lnTo>
                    <a:pt x="290" y="569"/>
                  </a:lnTo>
                  <a:lnTo>
                    <a:pt x="328" y="576"/>
                  </a:lnTo>
                  <a:lnTo>
                    <a:pt x="365" y="580"/>
                  </a:lnTo>
                  <a:lnTo>
                    <a:pt x="405" y="580"/>
                  </a:lnTo>
                  <a:close/>
                </a:path>
              </a:pathLst>
            </a:custGeom>
            <a:solidFill>
              <a:srgbClr val="000000"/>
            </a:solidFill>
            <a:ln w="9525">
              <a:solidFill>
                <a:srgbClr val="FF0000"/>
              </a:solidFill>
              <a:round/>
              <a:headEnd/>
              <a:tailEnd/>
            </a:ln>
          </p:spPr>
          <p:txBody>
            <a:bodyPr/>
            <a:lstStyle/>
            <a:p>
              <a:endParaRPr lang="hu-HU"/>
            </a:p>
          </p:txBody>
        </p:sp>
        <p:sp>
          <p:nvSpPr>
            <p:cNvPr id="61571" name="Freeform 6">
              <a:extLst>
                <a:ext uri="{FF2B5EF4-FFF2-40B4-BE49-F238E27FC236}">
                  <a16:creationId xmlns:a16="http://schemas.microsoft.com/office/drawing/2014/main" id="{0B290E30-AFB8-4174-B5B3-D79852ED2C5D}"/>
                </a:ext>
              </a:extLst>
            </p:cNvPr>
            <p:cNvSpPr>
              <a:spLocks/>
            </p:cNvSpPr>
            <p:nvPr/>
          </p:nvSpPr>
          <p:spPr bwMode="auto">
            <a:xfrm>
              <a:off x="4475" y="1894"/>
              <a:ext cx="761" cy="386"/>
            </a:xfrm>
            <a:custGeom>
              <a:avLst/>
              <a:gdLst>
                <a:gd name="T0" fmla="*/ 30 w 761"/>
                <a:gd name="T1" fmla="*/ 382 h 386"/>
                <a:gd name="T2" fmla="*/ 26 w 761"/>
                <a:gd name="T3" fmla="*/ 327 h 386"/>
                <a:gd name="T4" fmla="*/ 38 w 761"/>
                <a:gd name="T5" fmla="*/ 271 h 386"/>
                <a:gd name="T6" fmla="*/ 36 w 761"/>
                <a:gd name="T7" fmla="*/ 281 h 386"/>
                <a:gd name="T8" fmla="*/ 61 w 761"/>
                <a:gd name="T9" fmla="*/ 226 h 386"/>
                <a:gd name="T10" fmla="*/ 101 w 761"/>
                <a:gd name="T11" fmla="*/ 176 h 386"/>
                <a:gd name="T12" fmla="*/ 152 w 761"/>
                <a:gd name="T13" fmla="*/ 130 h 386"/>
                <a:gd name="T14" fmla="*/ 173 w 761"/>
                <a:gd name="T15" fmla="*/ 98 h 386"/>
                <a:gd name="T16" fmla="*/ 210 w 761"/>
                <a:gd name="T17" fmla="*/ 92 h 386"/>
                <a:gd name="T18" fmla="*/ 282 w 761"/>
                <a:gd name="T19" fmla="*/ 61 h 386"/>
                <a:gd name="T20" fmla="*/ 357 w 761"/>
                <a:gd name="T21" fmla="*/ 37 h 386"/>
                <a:gd name="T22" fmla="*/ 414 w 761"/>
                <a:gd name="T23" fmla="*/ 16 h 386"/>
                <a:gd name="T24" fmla="*/ 473 w 761"/>
                <a:gd name="T25" fmla="*/ 25 h 386"/>
                <a:gd name="T26" fmla="*/ 582 w 761"/>
                <a:gd name="T27" fmla="*/ 35 h 386"/>
                <a:gd name="T28" fmla="*/ 576 w 761"/>
                <a:gd name="T29" fmla="*/ 35 h 386"/>
                <a:gd name="T30" fmla="*/ 672 w 761"/>
                <a:gd name="T31" fmla="*/ 69 h 386"/>
                <a:gd name="T32" fmla="*/ 719 w 761"/>
                <a:gd name="T33" fmla="*/ 82 h 386"/>
                <a:gd name="T34" fmla="*/ 746 w 761"/>
                <a:gd name="T35" fmla="*/ 121 h 386"/>
                <a:gd name="T36" fmla="*/ 727 w 761"/>
                <a:gd name="T37" fmla="*/ 71 h 386"/>
                <a:gd name="T38" fmla="*/ 683 w 761"/>
                <a:gd name="T39" fmla="*/ 46 h 386"/>
                <a:gd name="T40" fmla="*/ 586 w 761"/>
                <a:gd name="T41" fmla="*/ 12 h 386"/>
                <a:gd name="T42" fmla="*/ 528 w 761"/>
                <a:gd name="T43" fmla="*/ 2 h 386"/>
                <a:gd name="T44" fmla="*/ 414 w 761"/>
                <a:gd name="T45" fmla="*/ 4 h 386"/>
                <a:gd name="T46" fmla="*/ 353 w 761"/>
                <a:gd name="T47" fmla="*/ 12 h 386"/>
                <a:gd name="T48" fmla="*/ 271 w 761"/>
                <a:gd name="T49" fmla="*/ 37 h 386"/>
                <a:gd name="T50" fmla="*/ 200 w 761"/>
                <a:gd name="T51" fmla="*/ 69 h 386"/>
                <a:gd name="T52" fmla="*/ 164 w 761"/>
                <a:gd name="T53" fmla="*/ 90 h 386"/>
                <a:gd name="T54" fmla="*/ 108 w 761"/>
                <a:gd name="T55" fmla="*/ 132 h 386"/>
                <a:gd name="T56" fmla="*/ 61 w 761"/>
                <a:gd name="T57" fmla="*/ 182 h 386"/>
                <a:gd name="T58" fmla="*/ 28 w 761"/>
                <a:gd name="T59" fmla="*/ 235 h 386"/>
                <a:gd name="T60" fmla="*/ 13 w 761"/>
                <a:gd name="T61" fmla="*/ 271 h 386"/>
                <a:gd name="T62" fmla="*/ 5 w 761"/>
                <a:gd name="T63" fmla="*/ 298 h 386"/>
                <a:gd name="T64" fmla="*/ 0 w 761"/>
                <a:gd name="T65" fmla="*/ 355 h 3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1"/>
                <a:gd name="T100" fmla="*/ 0 h 386"/>
                <a:gd name="T101" fmla="*/ 761 w 761"/>
                <a:gd name="T102" fmla="*/ 386 h 3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1" h="386">
                  <a:moveTo>
                    <a:pt x="7" y="386"/>
                  </a:moveTo>
                  <a:lnTo>
                    <a:pt x="30" y="382"/>
                  </a:lnTo>
                  <a:lnTo>
                    <a:pt x="26" y="355"/>
                  </a:lnTo>
                  <a:lnTo>
                    <a:pt x="26" y="327"/>
                  </a:lnTo>
                  <a:lnTo>
                    <a:pt x="30" y="298"/>
                  </a:lnTo>
                  <a:lnTo>
                    <a:pt x="38" y="271"/>
                  </a:lnTo>
                  <a:lnTo>
                    <a:pt x="26" y="271"/>
                  </a:lnTo>
                  <a:lnTo>
                    <a:pt x="36" y="281"/>
                  </a:lnTo>
                  <a:lnTo>
                    <a:pt x="47" y="254"/>
                  </a:lnTo>
                  <a:lnTo>
                    <a:pt x="61" y="226"/>
                  </a:lnTo>
                  <a:lnTo>
                    <a:pt x="80" y="201"/>
                  </a:lnTo>
                  <a:lnTo>
                    <a:pt x="101" y="176"/>
                  </a:lnTo>
                  <a:lnTo>
                    <a:pt x="126" y="151"/>
                  </a:lnTo>
                  <a:lnTo>
                    <a:pt x="152" y="130"/>
                  </a:lnTo>
                  <a:lnTo>
                    <a:pt x="183" y="109"/>
                  </a:lnTo>
                  <a:lnTo>
                    <a:pt x="173" y="98"/>
                  </a:lnTo>
                  <a:lnTo>
                    <a:pt x="179" y="111"/>
                  </a:lnTo>
                  <a:lnTo>
                    <a:pt x="210" y="92"/>
                  </a:lnTo>
                  <a:lnTo>
                    <a:pt x="244" y="75"/>
                  </a:lnTo>
                  <a:lnTo>
                    <a:pt x="282" y="61"/>
                  </a:lnTo>
                  <a:lnTo>
                    <a:pt x="320" y="46"/>
                  </a:lnTo>
                  <a:lnTo>
                    <a:pt x="357" y="37"/>
                  </a:lnTo>
                  <a:lnTo>
                    <a:pt x="420" y="27"/>
                  </a:lnTo>
                  <a:lnTo>
                    <a:pt x="414" y="16"/>
                  </a:lnTo>
                  <a:lnTo>
                    <a:pt x="414" y="29"/>
                  </a:lnTo>
                  <a:lnTo>
                    <a:pt x="473" y="25"/>
                  </a:lnTo>
                  <a:lnTo>
                    <a:pt x="528" y="27"/>
                  </a:lnTo>
                  <a:lnTo>
                    <a:pt x="582" y="35"/>
                  </a:lnTo>
                  <a:lnTo>
                    <a:pt x="582" y="23"/>
                  </a:lnTo>
                  <a:lnTo>
                    <a:pt x="576" y="35"/>
                  </a:lnTo>
                  <a:lnTo>
                    <a:pt x="626" y="48"/>
                  </a:lnTo>
                  <a:lnTo>
                    <a:pt x="672" y="69"/>
                  </a:lnTo>
                  <a:lnTo>
                    <a:pt x="712" y="92"/>
                  </a:lnTo>
                  <a:lnTo>
                    <a:pt x="719" y="82"/>
                  </a:lnTo>
                  <a:lnTo>
                    <a:pt x="708" y="90"/>
                  </a:lnTo>
                  <a:lnTo>
                    <a:pt x="746" y="121"/>
                  </a:lnTo>
                  <a:lnTo>
                    <a:pt x="761" y="103"/>
                  </a:lnTo>
                  <a:lnTo>
                    <a:pt x="727" y="71"/>
                  </a:lnTo>
                  <a:lnTo>
                    <a:pt x="723" y="69"/>
                  </a:lnTo>
                  <a:lnTo>
                    <a:pt x="683" y="46"/>
                  </a:lnTo>
                  <a:lnTo>
                    <a:pt x="637" y="25"/>
                  </a:lnTo>
                  <a:lnTo>
                    <a:pt x="586" y="12"/>
                  </a:lnTo>
                  <a:lnTo>
                    <a:pt x="582" y="10"/>
                  </a:lnTo>
                  <a:lnTo>
                    <a:pt x="528" y="2"/>
                  </a:lnTo>
                  <a:lnTo>
                    <a:pt x="473" y="0"/>
                  </a:lnTo>
                  <a:lnTo>
                    <a:pt x="414" y="4"/>
                  </a:lnTo>
                  <a:lnTo>
                    <a:pt x="410" y="4"/>
                  </a:lnTo>
                  <a:lnTo>
                    <a:pt x="353" y="12"/>
                  </a:lnTo>
                  <a:lnTo>
                    <a:pt x="309" y="23"/>
                  </a:lnTo>
                  <a:lnTo>
                    <a:pt x="271" y="37"/>
                  </a:lnTo>
                  <a:lnTo>
                    <a:pt x="234" y="52"/>
                  </a:lnTo>
                  <a:lnTo>
                    <a:pt x="200" y="69"/>
                  </a:lnTo>
                  <a:lnTo>
                    <a:pt x="168" y="88"/>
                  </a:lnTo>
                  <a:lnTo>
                    <a:pt x="164" y="90"/>
                  </a:lnTo>
                  <a:lnTo>
                    <a:pt x="133" y="111"/>
                  </a:lnTo>
                  <a:lnTo>
                    <a:pt x="108" y="132"/>
                  </a:lnTo>
                  <a:lnTo>
                    <a:pt x="82" y="157"/>
                  </a:lnTo>
                  <a:lnTo>
                    <a:pt x="61" y="182"/>
                  </a:lnTo>
                  <a:lnTo>
                    <a:pt x="42" y="208"/>
                  </a:lnTo>
                  <a:lnTo>
                    <a:pt x="28" y="235"/>
                  </a:lnTo>
                  <a:lnTo>
                    <a:pt x="17" y="262"/>
                  </a:lnTo>
                  <a:lnTo>
                    <a:pt x="13" y="271"/>
                  </a:lnTo>
                  <a:lnTo>
                    <a:pt x="5" y="298"/>
                  </a:lnTo>
                  <a:lnTo>
                    <a:pt x="0" y="327"/>
                  </a:lnTo>
                  <a:lnTo>
                    <a:pt x="0" y="355"/>
                  </a:lnTo>
                  <a:lnTo>
                    <a:pt x="7" y="386"/>
                  </a:lnTo>
                  <a:close/>
                </a:path>
              </a:pathLst>
            </a:custGeom>
            <a:solidFill>
              <a:srgbClr val="000000"/>
            </a:solidFill>
            <a:ln w="9525">
              <a:solidFill>
                <a:srgbClr val="FF0000"/>
              </a:solidFill>
              <a:round/>
              <a:headEnd/>
              <a:tailEnd/>
            </a:ln>
          </p:spPr>
          <p:txBody>
            <a:bodyPr/>
            <a:lstStyle/>
            <a:p>
              <a:endParaRPr lang="hu-HU"/>
            </a:p>
          </p:txBody>
        </p:sp>
        <p:sp>
          <p:nvSpPr>
            <p:cNvPr id="61572" name="Freeform 7">
              <a:extLst>
                <a:ext uri="{FF2B5EF4-FFF2-40B4-BE49-F238E27FC236}">
                  <a16:creationId xmlns:a16="http://schemas.microsoft.com/office/drawing/2014/main" id="{1064717A-7BB1-419C-ABD0-80FAA3EEE316}"/>
                </a:ext>
              </a:extLst>
            </p:cNvPr>
            <p:cNvSpPr>
              <a:spLocks/>
            </p:cNvSpPr>
            <p:nvPr/>
          </p:nvSpPr>
          <p:spPr bwMode="auto">
            <a:xfrm>
              <a:off x="5954" y="2526"/>
              <a:ext cx="569" cy="548"/>
            </a:xfrm>
            <a:custGeom>
              <a:avLst/>
              <a:gdLst>
                <a:gd name="T0" fmla="*/ 384 w 569"/>
                <a:gd name="T1" fmla="*/ 21 h 548"/>
                <a:gd name="T2" fmla="*/ 437 w 569"/>
                <a:gd name="T3" fmla="*/ 75 h 548"/>
                <a:gd name="T4" fmla="*/ 481 w 569"/>
                <a:gd name="T5" fmla="*/ 134 h 548"/>
                <a:gd name="T6" fmla="*/ 514 w 569"/>
                <a:gd name="T7" fmla="*/ 197 h 548"/>
                <a:gd name="T8" fmla="*/ 512 w 569"/>
                <a:gd name="T9" fmla="*/ 187 h 548"/>
                <a:gd name="T10" fmla="*/ 533 w 569"/>
                <a:gd name="T11" fmla="*/ 250 h 548"/>
                <a:gd name="T12" fmla="*/ 544 w 569"/>
                <a:gd name="T13" fmla="*/ 311 h 548"/>
                <a:gd name="T14" fmla="*/ 540 w 569"/>
                <a:gd name="T15" fmla="*/ 369 h 548"/>
                <a:gd name="T16" fmla="*/ 523 w 569"/>
                <a:gd name="T17" fmla="*/ 422 h 548"/>
                <a:gd name="T18" fmla="*/ 527 w 569"/>
                <a:gd name="T19" fmla="*/ 411 h 548"/>
                <a:gd name="T20" fmla="*/ 498 w 569"/>
                <a:gd name="T21" fmla="*/ 458 h 548"/>
                <a:gd name="T22" fmla="*/ 456 w 569"/>
                <a:gd name="T23" fmla="*/ 491 h 548"/>
                <a:gd name="T24" fmla="*/ 460 w 569"/>
                <a:gd name="T25" fmla="*/ 489 h 548"/>
                <a:gd name="T26" fmla="*/ 409 w 569"/>
                <a:gd name="T27" fmla="*/ 512 h 548"/>
                <a:gd name="T28" fmla="*/ 386 w 569"/>
                <a:gd name="T29" fmla="*/ 531 h 548"/>
                <a:gd name="T30" fmla="*/ 359 w 569"/>
                <a:gd name="T31" fmla="*/ 523 h 548"/>
                <a:gd name="T32" fmla="*/ 296 w 569"/>
                <a:gd name="T33" fmla="*/ 521 h 548"/>
                <a:gd name="T34" fmla="*/ 264 w 569"/>
                <a:gd name="T35" fmla="*/ 529 h 548"/>
                <a:gd name="T36" fmla="*/ 237 w 569"/>
                <a:gd name="T37" fmla="*/ 510 h 548"/>
                <a:gd name="T38" fmla="*/ 170 w 569"/>
                <a:gd name="T39" fmla="*/ 485 h 548"/>
                <a:gd name="T40" fmla="*/ 105 w 569"/>
                <a:gd name="T41" fmla="*/ 447 h 548"/>
                <a:gd name="T42" fmla="*/ 109 w 569"/>
                <a:gd name="T43" fmla="*/ 449 h 548"/>
                <a:gd name="T44" fmla="*/ 46 w 569"/>
                <a:gd name="T45" fmla="*/ 403 h 548"/>
                <a:gd name="T46" fmla="*/ 31 w 569"/>
                <a:gd name="T47" fmla="*/ 388 h 548"/>
                <a:gd name="T48" fmla="*/ 0 w 569"/>
                <a:gd name="T49" fmla="*/ 392 h 548"/>
                <a:gd name="T50" fmla="*/ 31 w 569"/>
                <a:gd name="T51" fmla="*/ 422 h 548"/>
                <a:gd name="T52" fmla="*/ 31 w 569"/>
                <a:gd name="T53" fmla="*/ 422 h 548"/>
                <a:gd name="T54" fmla="*/ 90 w 569"/>
                <a:gd name="T55" fmla="*/ 468 h 548"/>
                <a:gd name="T56" fmla="*/ 128 w 569"/>
                <a:gd name="T57" fmla="*/ 491 h 548"/>
                <a:gd name="T58" fmla="*/ 193 w 569"/>
                <a:gd name="T59" fmla="*/ 521 h 548"/>
                <a:gd name="T60" fmla="*/ 258 w 569"/>
                <a:gd name="T61" fmla="*/ 539 h 548"/>
                <a:gd name="T62" fmla="*/ 296 w 569"/>
                <a:gd name="T63" fmla="*/ 546 h 548"/>
                <a:gd name="T64" fmla="*/ 359 w 569"/>
                <a:gd name="T65" fmla="*/ 548 h 548"/>
                <a:gd name="T66" fmla="*/ 393 w 569"/>
                <a:gd name="T67" fmla="*/ 544 h 548"/>
                <a:gd name="T68" fmla="*/ 445 w 569"/>
                <a:gd name="T69" fmla="*/ 527 h 548"/>
                <a:gd name="T70" fmla="*/ 474 w 569"/>
                <a:gd name="T71" fmla="*/ 510 h 548"/>
                <a:gd name="T72" fmla="*/ 514 w 569"/>
                <a:gd name="T73" fmla="*/ 476 h 548"/>
                <a:gd name="T74" fmla="*/ 546 w 569"/>
                <a:gd name="T75" fmla="*/ 430 h 548"/>
                <a:gd name="T76" fmla="*/ 548 w 569"/>
                <a:gd name="T77" fmla="*/ 422 h 548"/>
                <a:gd name="T78" fmla="*/ 565 w 569"/>
                <a:gd name="T79" fmla="*/ 369 h 548"/>
                <a:gd name="T80" fmla="*/ 569 w 569"/>
                <a:gd name="T81" fmla="*/ 311 h 548"/>
                <a:gd name="T82" fmla="*/ 558 w 569"/>
                <a:gd name="T83" fmla="*/ 250 h 548"/>
                <a:gd name="T84" fmla="*/ 537 w 569"/>
                <a:gd name="T85" fmla="*/ 187 h 548"/>
                <a:gd name="T86" fmla="*/ 519 w 569"/>
                <a:gd name="T87" fmla="*/ 147 h 548"/>
                <a:gd name="T88" fmla="*/ 479 w 569"/>
                <a:gd name="T89" fmla="*/ 86 h 548"/>
                <a:gd name="T90" fmla="*/ 428 w 569"/>
                <a:gd name="T91" fmla="*/ 27 h 5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69"/>
                <a:gd name="T139" fmla="*/ 0 h 548"/>
                <a:gd name="T140" fmla="*/ 569 w 569"/>
                <a:gd name="T141" fmla="*/ 548 h 5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69" h="548">
                  <a:moveTo>
                    <a:pt x="399" y="0"/>
                  </a:moveTo>
                  <a:lnTo>
                    <a:pt x="384" y="21"/>
                  </a:lnTo>
                  <a:lnTo>
                    <a:pt x="409" y="46"/>
                  </a:lnTo>
                  <a:lnTo>
                    <a:pt x="437" y="75"/>
                  </a:lnTo>
                  <a:lnTo>
                    <a:pt x="460" y="105"/>
                  </a:lnTo>
                  <a:lnTo>
                    <a:pt x="481" y="134"/>
                  </a:lnTo>
                  <a:lnTo>
                    <a:pt x="500" y="166"/>
                  </a:lnTo>
                  <a:lnTo>
                    <a:pt x="514" y="197"/>
                  </a:lnTo>
                  <a:lnTo>
                    <a:pt x="525" y="187"/>
                  </a:lnTo>
                  <a:lnTo>
                    <a:pt x="512" y="187"/>
                  </a:lnTo>
                  <a:lnTo>
                    <a:pt x="525" y="218"/>
                  </a:lnTo>
                  <a:lnTo>
                    <a:pt x="533" y="250"/>
                  </a:lnTo>
                  <a:lnTo>
                    <a:pt x="540" y="281"/>
                  </a:lnTo>
                  <a:lnTo>
                    <a:pt x="544" y="311"/>
                  </a:lnTo>
                  <a:lnTo>
                    <a:pt x="544" y="340"/>
                  </a:lnTo>
                  <a:lnTo>
                    <a:pt x="540" y="369"/>
                  </a:lnTo>
                  <a:lnTo>
                    <a:pt x="533" y="395"/>
                  </a:lnTo>
                  <a:lnTo>
                    <a:pt x="523" y="422"/>
                  </a:lnTo>
                  <a:lnTo>
                    <a:pt x="535" y="422"/>
                  </a:lnTo>
                  <a:lnTo>
                    <a:pt x="527" y="411"/>
                  </a:lnTo>
                  <a:lnTo>
                    <a:pt x="514" y="434"/>
                  </a:lnTo>
                  <a:lnTo>
                    <a:pt x="498" y="458"/>
                  </a:lnTo>
                  <a:lnTo>
                    <a:pt x="477" y="476"/>
                  </a:lnTo>
                  <a:lnTo>
                    <a:pt x="456" y="491"/>
                  </a:lnTo>
                  <a:lnTo>
                    <a:pt x="464" y="502"/>
                  </a:lnTo>
                  <a:lnTo>
                    <a:pt x="460" y="489"/>
                  </a:lnTo>
                  <a:lnTo>
                    <a:pt x="435" y="504"/>
                  </a:lnTo>
                  <a:lnTo>
                    <a:pt x="409" y="512"/>
                  </a:lnTo>
                  <a:lnTo>
                    <a:pt x="382" y="521"/>
                  </a:lnTo>
                  <a:lnTo>
                    <a:pt x="386" y="531"/>
                  </a:lnTo>
                  <a:lnTo>
                    <a:pt x="386" y="518"/>
                  </a:lnTo>
                  <a:lnTo>
                    <a:pt x="359" y="523"/>
                  </a:lnTo>
                  <a:lnTo>
                    <a:pt x="327" y="523"/>
                  </a:lnTo>
                  <a:lnTo>
                    <a:pt x="296" y="521"/>
                  </a:lnTo>
                  <a:lnTo>
                    <a:pt x="264" y="516"/>
                  </a:lnTo>
                  <a:lnTo>
                    <a:pt x="264" y="529"/>
                  </a:lnTo>
                  <a:lnTo>
                    <a:pt x="269" y="516"/>
                  </a:lnTo>
                  <a:lnTo>
                    <a:pt x="237" y="510"/>
                  </a:lnTo>
                  <a:lnTo>
                    <a:pt x="204" y="497"/>
                  </a:lnTo>
                  <a:lnTo>
                    <a:pt x="170" y="485"/>
                  </a:lnTo>
                  <a:lnTo>
                    <a:pt x="138" y="468"/>
                  </a:lnTo>
                  <a:lnTo>
                    <a:pt x="105" y="447"/>
                  </a:lnTo>
                  <a:lnTo>
                    <a:pt x="101" y="460"/>
                  </a:lnTo>
                  <a:lnTo>
                    <a:pt x="109" y="449"/>
                  </a:lnTo>
                  <a:lnTo>
                    <a:pt x="78" y="428"/>
                  </a:lnTo>
                  <a:lnTo>
                    <a:pt x="46" y="403"/>
                  </a:lnTo>
                  <a:lnTo>
                    <a:pt x="46" y="401"/>
                  </a:lnTo>
                  <a:lnTo>
                    <a:pt x="31" y="388"/>
                  </a:lnTo>
                  <a:lnTo>
                    <a:pt x="15" y="374"/>
                  </a:lnTo>
                  <a:lnTo>
                    <a:pt x="0" y="392"/>
                  </a:lnTo>
                  <a:lnTo>
                    <a:pt x="12" y="407"/>
                  </a:lnTo>
                  <a:lnTo>
                    <a:pt x="31" y="422"/>
                  </a:lnTo>
                  <a:lnTo>
                    <a:pt x="38" y="411"/>
                  </a:lnTo>
                  <a:lnTo>
                    <a:pt x="31" y="422"/>
                  </a:lnTo>
                  <a:lnTo>
                    <a:pt x="59" y="447"/>
                  </a:lnTo>
                  <a:lnTo>
                    <a:pt x="90" y="468"/>
                  </a:lnTo>
                  <a:lnTo>
                    <a:pt x="94" y="470"/>
                  </a:lnTo>
                  <a:lnTo>
                    <a:pt x="128" y="491"/>
                  </a:lnTo>
                  <a:lnTo>
                    <a:pt x="159" y="508"/>
                  </a:lnTo>
                  <a:lnTo>
                    <a:pt x="193" y="521"/>
                  </a:lnTo>
                  <a:lnTo>
                    <a:pt x="227" y="533"/>
                  </a:lnTo>
                  <a:lnTo>
                    <a:pt x="258" y="539"/>
                  </a:lnTo>
                  <a:lnTo>
                    <a:pt x="264" y="542"/>
                  </a:lnTo>
                  <a:lnTo>
                    <a:pt x="296" y="546"/>
                  </a:lnTo>
                  <a:lnTo>
                    <a:pt x="327" y="548"/>
                  </a:lnTo>
                  <a:lnTo>
                    <a:pt x="359" y="548"/>
                  </a:lnTo>
                  <a:lnTo>
                    <a:pt x="386" y="544"/>
                  </a:lnTo>
                  <a:lnTo>
                    <a:pt x="393" y="544"/>
                  </a:lnTo>
                  <a:lnTo>
                    <a:pt x="420" y="535"/>
                  </a:lnTo>
                  <a:lnTo>
                    <a:pt x="445" y="527"/>
                  </a:lnTo>
                  <a:lnTo>
                    <a:pt x="470" y="512"/>
                  </a:lnTo>
                  <a:lnTo>
                    <a:pt x="474" y="510"/>
                  </a:lnTo>
                  <a:lnTo>
                    <a:pt x="495" y="495"/>
                  </a:lnTo>
                  <a:lnTo>
                    <a:pt x="514" y="476"/>
                  </a:lnTo>
                  <a:lnTo>
                    <a:pt x="533" y="453"/>
                  </a:lnTo>
                  <a:lnTo>
                    <a:pt x="546" y="430"/>
                  </a:lnTo>
                  <a:lnTo>
                    <a:pt x="548" y="422"/>
                  </a:lnTo>
                  <a:lnTo>
                    <a:pt x="558" y="395"/>
                  </a:lnTo>
                  <a:lnTo>
                    <a:pt x="565" y="369"/>
                  </a:lnTo>
                  <a:lnTo>
                    <a:pt x="569" y="340"/>
                  </a:lnTo>
                  <a:lnTo>
                    <a:pt x="569" y="311"/>
                  </a:lnTo>
                  <a:lnTo>
                    <a:pt x="565" y="281"/>
                  </a:lnTo>
                  <a:lnTo>
                    <a:pt x="558" y="250"/>
                  </a:lnTo>
                  <a:lnTo>
                    <a:pt x="550" y="218"/>
                  </a:lnTo>
                  <a:lnTo>
                    <a:pt x="537" y="187"/>
                  </a:lnTo>
                  <a:lnTo>
                    <a:pt x="533" y="178"/>
                  </a:lnTo>
                  <a:lnTo>
                    <a:pt x="519" y="147"/>
                  </a:lnTo>
                  <a:lnTo>
                    <a:pt x="500" y="115"/>
                  </a:lnTo>
                  <a:lnTo>
                    <a:pt x="479" y="86"/>
                  </a:lnTo>
                  <a:lnTo>
                    <a:pt x="456" y="56"/>
                  </a:lnTo>
                  <a:lnTo>
                    <a:pt x="428" y="27"/>
                  </a:lnTo>
                  <a:lnTo>
                    <a:pt x="399" y="0"/>
                  </a:lnTo>
                  <a:close/>
                </a:path>
              </a:pathLst>
            </a:custGeom>
            <a:solidFill>
              <a:srgbClr val="000000"/>
            </a:solidFill>
            <a:ln w="9525">
              <a:solidFill>
                <a:srgbClr val="FF0000"/>
              </a:solidFill>
              <a:round/>
              <a:headEnd/>
              <a:tailEnd/>
            </a:ln>
          </p:spPr>
          <p:txBody>
            <a:bodyPr/>
            <a:lstStyle/>
            <a:p>
              <a:endParaRPr lang="hu-HU"/>
            </a:p>
          </p:txBody>
        </p:sp>
        <p:sp>
          <p:nvSpPr>
            <p:cNvPr id="61573" name="Freeform 8">
              <a:extLst>
                <a:ext uri="{FF2B5EF4-FFF2-40B4-BE49-F238E27FC236}">
                  <a16:creationId xmlns:a16="http://schemas.microsoft.com/office/drawing/2014/main" id="{915FDCE2-DD8D-4FD4-AC2B-214F9CF2F203}"/>
                </a:ext>
              </a:extLst>
            </p:cNvPr>
            <p:cNvSpPr>
              <a:spLocks/>
            </p:cNvSpPr>
            <p:nvPr/>
          </p:nvSpPr>
          <p:spPr bwMode="auto">
            <a:xfrm>
              <a:off x="4643" y="2769"/>
              <a:ext cx="704" cy="483"/>
            </a:xfrm>
            <a:custGeom>
              <a:avLst/>
              <a:gdLst>
                <a:gd name="T0" fmla="*/ 687 w 704"/>
                <a:gd name="T1" fmla="*/ 376 h 483"/>
                <a:gd name="T2" fmla="*/ 645 w 704"/>
                <a:gd name="T3" fmla="*/ 416 h 483"/>
                <a:gd name="T4" fmla="*/ 649 w 704"/>
                <a:gd name="T5" fmla="*/ 414 h 483"/>
                <a:gd name="T6" fmla="*/ 599 w 704"/>
                <a:gd name="T7" fmla="*/ 441 h 483"/>
                <a:gd name="T8" fmla="*/ 576 w 704"/>
                <a:gd name="T9" fmla="*/ 460 h 483"/>
                <a:gd name="T10" fmla="*/ 546 w 704"/>
                <a:gd name="T11" fmla="*/ 454 h 483"/>
                <a:gd name="T12" fmla="*/ 481 w 704"/>
                <a:gd name="T13" fmla="*/ 458 h 483"/>
                <a:gd name="T14" fmla="*/ 414 w 704"/>
                <a:gd name="T15" fmla="*/ 448 h 483"/>
                <a:gd name="T16" fmla="*/ 418 w 704"/>
                <a:gd name="T17" fmla="*/ 448 h 483"/>
                <a:gd name="T18" fmla="*/ 349 w 704"/>
                <a:gd name="T19" fmla="*/ 427 h 483"/>
                <a:gd name="T20" fmla="*/ 278 w 704"/>
                <a:gd name="T21" fmla="*/ 393 h 483"/>
                <a:gd name="T22" fmla="*/ 238 w 704"/>
                <a:gd name="T23" fmla="*/ 385 h 483"/>
                <a:gd name="T24" fmla="*/ 213 w 704"/>
                <a:gd name="T25" fmla="*/ 349 h 483"/>
                <a:gd name="T26" fmla="*/ 129 w 704"/>
                <a:gd name="T27" fmla="*/ 269 h 483"/>
                <a:gd name="T28" fmla="*/ 66 w 704"/>
                <a:gd name="T29" fmla="*/ 179 h 483"/>
                <a:gd name="T30" fmla="*/ 36 w 704"/>
                <a:gd name="T31" fmla="*/ 141 h 483"/>
                <a:gd name="T32" fmla="*/ 34 w 704"/>
                <a:gd name="T33" fmla="*/ 93 h 483"/>
                <a:gd name="T34" fmla="*/ 26 w 704"/>
                <a:gd name="T35" fmla="*/ 2 h 483"/>
                <a:gd name="T36" fmla="*/ 0 w 704"/>
                <a:gd name="T37" fmla="*/ 47 h 483"/>
                <a:gd name="T38" fmla="*/ 24 w 704"/>
                <a:gd name="T39" fmla="*/ 141 h 483"/>
                <a:gd name="T40" fmla="*/ 47 w 704"/>
                <a:gd name="T41" fmla="*/ 198 h 483"/>
                <a:gd name="T42" fmla="*/ 110 w 704"/>
                <a:gd name="T43" fmla="*/ 288 h 483"/>
                <a:gd name="T44" fmla="*/ 198 w 704"/>
                <a:gd name="T45" fmla="*/ 370 h 483"/>
                <a:gd name="T46" fmla="*/ 234 w 704"/>
                <a:gd name="T47" fmla="*/ 395 h 483"/>
                <a:gd name="T48" fmla="*/ 303 w 704"/>
                <a:gd name="T49" fmla="*/ 435 h 483"/>
                <a:gd name="T50" fmla="*/ 372 w 704"/>
                <a:gd name="T51" fmla="*/ 462 h 483"/>
                <a:gd name="T52" fmla="*/ 414 w 704"/>
                <a:gd name="T53" fmla="*/ 473 h 483"/>
                <a:gd name="T54" fmla="*/ 481 w 704"/>
                <a:gd name="T55" fmla="*/ 483 h 483"/>
                <a:gd name="T56" fmla="*/ 546 w 704"/>
                <a:gd name="T57" fmla="*/ 479 h 483"/>
                <a:gd name="T58" fmla="*/ 580 w 704"/>
                <a:gd name="T59" fmla="*/ 473 h 483"/>
                <a:gd name="T60" fmla="*/ 637 w 704"/>
                <a:gd name="T61" fmla="*/ 452 h 483"/>
                <a:gd name="T62" fmla="*/ 664 w 704"/>
                <a:gd name="T63" fmla="*/ 435 h 483"/>
                <a:gd name="T64" fmla="*/ 704 w 704"/>
                <a:gd name="T65" fmla="*/ 395 h 4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04"/>
                <a:gd name="T100" fmla="*/ 0 h 483"/>
                <a:gd name="T101" fmla="*/ 704 w 704"/>
                <a:gd name="T102" fmla="*/ 483 h 4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04" h="483">
                  <a:moveTo>
                    <a:pt x="704" y="395"/>
                  </a:moveTo>
                  <a:lnTo>
                    <a:pt x="687" y="376"/>
                  </a:lnTo>
                  <a:lnTo>
                    <a:pt x="666" y="397"/>
                  </a:lnTo>
                  <a:lnTo>
                    <a:pt x="645" y="416"/>
                  </a:lnTo>
                  <a:lnTo>
                    <a:pt x="656" y="425"/>
                  </a:lnTo>
                  <a:lnTo>
                    <a:pt x="649" y="414"/>
                  </a:lnTo>
                  <a:lnTo>
                    <a:pt x="626" y="429"/>
                  </a:lnTo>
                  <a:lnTo>
                    <a:pt x="599" y="441"/>
                  </a:lnTo>
                  <a:lnTo>
                    <a:pt x="570" y="450"/>
                  </a:lnTo>
                  <a:lnTo>
                    <a:pt x="576" y="460"/>
                  </a:lnTo>
                  <a:lnTo>
                    <a:pt x="576" y="448"/>
                  </a:lnTo>
                  <a:lnTo>
                    <a:pt x="546" y="454"/>
                  </a:lnTo>
                  <a:lnTo>
                    <a:pt x="515" y="458"/>
                  </a:lnTo>
                  <a:lnTo>
                    <a:pt x="481" y="458"/>
                  </a:lnTo>
                  <a:lnTo>
                    <a:pt x="448" y="454"/>
                  </a:lnTo>
                  <a:lnTo>
                    <a:pt x="414" y="448"/>
                  </a:lnTo>
                  <a:lnTo>
                    <a:pt x="414" y="460"/>
                  </a:lnTo>
                  <a:lnTo>
                    <a:pt x="418" y="448"/>
                  </a:lnTo>
                  <a:lnTo>
                    <a:pt x="383" y="439"/>
                  </a:lnTo>
                  <a:lnTo>
                    <a:pt x="349" y="427"/>
                  </a:lnTo>
                  <a:lnTo>
                    <a:pt x="313" y="412"/>
                  </a:lnTo>
                  <a:lnTo>
                    <a:pt x="278" y="393"/>
                  </a:lnTo>
                  <a:lnTo>
                    <a:pt x="244" y="372"/>
                  </a:lnTo>
                  <a:lnTo>
                    <a:pt x="238" y="385"/>
                  </a:lnTo>
                  <a:lnTo>
                    <a:pt x="248" y="374"/>
                  </a:lnTo>
                  <a:lnTo>
                    <a:pt x="213" y="349"/>
                  </a:lnTo>
                  <a:lnTo>
                    <a:pt x="168" y="311"/>
                  </a:lnTo>
                  <a:lnTo>
                    <a:pt x="129" y="269"/>
                  </a:lnTo>
                  <a:lnTo>
                    <a:pt x="95" y="225"/>
                  </a:lnTo>
                  <a:lnTo>
                    <a:pt x="66" y="179"/>
                  </a:lnTo>
                  <a:lnTo>
                    <a:pt x="45" y="131"/>
                  </a:lnTo>
                  <a:lnTo>
                    <a:pt x="36" y="141"/>
                  </a:lnTo>
                  <a:lnTo>
                    <a:pt x="49" y="141"/>
                  </a:lnTo>
                  <a:lnTo>
                    <a:pt x="34" y="93"/>
                  </a:lnTo>
                  <a:lnTo>
                    <a:pt x="26" y="47"/>
                  </a:lnTo>
                  <a:lnTo>
                    <a:pt x="26" y="2"/>
                  </a:lnTo>
                  <a:lnTo>
                    <a:pt x="0" y="0"/>
                  </a:lnTo>
                  <a:lnTo>
                    <a:pt x="0" y="47"/>
                  </a:lnTo>
                  <a:lnTo>
                    <a:pt x="9" y="93"/>
                  </a:lnTo>
                  <a:lnTo>
                    <a:pt x="24" y="141"/>
                  </a:lnTo>
                  <a:lnTo>
                    <a:pt x="26" y="149"/>
                  </a:lnTo>
                  <a:lnTo>
                    <a:pt x="47" y="198"/>
                  </a:lnTo>
                  <a:lnTo>
                    <a:pt x="76" y="244"/>
                  </a:lnTo>
                  <a:lnTo>
                    <a:pt x="110" y="288"/>
                  </a:lnTo>
                  <a:lnTo>
                    <a:pt x="150" y="330"/>
                  </a:lnTo>
                  <a:lnTo>
                    <a:pt x="198" y="370"/>
                  </a:lnTo>
                  <a:lnTo>
                    <a:pt x="229" y="393"/>
                  </a:lnTo>
                  <a:lnTo>
                    <a:pt x="234" y="395"/>
                  </a:lnTo>
                  <a:lnTo>
                    <a:pt x="267" y="416"/>
                  </a:lnTo>
                  <a:lnTo>
                    <a:pt x="303" y="435"/>
                  </a:lnTo>
                  <a:lnTo>
                    <a:pt x="339" y="450"/>
                  </a:lnTo>
                  <a:lnTo>
                    <a:pt x="372" y="462"/>
                  </a:lnTo>
                  <a:lnTo>
                    <a:pt x="408" y="471"/>
                  </a:lnTo>
                  <a:lnTo>
                    <a:pt x="414" y="473"/>
                  </a:lnTo>
                  <a:lnTo>
                    <a:pt x="448" y="479"/>
                  </a:lnTo>
                  <a:lnTo>
                    <a:pt x="481" y="483"/>
                  </a:lnTo>
                  <a:lnTo>
                    <a:pt x="515" y="483"/>
                  </a:lnTo>
                  <a:lnTo>
                    <a:pt x="546" y="479"/>
                  </a:lnTo>
                  <a:lnTo>
                    <a:pt x="576" y="473"/>
                  </a:lnTo>
                  <a:lnTo>
                    <a:pt x="580" y="473"/>
                  </a:lnTo>
                  <a:lnTo>
                    <a:pt x="609" y="464"/>
                  </a:lnTo>
                  <a:lnTo>
                    <a:pt x="637" y="452"/>
                  </a:lnTo>
                  <a:lnTo>
                    <a:pt x="660" y="437"/>
                  </a:lnTo>
                  <a:lnTo>
                    <a:pt x="664" y="435"/>
                  </a:lnTo>
                  <a:lnTo>
                    <a:pt x="685" y="416"/>
                  </a:lnTo>
                  <a:lnTo>
                    <a:pt x="704" y="395"/>
                  </a:lnTo>
                  <a:close/>
                </a:path>
              </a:pathLst>
            </a:custGeom>
            <a:solidFill>
              <a:srgbClr val="000000"/>
            </a:solidFill>
            <a:ln w="9525">
              <a:solidFill>
                <a:srgbClr val="FF0000"/>
              </a:solidFill>
              <a:round/>
              <a:headEnd/>
              <a:tailEnd/>
            </a:ln>
          </p:spPr>
          <p:txBody>
            <a:bodyPr/>
            <a:lstStyle/>
            <a:p>
              <a:endParaRPr lang="hu-HU"/>
            </a:p>
          </p:txBody>
        </p:sp>
        <p:sp>
          <p:nvSpPr>
            <p:cNvPr id="61574" name="Freeform 9">
              <a:extLst>
                <a:ext uri="{FF2B5EF4-FFF2-40B4-BE49-F238E27FC236}">
                  <a16:creationId xmlns:a16="http://schemas.microsoft.com/office/drawing/2014/main" id="{03C233C8-E0E6-46D3-91C9-A1CA759D06AE}"/>
                </a:ext>
              </a:extLst>
            </p:cNvPr>
            <p:cNvSpPr>
              <a:spLocks/>
            </p:cNvSpPr>
            <p:nvPr/>
          </p:nvSpPr>
          <p:spPr bwMode="auto">
            <a:xfrm>
              <a:off x="6067" y="1952"/>
              <a:ext cx="553" cy="647"/>
            </a:xfrm>
            <a:custGeom>
              <a:avLst/>
              <a:gdLst>
                <a:gd name="T0" fmla="*/ 15 w 553"/>
                <a:gd name="T1" fmla="*/ 122 h 647"/>
                <a:gd name="T2" fmla="*/ 38 w 553"/>
                <a:gd name="T3" fmla="*/ 89 h 647"/>
                <a:gd name="T4" fmla="*/ 78 w 553"/>
                <a:gd name="T5" fmla="*/ 80 h 647"/>
                <a:gd name="T6" fmla="*/ 145 w 553"/>
                <a:gd name="T7" fmla="*/ 49 h 647"/>
                <a:gd name="T8" fmla="*/ 214 w 553"/>
                <a:gd name="T9" fmla="*/ 32 h 647"/>
                <a:gd name="T10" fmla="*/ 210 w 553"/>
                <a:gd name="T11" fmla="*/ 32 h 647"/>
                <a:gd name="T12" fmla="*/ 277 w 553"/>
                <a:gd name="T13" fmla="*/ 26 h 647"/>
                <a:gd name="T14" fmla="*/ 340 w 553"/>
                <a:gd name="T15" fmla="*/ 32 h 647"/>
                <a:gd name="T16" fmla="*/ 336 w 553"/>
                <a:gd name="T17" fmla="*/ 30 h 647"/>
                <a:gd name="T18" fmla="*/ 393 w 553"/>
                <a:gd name="T19" fmla="*/ 47 h 647"/>
                <a:gd name="T20" fmla="*/ 427 w 553"/>
                <a:gd name="T21" fmla="*/ 49 h 647"/>
                <a:gd name="T22" fmla="*/ 441 w 553"/>
                <a:gd name="T23" fmla="*/ 76 h 647"/>
                <a:gd name="T24" fmla="*/ 483 w 553"/>
                <a:gd name="T25" fmla="*/ 118 h 647"/>
                <a:gd name="T26" fmla="*/ 513 w 553"/>
                <a:gd name="T27" fmla="*/ 168 h 647"/>
                <a:gd name="T28" fmla="*/ 508 w 553"/>
                <a:gd name="T29" fmla="*/ 160 h 647"/>
                <a:gd name="T30" fmla="*/ 523 w 553"/>
                <a:gd name="T31" fmla="*/ 217 h 647"/>
                <a:gd name="T32" fmla="*/ 525 w 553"/>
                <a:gd name="T33" fmla="*/ 278 h 647"/>
                <a:gd name="T34" fmla="*/ 515 w 553"/>
                <a:gd name="T35" fmla="*/ 341 h 647"/>
                <a:gd name="T36" fmla="*/ 515 w 553"/>
                <a:gd name="T37" fmla="*/ 372 h 647"/>
                <a:gd name="T38" fmla="*/ 492 w 553"/>
                <a:gd name="T39" fmla="*/ 395 h 647"/>
                <a:gd name="T40" fmla="*/ 456 w 553"/>
                <a:gd name="T41" fmla="*/ 456 h 647"/>
                <a:gd name="T42" fmla="*/ 408 w 553"/>
                <a:gd name="T43" fmla="*/ 515 h 647"/>
                <a:gd name="T44" fmla="*/ 353 w 553"/>
                <a:gd name="T45" fmla="*/ 565 h 647"/>
                <a:gd name="T46" fmla="*/ 313 w 553"/>
                <a:gd name="T47" fmla="*/ 607 h 647"/>
                <a:gd name="T48" fmla="*/ 259 w 553"/>
                <a:gd name="T49" fmla="*/ 624 h 647"/>
                <a:gd name="T50" fmla="*/ 317 w 553"/>
                <a:gd name="T51" fmla="*/ 620 h 647"/>
                <a:gd name="T52" fmla="*/ 368 w 553"/>
                <a:gd name="T53" fmla="*/ 586 h 647"/>
                <a:gd name="T54" fmla="*/ 427 w 553"/>
                <a:gd name="T55" fmla="*/ 534 h 647"/>
                <a:gd name="T56" fmla="*/ 475 w 553"/>
                <a:gd name="T57" fmla="*/ 475 h 647"/>
                <a:gd name="T58" fmla="*/ 511 w 553"/>
                <a:gd name="T59" fmla="*/ 414 h 647"/>
                <a:gd name="T60" fmla="*/ 527 w 553"/>
                <a:gd name="T61" fmla="*/ 372 h 647"/>
                <a:gd name="T62" fmla="*/ 540 w 553"/>
                <a:gd name="T63" fmla="*/ 341 h 647"/>
                <a:gd name="T64" fmla="*/ 550 w 553"/>
                <a:gd name="T65" fmla="*/ 278 h 647"/>
                <a:gd name="T66" fmla="*/ 548 w 553"/>
                <a:gd name="T67" fmla="*/ 217 h 647"/>
                <a:gd name="T68" fmla="*/ 534 w 553"/>
                <a:gd name="T69" fmla="*/ 160 h 647"/>
                <a:gd name="T70" fmla="*/ 517 w 553"/>
                <a:gd name="T71" fmla="*/ 122 h 647"/>
                <a:gd name="T72" fmla="*/ 481 w 553"/>
                <a:gd name="T73" fmla="*/ 76 h 647"/>
                <a:gd name="T74" fmla="*/ 435 w 553"/>
                <a:gd name="T75" fmla="*/ 40 h 647"/>
                <a:gd name="T76" fmla="*/ 403 w 553"/>
                <a:gd name="T77" fmla="*/ 24 h 647"/>
                <a:gd name="T78" fmla="*/ 347 w 553"/>
                <a:gd name="T79" fmla="*/ 7 h 647"/>
                <a:gd name="T80" fmla="*/ 309 w 553"/>
                <a:gd name="T81" fmla="*/ 0 h 647"/>
                <a:gd name="T82" fmla="*/ 244 w 553"/>
                <a:gd name="T83" fmla="*/ 3 h 647"/>
                <a:gd name="T84" fmla="*/ 204 w 553"/>
                <a:gd name="T85" fmla="*/ 9 h 647"/>
                <a:gd name="T86" fmla="*/ 135 w 553"/>
                <a:gd name="T87" fmla="*/ 26 h 647"/>
                <a:gd name="T88" fmla="*/ 67 w 553"/>
                <a:gd name="T89" fmla="*/ 57 h 647"/>
                <a:gd name="T90" fmla="*/ 30 w 553"/>
                <a:gd name="T91" fmla="*/ 80 h 6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53"/>
                <a:gd name="T139" fmla="*/ 0 h 647"/>
                <a:gd name="T140" fmla="*/ 553 w 553"/>
                <a:gd name="T141" fmla="*/ 647 h 6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53" h="647">
                  <a:moveTo>
                    <a:pt x="0" y="101"/>
                  </a:moveTo>
                  <a:lnTo>
                    <a:pt x="15" y="122"/>
                  </a:lnTo>
                  <a:lnTo>
                    <a:pt x="49" y="99"/>
                  </a:lnTo>
                  <a:lnTo>
                    <a:pt x="38" y="89"/>
                  </a:lnTo>
                  <a:lnTo>
                    <a:pt x="44" y="101"/>
                  </a:lnTo>
                  <a:lnTo>
                    <a:pt x="78" y="80"/>
                  </a:lnTo>
                  <a:lnTo>
                    <a:pt x="112" y="63"/>
                  </a:lnTo>
                  <a:lnTo>
                    <a:pt x="145" y="49"/>
                  </a:lnTo>
                  <a:lnTo>
                    <a:pt x="181" y="38"/>
                  </a:lnTo>
                  <a:lnTo>
                    <a:pt x="214" y="32"/>
                  </a:lnTo>
                  <a:lnTo>
                    <a:pt x="210" y="19"/>
                  </a:lnTo>
                  <a:lnTo>
                    <a:pt x="210" y="32"/>
                  </a:lnTo>
                  <a:lnTo>
                    <a:pt x="244" y="28"/>
                  </a:lnTo>
                  <a:lnTo>
                    <a:pt x="277" y="26"/>
                  </a:lnTo>
                  <a:lnTo>
                    <a:pt x="309" y="26"/>
                  </a:lnTo>
                  <a:lnTo>
                    <a:pt x="340" y="32"/>
                  </a:lnTo>
                  <a:lnTo>
                    <a:pt x="340" y="19"/>
                  </a:lnTo>
                  <a:lnTo>
                    <a:pt x="336" y="30"/>
                  </a:lnTo>
                  <a:lnTo>
                    <a:pt x="366" y="36"/>
                  </a:lnTo>
                  <a:lnTo>
                    <a:pt x="393" y="47"/>
                  </a:lnTo>
                  <a:lnTo>
                    <a:pt x="420" y="61"/>
                  </a:lnTo>
                  <a:lnTo>
                    <a:pt x="427" y="49"/>
                  </a:lnTo>
                  <a:lnTo>
                    <a:pt x="416" y="59"/>
                  </a:lnTo>
                  <a:lnTo>
                    <a:pt x="441" y="76"/>
                  </a:lnTo>
                  <a:lnTo>
                    <a:pt x="462" y="95"/>
                  </a:lnTo>
                  <a:lnTo>
                    <a:pt x="483" y="118"/>
                  </a:lnTo>
                  <a:lnTo>
                    <a:pt x="498" y="141"/>
                  </a:lnTo>
                  <a:lnTo>
                    <a:pt x="513" y="168"/>
                  </a:lnTo>
                  <a:lnTo>
                    <a:pt x="521" y="160"/>
                  </a:lnTo>
                  <a:lnTo>
                    <a:pt x="508" y="160"/>
                  </a:lnTo>
                  <a:lnTo>
                    <a:pt x="519" y="187"/>
                  </a:lnTo>
                  <a:lnTo>
                    <a:pt x="523" y="217"/>
                  </a:lnTo>
                  <a:lnTo>
                    <a:pt x="527" y="246"/>
                  </a:lnTo>
                  <a:lnTo>
                    <a:pt x="525" y="278"/>
                  </a:lnTo>
                  <a:lnTo>
                    <a:pt x="521" y="309"/>
                  </a:lnTo>
                  <a:lnTo>
                    <a:pt x="515" y="341"/>
                  </a:lnTo>
                  <a:lnTo>
                    <a:pt x="502" y="372"/>
                  </a:lnTo>
                  <a:lnTo>
                    <a:pt x="515" y="372"/>
                  </a:lnTo>
                  <a:lnTo>
                    <a:pt x="506" y="364"/>
                  </a:lnTo>
                  <a:lnTo>
                    <a:pt x="492" y="395"/>
                  </a:lnTo>
                  <a:lnTo>
                    <a:pt x="477" y="427"/>
                  </a:lnTo>
                  <a:lnTo>
                    <a:pt x="456" y="456"/>
                  </a:lnTo>
                  <a:lnTo>
                    <a:pt x="433" y="486"/>
                  </a:lnTo>
                  <a:lnTo>
                    <a:pt x="408" y="515"/>
                  </a:lnTo>
                  <a:lnTo>
                    <a:pt x="380" y="540"/>
                  </a:lnTo>
                  <a:lnTo>
                    <a:pt x="353" y="565"/>
                  </a:lnTo>
                  <a:lnTo>
                    <a:pt x="303" y="599"/>
                  </a:lnTo>
                  <a:lnTo>
                    <a:pt x="313" y="607"/>
                  </a:lnTo>
                  <a:lnTo>
                    <a:pt x="307" y="597"/>
                  </a:lnTo>
                  <a:lnTo>
                    <a:pt x="259" y="624"/>
                  </a:lnTo>
                  <a:lnTo>
                    <a:pt x="269" y="647"/>
                  </a:lnTo>
                  <a:lnTo>
                    <a:pt x="317" y="620"/>
                  </a:lnTo>
                  <a:lnTo>
                    <a:pt x="322" y="618"/>
                  </a:lnTo>
                  <a:lnTo>
                    <a:pt x="368" y="586"/>
                  </a:lnTo>
                  <a:lnTo>
                    <a:pt x="399" y="559"/>
                  </a:lnTo>
                  <a:lnTo>
                    <a:pt x="427" y="534"/>
                  </a:lnTo>
                  <a:lnTo>
                    <a:pt x="452" y="504"/>
                  </a:lnTo>
                  <a:lnTo>
                    <a:pt x="475" y="475"/>
                  </a:lnTo>
                  <a:lnTo>
                    <a:pt x="496" y="446"/>
                  </a:lnTo>
                  <a:lnTo>
                    <a:pt x="511" y="414"/>
                  </a:lnTo>
                  <a:lnTo>
                    <a:pt x="525" y="383"/>
                  </a:lnTo>
                  <a:lnTo>
                    <a:pt x="527" y="372"/>
                  </a:lnTo>
                  <a:lnTo>
                    <a:pt x="540" y="341"/>
                  </a:lnTo>
                  <a:lnTo>
                    <a:pt x="546" y="309"/>
                  </a:lnTo>
                  <a:lnTo>
                    <a:pt x="550" y="278"/>
                  </a:lnTo>
                  <a:lnTo>
                    <a:pt x="553" y="246"/>
                  </a:lnTo>
                  <a:lnTo>
                    <a:pt x="548" y="217"/>
                  </a:lnTo>
                  <a:lnTo>
                    <a:pt x="544" y="187"/>
                  </a:lnTo>
                  <a:lnTo>
                    <a:pt x="534" y="160"/>
                  </a:lnTo>
                  <a:lnTo>
                    <a:pt x="532" y="150"/>
                  </a:lnTo>
                  <a:lnTo>
                    <a:pt x="517" y="122"/>
                  </a:lnTo>
                  <a:lnTo>
                    <a:pt x="500" y="99"/>
                  </a:lnTo>
                  <a:lnTo>
                    <a:pt x="481" y="76"/>
                  </a:lnTo>
                  <a:lnTo>
                    <a:pt x="460" y="57"/>
                  </a:lnTo>
                  <a:lnTo>
                    <a:pt x="435" y="40"/>
                  </a:lnTo>
                  <a:lnTo>
                    <a:pt x="431" y="38"/>
                  </a:lnTo>
                  <a:lnTo>
                    <a:pt x="403" y="24"/>
                  </a:lnTo>
                  <a:lnTo>
                    <a:pt x="376" y="13"/>
                  </a:lnTo>
                  <a:lnTo>
                    <a:pt x="347" y="7"/>
                  </a:lnTo>
                  <a:lnTo>
                    <a:pt x="340" y="7"/>
                  </a:lnTo>
                  <a:lnTo>
                    <a:pt x="309" y="0"/>
                  </a:lnTo>
                  <a:lnTo>
                    <a:pt x="277" y="0"/>
                  </a:lnTo>
                  <a:lnTo>
                    <a:pt x="244" y="3"/>
                  </a:lnTo>
                  <a:lnTo>
                    <a:pt x="210" y="7"/>
                  </a:lnTo>
                  <a:lnTo>
                    <a:pt x="204" y="9"/>
                  </a:lnTo>
                  <a:lnTo>
                    <a:pt x="170" y="15"/>
                  </a:lnTo>
                  <a:lnTo>
                    <a:pt x="135" y="26"/>
                  </a:lnTo>
                  <a:lnTo>
                    <a:pt x="101" y="40"/>
                  </a:lnTo>
                  <a:lnTo>
                    <a:pt x="67" y="57"/>
                  </a:lnTo>
                  <a:lnTo>
                    <a:pt x="34" y="78"/>
                  </a:lnTo>
                  <a:lnTo>
                    <a:pt x="30" y="80"/>
                  </a:lnTo>
                  <a:lnTo>
                    <a:pt x="0" y="101"/>
                  </a:lnTo>
                  <a:close/>
                </a:path>
              </a:pathLst>
            </a:custGeom>
            <a:solidFill>
              <a:srgbClr val="000000"/>
            </a:solidFill>
            <a:ln w="9525">
              <a:solidFill>
                <a:srgbClr val="FF0000"/>
              </a:solidFill>
              <a:round/>
              <a:headEnd/>
              <a:tailEnd/>
            </a:ln>
          </p:spPr>
          <p:txBody>
            <a:bodyPr/>
            <a:lstStyle/>
            <a:p>
              <a:endParaRPr lang="hu-HU"/>
            </a:p>
          </p:txBody>
        </p:sp>
        <p:sp>
          <p:nvSpPr>
            <p:cNvPr id="61575" name="Freeform 10">
              <a:extLst>
                <a:ext uri="{FF2B5EF4-FFF2-40B4-BE49-F238E27FC236}">
                  <a16:creationId xmlns:a16="http://schemas.microsoft.com/office/drawing/2014/main" id="{0B74A051-714B-41AE-810F-025FF61CC901}"/>
                </a:ext>
              </a:extLst>
            </p:cNvPr>
            <p:cNvSpPr>
              <a:spLocks/>
            </p:cNvSpPr>
            <p:nvPr/>
          </p:nvSpPr>
          <p:spPr bwMode="auto">
            <a:xfrm>
              <a:off x="5357" y="2944"/>
              <a:ext cx="588" cy="313"/>
            </a:xfrm>
            <a:custGeom>
              <a:avLst/>
              <a:gdLst>
                <a:gd name="T0" fmla="*/ 588 w 588"/>
                <a:gd name="T1" fmla="*/ 4 h 313"/>
                <a:gd name="T2" fmla="*/ 565 w 588"/>
                <a:gd name="T3" fmla="*/ 0 h 313"/>
                <a:gd name="T4" fmla="*/ 553 w 588"/>
                <a:gd name="T5" fmla="*/ 52 h 313"/>
                <a:gd name="T6" fmla="*/ 538 w 588"/>
                <a:gd name="T7" fmla="*/ 98 h 313"/>
                <a:gd name="T8" fmla="*/ 551 w 588"/>
                <a:gd name="T9" fmla="*/ 98 h 313"/>
                <a:gd name="T10" fmla="*/ 540 w 588"/>
                <a:gd name="T11" fmla="*/ 88 h 313"/>
                <a:gd name="T12" fmla="*/ 523 w 588"/>
                <a:gd name="T13" fmla="*/ 132 h 313"/>
                <a:gd name="T14" fmla="*/ 500 w 588"/>
                <a:gd name="T15" fmla="*/ 170 h 313"/>
                <a:gd name="T16" fmla="*/ 475 w 588"/>
                <a:gd name="T17" fmla="*/ 203 h 313"/>
                <a:gd name="T18" fmla="*/ 446 w 588"/>
                <a:gd name="T19" fmla="*/ 231 h 313"/>
                <a:gd name="T20" fmla="*/ 414 w 588"/>
                <a:gd name="T21" fmla="*/ 254 h 313"/>
                <a:gd name="T22" fmla="*/ 425 w 588"/>
                <a:gd name="T23" fmla="*/ 264 h 313"/>
                <a:gd name="T24" fmla="*/ 418 w 588"/>
                <a:gd name="T25" fmla="*/ 252 h 313"/>
                <a:gd name="T26" fmla="*/ 385 w 588"/>
                <a:gd name="T27" fmla="*/ 271 h 313"/>
                <a:gd name="T28" fmla="*/ 341 w 588"/>
                <a:gd name="T29" fmla="*/ 283 h 313"/>
                <a:gd name="T30" fmla="*/ 347 w 588"/>
                <a:gd name="T31" fmla="*/ 294 h 313"/>
                <a:gd name="T32" fmla="*/ 347 w 588"/>
                <a:gd name="T33" fmla="*/ 281 h 313"/>
                <a:gd name="T34" fmla="*/ 301 w 588"/>
                <a:gd name="T35" fmla="*/ 287 h 313"/>
                <a:gd name="T36" fmla="*/ 255 w 588"/>
                <a:gd name="T37" fmla="*/ 285 h 313"/>
                <a:gd name="T38" fmla="*/ 204 w 588"/>
                <a:gd name="T39" fmla="*/ 277 h 313"/>
                <a:gd name="T40" fmla="*/ 204 w 588"/>
                <a:gd name="T41" fmla="*/ 289 h 313"/>
                <a:gd name="T42" fmla="*/ 210 w 588"/>
                <a:gd name="T43" fmla="*/ 277 h 313"/>
                <a:gd name="T44" fmla="*/ 160 w 588"/>
                <a:gd name="T45" fmla="*/ 260 h 313"/>
                <a:gd name="T46" fmla="*/ 112 w 588"/>
                <a:gd name="T47" fmla="*/ 237 h 313"/>
                <a:gd name="T48" fmla="*/ 61 w 588"/>
                <a:gd name="T49" fmla="*/ 205 h 313"/>
                <a:gd name="T50" fmla="*/ 55 w 588"/>
                <a:gd name="T51" fmla="*/ 216 h 313"/>
                <a:gd name="T52" fmla="*/ 66 w 588"/>
                <a:gd name="T53" fmla="*/ 208 h 313"/>
                <a:gd name="T54" fmla="*/ 15 w 588"/>
                <a:gd name="T55" fmla="*/ 168 h 313"/>
                <a:gd name="T56" fmla="*/ 0 w 588"/>
                <a:gd name="T57" fmla="*/ 189 h 313"/>
                <a:gd name="T58" fmla="*/ 47 w 588"/>
                <a:gd name="T59" fmla="*/ 226 h 313"/>
                <a:gd name="T60" fmla="*/ 51 w 588"/>
                <a:gd name="T61" fmla="*/ 229 h 313"/>
                <a:gd name="T62" fmla="*/ 101 w 588"/>
                <a:gd name="T63" fmla="*/ 260 h 313"/>
                <a:gd name="T64" fmla="*/ 150 w 588"/>
                <a:gd name="T65" fmla="*/ 283 h 313"/>
                <a:gd name="T66" fmla="*/ 200 w 588"/>
                <a:gd name="T67" fmla="*/ 300 h 313"/>
                <a:gd name="T68" fmla="*/ 204 w 588"/>
                <a:gd name="T69" fmla="*/ 302 h 313"/>
                <a:gd name="T70" fmla="*/ 255 w 588"/>
                <a:gd name="T71" fmla="*/ 310 h 313"/>
                <a:gd name="T72" fmla="*/ 301 w 588"/>
                <a:gd name="T73" fmla="*/ 313 h 313"/>
                <a:gd name="T74" fmla="*/ 347 w 588"/>
                <a:gd name="T75" fmla="*/ 306 h 313"/>
                <a:gd name="T76" fmla="*/ 351 w 588"/>
                <a:gd name="T77" fmla="*/ 306 h 313"/>
                <a:gd name="T78" fmla="*/ 395 w 588"/>
                <a:gd name="T79" fmla="*/ 294 h 313"/>
                <a:gd name="T80" fmla="*/ 429 w 588"/>
                <a:gd name="T81" fmla="*/ 275 h 313"/>
                <a:gd name="T82" fmla="*/ 433 w 588"/>
                <a:gd name="T83" fmla="*/ 273 h 313"/>
                <a:gd name="T84" fmla="*/ 465 w 588"/>
                <a:gd name="T85" fmla="*/ 250 h 313"/>
                <a:gd name="T86" fmla="*/ 494 w 588"/>
                <a:gd name="T87" fmla="*/ 222 h 313"/>
                <a:gd name="T88" fmla="*/ 519 w 588"/>
                <a:gd name="T89" fmla="*/ 189 h 313"/>
                <a:gd name="T90" fmla="*/ 542 w 588"/>
                <a:gd name="T91" fmla="*/ 151 h 313"/>
                <a:gd name="T92" fmla="*/ 559 w 588"/>
                <a:gd name="T93" fmla="*/ 107 h 313"/>
                <a:gd name="T94" fmla="*/ 563 w 588"/>
                <a:gd name="T95" fmla="*/ 98 h 313"/>
                <a:gd name="T96" fmla="*/ 563 w 588"/>
                <a:gd name="T97" fmla="*/ 98 h 313"/>
                <a:gd name="T98" fmla="*/ 578 w 588"/>
                <a:gd name="T99" fmla="*/ 52 h 313"/>
                <a:gd name="T100" fmla="*/ 588 w 588"/>
                <a:gd name="T101" fmla="*/ 4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88"/>
                <a:gd name="T154" fmla="*/ 0 h 313"/>
                <a:gd name="T155" fmla="*/ 588 w 588"/>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88" h="313">
                  <a:moveTo>
                    <a:pt x="588" y="4"/>
                  </a:moveTo>
                  <a:lnTo>
                    <a:pt x="565" y="0"/>
                  </a:lnTo>
                  <a:lnTo>
                    <a:pt x="553" y="52"/>
                  </a:lnTo>
                  <a:lnTo>
                    <a:pt x="538" y="98"/>
                  </a:lnTo>
                  <a:lnTo>
                    <a:pt x="551" y="98"/>
                  </a:lnTo>
                  <a:lnTo>
                    <a:pt x="540" y="88"/>
                  </a:lnTo>
                  <a:lnTo>
                    <a:pt x="523" y="132"/>
                  </a:lnTo>
                  <a:lnTo>
                    <a:pt x="500" y="170"/>
                  </a:lnTo>
                  <a:lnTo>
                    <a:pt x="475" y="203"/>
                  </a:lnTo>
                  <a:lnTo>
                    <a:pt x="446" y="231"/>
                  </a:lnTo>
                  <a:lnTo>
                    <a:pt x="414" y="254"/>
                  </a:lnTo>
                  <a:lnTo>
                    <a:pt x="425" y="264"/>
                  </a:lnTo>
                  <a:lnTo>
                    <a:pt x="418" y="252"/>
                  </a:lnTo>
                  <a:lnTo>
                    <a:pt x="385" y="271"/>
                  </a:lnTo>
                  <a:lnTo>
                    <a:pt x="341" y="283"/>
                  </a:lnTo>
                  <a:lnTo>
                    <a:pt x="347" y="294"/>
                  </a:lnTo>
                  <a:lnTo>
                    <a:pt x="347" y="281"/>
                  </a:lnTo>
                  <a:lnTo>
                    <a:pt x="301" y="287"/>
                  </a:lnTo>
                  <a:lnTo>
                    <a:pt x="255" y="285"/>
                  </a:lnTo>
                  <a:lnTo>
                    <a:pt x="204" y="277"/>
                  </a:lnTo>
                  <a:lnTo>
                    <a:pt x="204" y="289"/>
                  </a:lnTo>
                  <a:lnTo>
                    <a:pt x="210" y="277"/>
                  </a:lnTo>
                  <a:lnTo>
                    <a:pt x="160" y="260"/>
                  </a:lnTo>
                  <a:lnTo>
                    <a:pt x="112" y="237"/>
                  </a:lnTo>
                  <a:lnTo>
                    <a:pt x="61" y="205"/>
                  </a:lnTo>
                  <a:lnTo>
                    <a:pt x="55" y="216"/>
                  </a:lnTo>
                  <a:lnTo>
                    <a:pt x="66" y="208"/>
                  </a:lnTo>
                  <a:lnTo>
                    <a:pt x="15" y="168"/>
                  </a:lnTo>
                  <a:lnTo>
                    <a:pt x="0" y="189"/>
                  </a:lnTo>
                  <a:lnTo>
                    <a:pt x="47" y="226"/>
                  </a:lnTo>
                  <a:lnTo>
                    <a:pt x="51" y="229"/>
                  </a:lnTo>
                  <a:lnTo>
                    <a:pt x="101" y="260"/>
                  </a:lnTo>
                  <a:lnTo>
                    <a:pt x="150" y="283"/>
                  </a:lnTo>
                  <a:lnTo>
                    <a:pt x="200" y="300"/>
                  </a:lnTo>
                  <a:lnTo>
                    <a:pt x="204" y="302"/>
                  </a:lnTo>
                  <a:lnTo>
                    <a:pt x="255" y="310"/>
                  </a:lnTo>
                  <a:lnTo>
                    <a:pt x="301" y="313"/>
                  </a:lnTo>
                  <a:lnTo>
                    <a:pt x="347" y="306"/>
                  </a:lnTo>
                  <a:lnTo>
                    <a:pt x="351" y="306"/>
                  </a:lnTo>
                  <a:lnTo>
                    <a:pt x="395" y="294"/>
                  </a:lnTo>
                  <a:lnTo>
                    <a:pt x="429" y="275"/>
                  </a:lnTo>
                  <a:lnTo>
                    <a:pt x="433" y="273"/>
                  </a:lnTo>
                  <a:lnTo>
                    <a:pt x="465" y="250"/>
                  </a:lnTo>
                  <a:lnTo>
                    <a:pt x="494" y="222"/>
                  </a:lnTo>
                  <a:lnTo>
                    <a:pt x="519" y="189"/>
                  </a:lnTo>
                  <a:lnTo>
                    <a:pt x="542" y="151"/>
                  </a:lnTo>
                  <a:lnTo>
                    <a:pt x="559" y="107"/>
                  </a:lnTo>
                  <a:lnTo>
                    <a:pt x="563" y="98"/>
                  </a:lnTo>
                  <a:lnTo>
                    <a:pt x="578" y="52"/>
                  </a:lnTo>
                  <a:lnTo>
                    <a:pt x="588" y="4"/>
                  </a:lnTo>
                  <a:close/>
                </a:path>
              </a:pathLst>
            </a:custGeom>
            <a:solidFill>
              <a:srgbClr val="000000"/>
            </a:solidFill>
            <a:ln w="9525">
              <a:solidFill>
                <a:srgbClr val="FF0000"/>
              </a:solidFill>
              <a:round/>
              <a:headEnd/>
              <a:tailEnd/>
            </a:ln>
          </p:spPr>
          <p:txBody>
            <a:bodyPr/>
            <a:lstStyle/>
            <a:p>
              <a:endParaRPr lang="hu-HU"/>
            </a:p>
          </p:txBody>
        </p:sp>
      </p:grpSp>
      <p:grpSp>
        <p:nvGrpSpPr>
          <p:cNvPr id="61446" name="Group 11">
            <a:extLst>
              <a:ext uri="{FF2B5EF4-FFF2-40B4-BE49-F238E27FC236}">
                <a16:creationId xmlns:a16="http://schemas.microsoft.com/office/drawing/2014/main" id="{81C947F4-0BC7-428F-BAF2-D340F6567C89}"/>
              </a:ext>
            </a:extLst>
          </p:cNvPr>
          <p:cNvGrpSpPr>
            <a:grpSpLocks/>
          </p:cNvGrpSpPr>
          <p:nvPr/>
        </p:nvGrpSpPr>
        <p:grpSpPr bwMode="auto">
          <a:xfrm>
            <a:off x="2574925" y="4343400"/>
            <a:ext cx="2520950" cy="1155700"/>
            <a:chOff x="4234" y="5268"/>
            <a:chExt cx="2375" cy="1313"/>
          </a:xfrm>
        </p:grpSpPr>
        <p:sp>
          <p:nvSpPr>
            <p:cNvPr id="61562" name="Freeform 12">
              <a:extLst>
                <a:ext uri="{FF2B5EF4-FFF2-40B4-BE49-F238E27FC236}">
                  <a16:creationId xmlns:a16="http://schemas.microsoft.com/office/drawing/2014/main" id="{27E76EAB-080A-4DEF-8B86-3F540F010238}"/>
                </a:ext>
              </a:extLst>
            </p:cNvPr>
            <p:cNvSpPr>
              <a:spLocks/>
            </p:cNvSpPr>
            <p:nvPr/>
          </p:nvSpPr>
          <p:spPr bwMode="auto">
            <a:xfrm>
              <a:off x="5255" y="5268"/>
              <a:ext cx="753" cy="288"/>
            </a:xfrm>
            <a:custGeom>
              <a:avLst/>
              <a:gdLst>
                <a:gd name="T0" fmla="*/ 21 w 753"/>
                <a:gd name="T1" fmla="*/ 141 h 288"/>
                <a:gd name="T2" fmla="*/ 23 w 753"/>
                <a:gd name="T3" fmla="*/ 114 h 288"/>
                <a:gd name="T4" fmla="*/ 46 w 753"/>
                <a:gd name="T5" fmla="*/ 103 h 288"/>
                <a:gd name="T6" fmla="*/ 86 w 753"/>
                <a:gd name="T7" fmla="*/ 68 h 288"/>
                <a:gd name="T8" fmla="*/ 81 w 753"/>
                <a:gd name="T9" fmla="*/ 70 h 288"/>
                <a:gd name="T10" fmla="*/ 132 w 753"/>
                <a:gd name="T11" fmla="*/ 47 h 288"/>
                <a:gd name="T12" fmla="*/ 157 w 753"/>
                <a:gd name="T13" fmla="*/ 26 h 288"/>
                <a:gd name="T14" fmla="*/ 186 w 753"/>
                <a:gd name="T15" fmla="*/ 32 h 288"/>
                <a:gd name="T16" fmla="*/ 254 w 753"/>
                <a:gd name="T17" fmla="*/ 26 h 288"/>
                <a:gd name="T18" fmla="*/ 327 w 753"/>
                <a:gd name="T19" fmla="*/ 32 h 288"/>
                <a:gd name="T20" fmla="*/ 365 w 753"/>
                <a:gd name="T21" fmla="*/ 26 h 288"/>
                <a:gd name="T22" fmla="*/ 399 w 753"/>
                <a:gd name="T23" fmla="*/ 47 h 288"/>
                <a:gd name="T24" fmla="*/ 476 w 753"/>
                <a:gd name="T25" fmla="*/ 74 h 288"/>
                <a:gd name="T26" fmla="*/ 560 w 753"/>
                <a:gd name="T27" fmla="*/ 116 h 288"/>
                <a:gd name="T28" fmla="*/ 602 w 753"/>
                <a:gd name="T29" fmla="*/ 129 h 288"/>
                <a:gd name="T30" fmla="*/ 630 w 753"/>
                <a:gd name="T31" fmla="*/ 166 h 288"/>
                <a:gd name="T32" fmla="*/ 690 w 753"/>
                <a:gd name="T33" fmla="*/ 225 h 288"/>
                <a:gd name="T34" fmla="*/ 735 w 753"/>
                <a:gd name="T35" fmla="*/ 288 h 288"/>
                <a:gd name="T36" fmla="*/ 732 w 753"/>
                <a:gd name="T37" fmla="*/ 238 h 288"/>
                <a:gd name="T38" fmla="*/ 680 w 753"/>
                <a:gd name="T39" fmla="*/ 175 h 288"/>
                <a:gd name="T40" fmla="*/ 613 w 753"/>
                <a:gd name="T41" fmla="*/ 120 h 288"/>
                <a:gd name="T42" fmla="*/ 571 w 753"/>
                <a:gd name="T43" fmla="*/ 93 h 288"/>
                <a:gd name="T44" fmla="*/ 487 w 753"/>
                <a:gd name="T45" fmla="*/ 51 h 288"/>
                <a:gd name="T46" fmla="*/ 409 w 753"/>
                <a:gd name="T47" fmla="*/ 24 h 288"/>
                <a:gd name="T48" fmla="*/ 365 w 753"/>
                <a:gd name="T49" fmla="*/ 13 h 288"/>
                <a:gd name="T50" fmla="*/ 289 w 753"/>
                <a:gd name="T51" fmla="*/ 3 h 288"/>
                <a:gd name="T52" fmla="*/ 220 w 753"/>
                <a:gd name="T53" fmla="*/ 3 h 288"/>
                <a:gd name="T54" fmla="*/ 157 w 753"/>
                <a:gd name="T55" fmla="*/ 13 h 288"/>
                <a:gd name="T56" fmla="*/ 121 w 753"/>
                <a:gd name="T57" fmla="*/ 24 h 288"/>
                <a:gd name="T58" fmla="*/ 71 w 753"/>
                <a:gd name="T59" fmla="*/ 47 h 288"/>
                <a:gd name="T60" fmla="*/ 46 w 753"/>
                <a:gd name="T61" fmla="*/ 66 h 288"/>
                <a:gd name="T62" fmla="*/ 12 w 753"/>
                <a:gd name="T63" fmla="*/ 105 h 288"/>
                <a:gd name="T64" fmla="*/ 10 w 753"/>
                <a:gd name="T65" fmla="*/ 114 h 2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3"/>
                <a:gd name="T100" fmla="*/ 0 h 288"/>
                <a:gd name="T101" fmla="*/ 753 w 753"/>
                <a:gd name="T102" fmla="*/ 288 h 2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3" h="288">
                  <a:moveTo>
                    <a:pt x="0" y="133"/>
                  </a:moveTo>
                  <a:lnTo>
                    <a:pt x="21" y="141"/>
                  </a:lnTo>
                  <a:lnTo>
                    <a:pt x="35" y="114"/>
                  </a:lnTo>
                  <a:lnTo>
                    <a:pt x="23" y="114"/>
                  </a:lnTo>
                  <a:lnTo>
                    <a:pt x="31" y="124"/>
                  </a:lnTo>
                  <a:lnTo>
                    <a:pt x="46" y="103"/>
                  </a:lnTo>
                  <a:lnTo>
                    <a:pt x="65" y="84"/>
                  </a:lnTo>
                  <a:lnTo>
                    <a:pt x="86" y="68"/>
                  </a:lnTo>
                  <a:lnTo>
                    <a:pt x="77" y="59"/>
                  </a:lnTo>
                  <a:lnTo>
                    <a:pt x="81" y="70"/>
                  </a:lnTo>
                  <a:lnTo>
                    <a:pt x="107" y="57"/>
                  </a:lnTo>
                  <a:lnTo>
                    <a:pt x="132" y="47"/>
                  </a:lnTo>
                  <a:lnTo>
                    <a:pt x="161" y="36"/>
                  </a:lnTo>
                  <a:lnTo>
                    <a:pt x="157" y="26"/>
                  </a:lnTo>
                  <a:lnTo>
                    <a:pt x="157" y="38"/>
                  </a:lnTo>
                  <a:lnTo>
                    <a:pt x="186" y="32"/>
                  </a:lnTo>
                  <a:lnTo>
                    <a:pt x="220" y="28"/>
                  </a:lnTo>
                  <a:lnTo>
                    <a:pt x="254" y="26"/>
                  </a:lnTo>
                  <a:lnTo>
                    <a:pt x="289" y="28"/>
                  </a:lnTo>
                  <a:lnTo>
                    <a:pt x="327" y="32"/>
                  </a:lnTo>
                  <a:lnTo>
                    <a:pt x="365" y="38"/>
                  </a:lnTo>
                  <a:lnTo>
                    <a:pt x="365" y="26"/>
                  </a:lnTo>
                  <a:lnTo>
                    <a:pt x="359" y="36"/>
                  </a:lnTo>
                  <a:lnTo>
                    <a:pt x="399" y="47"/>
                  </a:lnTo>
                  <a:lnTo>
                    <a:pt x="436" y="59"/>
                  </a:lnTo>
                  <a:lnTo>
                    <a:pt x="476" y="74"/>
                  </a:lnTo>
                  <a:lnTo>
                    <a:pt x="518" y="93"/>
                  </a:lnTo>
                  <a:lnTo>
                    <a:pt x="560" y="116"/>
                  </a:lnTo>
                  <a:lnTo>
                    <a:pt x="598" y="141"/>
                  </a:lnTo>
                  <a:lnTo>
                    <a:pt x="602" y="129"/>
                  </a:lnTo>
                  <a:lnTo>
                    <a:pt x="594" y="139"/>
                  </a:lnTo>
                  <a:lnTo>
                    <a:pt x="630" y="166"/>
                  </a:lnTo>
                  <a:lnTo>
                    <a:pt x="661" y="194"/>
                  </a:lnTo>
                  <a:lnTo>
                    <a:pt x="690" y="225"/>
                  </a:lnTo>
                  <a:lnTo>
                    <a:pt x="714" y="257"/>
                  </a:lnTo>
                  <a:lnTo>
                    <a:pt x="735" y="288"/>
                  </a:lnTo>
                  <a:lnTo>
                    <a:pt x="753" y="273"/>
                  </a:lnTo>
                  <a:lnTo>
                    <a:pt x="732" y="238"/>
                  </a:lnTo>
                  <a:lnTo>
                    <a:pt x="709" y="206"/>
                  </a:lnTo>
                  <a:lnTo>
                    <a:pt x="680" y="175"/>
                  </a:lnTo>
                  <a:lnTo>
                    <a:pt x="648" y="147"/>
                  </a:lnTo>
                  <a:lnTo>
                    <a:pt x="613" y="120"/>
                  </a:lnTo>
                  <a:lnTo>
                    <a:pt x="609" y="118"/>
                  </a:lnTo>
                  <a:lnTo>
                    <a:pt x="571" y="93"/>
                  </a:lnTo>
                  <a:lnTo>
                    <a:pt x="529" y="70"/>
                  </a:lnTo>
                  <a:lnTo>
                    <a:pt x="487" y="51"/>
                  </a:lnTo>
                  <a:lnTo>
                    <a:pt x="447" y="36"/>
                  </a:lnTo>
                  <a:lnTo>
                    <a:pt x="409" y="24"/>
                  </a:lnTo>
                  <a:lnTo>
                    <a:pt x="369" y="13"/>
                  </a:lnTo>
                  <a:lnTo>
                    <a:pt x="365" y="13"/>
                  </a:lnTo>
                  <a:lnTo>
                    <a:pt x="327" y="7"/>
                  </a:lnTo>
                  <a:lnTo>
                    <a:pt x="289" y="3"/>
                  </a:lnTo>
                  <a:lnTo>
                    <a:pt x="254" y="0"/>
                  </a:lnTo>
                  <a:lnTo>
                    <a:pt x="220" y="3"/>
                  </a:lnTo>
                  <a:lnTo>
                    <a:pt x="186" y="7"/>
                  </a:lnTo>
                  <a:lnTo>
                    <a:pt x="157" y="13"/>
                  </a:lnTo>
                  <a:lnTo>
                    <a:pt x="151" y="13"/>
                  </a:lnTo>
                  <a:lnTo>
                    <a:pt x="121" y="24"/>
                  </a:lnTo>
                  <a:lnTo>
                    <a:pt x="96" y="34"/>
                  </a:lnTo>
                  <a:lnTo>
                    <a:pt x="71" y="47"/>
                  </a:lnTo>
                  <a:lnTo>
                    <a:pt x="67" y="49"/>
                  </a:lnTo>
                  <a:lnTo>
                    <a:pt x="46" y="66"/>
                  </a:lnTo>
                  <a:lnTo>
                    <a:pt x="27" y="84"/>
                  </a:lnTo>
                  <a:lnTo>
                    <a:pt x="12" y="105"/>
                  </a:lnTo>
                  <a:lnTo>
                    <a:pt x="10" y="114"/>
                  </a:lnTo>
                  <a:lnTo>
                    <a:pt x="0" y="133"/>
                  </a:lnTo>
                  <a:close/>
                </a:path>
              </a:pathLst>
            </a:custGeom>
            <a:solidFill>
              <a:srgbClr val="000000"/>
            </a:solidFill>
            <a:ln w="9525">
              <a:solidFill>
                <a:srgbClr val="FF0000"/>
              </a:solidFill>
              <a:round/>
              <a:headEnd/>
              <a:tailEnd/>
            </a:ln>
          </p:spPr>
          <p:txBody>
            <a:bodyPr/>
            <a:lstStyle/>
            <a:p>
              <a:endParaRPr lang="hu-HU"/>
            </a:p>
          </p:txBody>
        </p:sp>
        <p:sp>
          <p:nvSpPr>
            <p:cNvPr id="61563" name="Freeform 13">
              <a:extLst>
                <a:ext uri="{FF2B5EF4-FFF2-40B4-BE49-F238E27FC236}">
                  <a16:creationId xmlns:a16="http://schemas.microsoft.com/office/drawing/2014/main" id="{A9E7E9D4-955D-47EE-BD86-C7930D0ACA1C}"/>
                </a:ext>
              </a:extLst>
            </p:cNvPr>
            <p:cNvSpPr>
              <a:spLocks/>
            </p:cNvSpPr>
            <p:nvPr/>
          </p:nvSpPr>
          <p:spPr bwMode="auto">
            <a:xfrm>
              <a:off x="4234" y="5697"/>
              <a:ext cx="405" cy="519"/>
            </a:xfrm>
            <a:custGeom>
              <a:avLst/>
              <a:gdLst>
                <a:gd name="T0" fmla="*/ 405 w 405"/>
                <a:gd name="T1" fmla="*/ 493 h 519"/>
                <a:gd name="T2" fmla="*/ 328 w 405"/>
                <a:gd name="T3" fmla="*/ 489 h 519"/>
                <a:gd name="T4" fmla="*/ 290 w 405"/>
                <a:gd name="T5" fmla="*/ 495 h 519"/>
                <a:gd name="T6" fmla="*/ 258 w 405"/>
                <a:gd name="T7" fmla="*/ 477 h 519"/>
                <a:gd name="T8" fmla="*/ 193 w 405"/>
                <a:gd name="T9" fmla="*/ 453 h 519"/>
                <a:gd name="T10" fmla="*/ 134 w 405"/>
                <a:gd name="T11" fmla="*/ 422 h 519"/>
                <a:gd name="T12" fmla="*/ 139 w 405"/>
                <a:gd name="T13" fmla="*/ 424 h 519"/>
                <a:gd name="T14" fmla="*/ 90 w 405"/>
                <a:gd name="T15" fmla="*/ 386 h 519"/>
                <a:gd name="T16" fmla="*/ 55 w 405"/>
                <a:gd name="T17" fmla="*/ 342 h 519"/>
                <a:gd name="T18" fmla="*/ 31 w 405"/>
                <a:gd name="T19" fmla="*/ 330 h 519"/>
                <a:gd name="T20" fmla="*/ 34 w 405"/>
                <a:gd name="T21" fmla="*/ 304 h 519"/>
                <a:gd name="T22" fmla="*/ 25 w 405"/>
                <a:gd name="T23" fmla="*/ 252 h 519"/>
                <a:gd name="T24" fmla="*/ 29 w 405"/>
                <a:gd name="T25" fmla="*/ 214 h 519"/>
                <a:gd name="T26" fmla="*/ 29 w 405"/>
                <a:gd name="T27" fmla="*/ 176 h 519"/>
                <a:gd name="T28" fmla="*/ 59 w 405"/>
                <a:gd name="T29" fmla="*/ 149 h 519"/>
                <a:gd name="T30" fmla="*/ 118 w 405"/>
                <a:gd name="T31" fmla="*/ 88 h 519"/>
                <a:gd name="T32" fmla="*/ 149 w 405"/>
                <a:gd name="T33" fmla="*/ 50 h 519"/>
                <a:gd name="T34" fmla="*/ 199 w 405"/>
                <a:gd name="T35" fmla="*/ 40 h 519"/>
                <a:gd name="T36" fmla="*/ 241 w 405"/>
                <a:gd name="T37" fmla="*/ 0 h 519"/>
                <a:gd name="T38" fmla="*/ 143 w 405"/>
                <a:gd name="T39" fmla="*/ 40 h 519"/>
                <a:gd name="T40" fmla="*/ 99 w 405"/>
                <a:gd name="T41" fmla="*/ 69 h 519"/>
                <a:gd name="T42" fmla="*/ 40 w 405"/>
                <a:gd name="T43" fmla="*/ 130 h 519"/>
                <a:gd name="T44" fmla="*/ 17 w 405"/>
                <a:gd name="T45" fmla="*/ 176 h 519"/>
                <a:gd name="T46" fmla="*/ 4 w 405"/>
                <a:gd name="T47" fmla="*/ 214 h 519"/>
                <a:gd name="T48" fmla="*/ 0 w 405"/>
                <a:gd name="T49" fmla="*/ 252 h 519"/>
                <a:gd name="T50" fmla="*/ 8 w 405"/>
                <a:gd name="T51" fmla="*/ 304 h 519"/>
                <a:gd name="T52" fmla="*/ 21 w 405"/>
                <a:gd name="T53" fmla="*/ 338 h 519"/>
                <a:gd name="T54" fmla="*/ 52 w 405"/>
                <a:gd name="T55" fmla="*/ 384 h 519"/>
                <a:gd name="T56" fmla="*/ 94 w 405"/>
                <a:gd name="T57" fmla="*/ 424 h 519"/>
                <a:gd name="T58" fmla="*/ 124 w 405"/>
                <a:gd name="T59" fmla="*/ 445 h 519"/>
                <a:gd name="T60" fmla="*/ 183 w 405"/>
                <a:gd name="T61" fmla="*/ 477 h 519"/>
                <a:gd name="T62" fmla="*/ 248 w 405"/>
                <a:gd name="T63" fmla="*/ 500 h 519"/>
                <a:gd name="T64" fmla="*/ 290 w 405"/>
                <a:gd name="T65" fmla="*/ 508 h 519"/>
                <a:gd name="T66" fmla="*/ 365 w 405"/>
                <a:gd name="T67" fmla="*/ 519 h 5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5"/>
                <a:gd name="T103" fmla="*/ 0 h 519"/>
                <a:gd name="T104" fmla="*/ 405 w 405"/>
                <a:gd name="T105" fmla="*/ 519 h 5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5" h="519">
                  <a:moveTo>
                    <a:pt x="405" y="519"/>
                  </a:moveTo>
                  <a:lnTo>
                    <a:pt x="405" y="493"/>
                  </a:lnTo>
                  <a:lnTo>
                    <a:pt x="365" y="493"/>
                  </a:lnTo>
                  <a:lnTo>
                    <a:pt x="328" y="489"/>
                  </a:lnTo>
                  <a:lnTo>
                    <a:pt x="290" y="483"/>
                  </a:lnTo>
                  <a:lnTo>
                    <a:pt x="290" y="495"/>
                  </a:lnTo>
                  <a:lnTo>
                    <a:pt x="294" y="485"/>
                  </a:lnTo>
                  <a:lnTo>
                    <a:pt x="258" y="477"/>
                  </a:lnTo>
                  <a:lnTo>
                    <a:pt x="225" y="466"/>
                  </a:lnTo>
                  <a:lnTo>
                    <a:pt x="193" y="453"/>
                  </a:lnTo>
                  <a:lnTo>
                    <a:pt x="162" y="439"/>
                  </a:lnTo>
                  <a:lnTo>
                    <a:pt x="134" y="422"/>
                  </a:lnTo>
                  <a:lnTo>
                    <a:pt x="130" y="432"/>
                  </a:lnTo>
                  <a:lnTo>
                    <a:pt x="139" y="424"/>
                  </a:lnTo>
                  <a:lnTo>
                    <a:pt x="113" y="405"/>
                  </a:lnTo>
                  <a:lnTo>
                    <a:pt x="90" y="386"/>
                  </a:lnTo>
                  <a:lnTo>
                    <a:pt x="71" y="365"/>
                  </a:lnTo>
                  <a:lnTo>
                    <a:pt x="55" y="342"/>
                  </a:lnTo>
                  <a:lnTo>
                    <a:pt x="40" y="319"/>
                  </a:lnTo>
                  <a:lnTo>
                    <a:pt x="31" y="330"/>
                  </a:lnTo>
                  <a:lnTo>
                    <a:pt x="44" y="330"/>
                  </a:lnTo>
                  <a:lnTo>
                    <a:pt x="34" y="304"/>
                  </a:lnTo>
                  <a:lnTo>
                    <a:pt x="27" y="279"/>
                  </a:lnTo>
                  <a:lnTo>
                    <a:pt x="25" y="252"/>
                  </a:lnTo>
                  <a:lnTo>
                    <a:pt x="27" y="233"/>
                  </a:lnTo>
                  <a:lnTo>
                    <a:pt x="29" y="214"/>
                  </a:lnTo>
                  <a:lnTo>
                    <a:pt x="42" y="176"/>
                  </a:lnTo>
                  <a:lnTo>
                    <a:pt x="29" y="176"/>
                  </a:lnTo>
                  <a:lnTo>
                    <a:pt x="38" y="185"/>
                  </a:lnTo>
                  <a:lnTo>
                    <a:pt x="59" y="149"/>
                  </a:lnTo>
                  <a:lnTo>
                    <a:pt x="84" y="117"/>
                  </a:lnTo>
                  <a:lnTo>
                    <a:pt x="118" y="88"/>
                  </a:lnTo>
                  <a:lnTo>
                    <a:pt x="157" y="61"/>
                  </a:lnTo>
                  <a:lnTo>
                    <a:pt x="149" y="50"/>
                  </a:lnTo>
                  <a:lnTo>
                    <a:pt x="153" y="63"/>
                  </a:lnTo>
                  <a:lnTo>
                    <a:pt x="199" y="40"/>
                  </a:lnTo>
                  <a:lnTo>
                    <a:pt x="248" y="23"/>
                  </a:lnTo>
                  <a:lnTo>
                    <a:pt x="241" y="0"/>
                  </a:lnTo>
                  <a:lnTo>
                    <a:pt x="189" y="17"/>
                  </a:lnTo>
                  <a:lnTo>
                    <a:pt x="143" y="40"/>
                  </a:lnTo>
                  <a:lnTo>
                    <a:pt x="139" y="42"/>
                  </a:lnTo>
                  <a:lnTo>
                    <a:pt x="99" y="69"/>
                  </a:lnTo>
                  <a:lnTo>
                    <a:pt x="65" y="99"/>
                  </a:lnTo>
                  <a:lnTo>
                    <a:pt x="40" y="130"/>
                  </a:lnTo>
                  <a:lnTo>
                    <a:pt x="19" y="166"/>
                  </a:lnTo>
                  <a:lnTo>
                    <a:pt x="17" y="176"/>
                  </a:lnTo>
                  <a:lnTo>
                    <a:pt x="4" y="214"/>
                  </a:lnTo>
                  <a:lnTo>
                    <a:pt x="2" y="233"/>
                  </a:lnTo>
                  <a:lnTo>
                    <a:pt x="0" y="252"/>
                  </a:lnTo>
                  <a:lnTo>
                    <a:pt x="2" y="279"/>
                  </a:lnTo>
                  <a:lnTo>
                    <a:pt x="8" y="304"/>
                  </a:lnTo>
                  <a:lnTo>
                    <a:pt x="19" y="330"/>
                  </a:lnTo>
                  <a:lnTo>
                    <a:pt x="21" y="338"/>
                  </a:lnTo>
                  <a:lnTo>
                    <a:pt x="36" y="361"/>
                  </a:lnTo>
                  <a:lnTo>
                    <a:pt x="52" y="384"/>
                  </a:lnTo>
                  <a:lnTo>
                    <a:pt x="71" y="405"/>
                  </a:lnTo>
                  <a:lnTo>
                    <a:pt x="94" y="424"/>
                  </a:lnTo>
                  <a:lnTo>
                    <a:pt x="120" y="443"/>
                  </a:lnTo>
                  <a:lnTo>
                    <a:pt x="124" y="445"/>
                  </a:lnTo>
                  <a:lnTo>
                    <a:pt x="151" y="462"/>
                  </a:lnTo>
                  <a:lnTo>
                    <a:pt x="183" y="477"/>
                  </a:lnTo>
                  <a:lnTo>
                    <a:pt x="214" y="489"/>
                  </a:lnTo>
                  <a:lnTo>
                    <a:pt x="248" y="500"/>
                  </a:lnTo>
                  <a:lnTo>
                    <a:pt x="283" y="508"/>
                  </a:lnTo>
                  <a:lnTo>
                    <a:pt x="290" y="508"/>
                  </a:lnTo>
                  <a:lnTo>
                    <a:pt x="328" y="514"/>
                  </a:lnTo>
                  <a:lnTo>
                    <a:pt x="365" y="519"/>
                  </a:lnTo>
                  <a:lnTo>
                    <a:pt x="405" y="519"/>
                  </a:lnTo>
                  <a:close/>
                </a:path>
              </a:pathLst>
            </a:custGeom>
            <a:solidFill>
              <a:srgbClr val="000000"/>
            </a:solidFill>
            <a:ln w="9525">
              <a:solidFill>
                <a:srgbClr val="FF0000"/>
              </a:solidFill>
              <a:round/>
              <a:headEnd/>
              <a:tailEnd/>
            </a:ln>
          </p:spPr>
          <p:txBody>
            <a:bodyPr/>
            <a:lstStyle/>
            <a:p>
              <a:endParaRPr lang="hu-HU"/>
            </a:p>
          </p:txBody>
        </p:sp>
        <p:sp>
          <p:nvSpPr>
            <p:cNvPr id="61564" name="Freeform 14">
              <a:extLst>
                <a:ext uri="{FF2B5EF4-FFF2-40B4-BE49-F238E27FC236}">
                  <a16:creationId xmlns:a16="http://schemas.microsoft.com/office/drawing/2014/main" id="{CC5DBCCA-701D-4E3C-8EC1-4E540B3EADEE}"/>
                </a:ext>
              </a:extLst>
            </p:cNvPr>
            <p:cNvSpPr>
              <a:spLocks/>
            </p:cNvSpPr>
            <p:nvPr/>
          </p:nvSpPr>
          <p:spPr bwMode="auto">
            <a:xfrm>
              <a:off x="4473" y="5348"/>
              <a:ext cx="763" cy="357"/>
            </a:xfrm>
            <a:custGeom>
              <a:avLst/>
              <a:gdLst>
                <a:gd name="T0" fmla="*/ 30 w 763"/>
                <a:gd name="T1" fmla="*/ 353 h 357"/>
                <a:gd name="T2" fmla="*/ 28 w 763"/>
                <a:gd name="T3" fmla="*/ 305 h 357"/>
                <a:gd name="T4" fmla="*/ 40 w 763"/>
                <a:gd name="T5" fmla="*/ 254 h 357"/>
                <a:gd name="T6" fmla="*/ 36 w 763"/>
                <a:gd name="T7" fmla="*/ 263 h 357"/>
                <a:gd name="T8" fmla="*/ 65 w 763"/>
                <a:gd name="T9" fmla="*/ 214 h 357"/>
                <a:gd name="T10" fmla="*/ 105 w 763"/>
                <a:gd name="T11" fmla="*/ 168 h 357"/>
                <a:gd name="T12" fmla="*/ 158 w 763"/>
                <a:gd name="T13" fmla="*/ 126 h 357"/>
                <a:gd name="T14" fmla="*/ 154 w 763"/>
                <a:gd name="T15" fmla="*/ 128 h 357"/>
                <a:gd name="T16" fmla="*/ 215 w 763"/>
                <a:gd name="T17" fmla="*/ 91 h 357"/>
                <a:gd name="T18" fmla="*/ 286 w 763"/>
                <a:gd name="T19" fmla="*/ 61 h 357"/>
                <a:gd name="T20" fmla="*/ 362 w 763"/>
                <a:gd name="T21" fmla="*/ 40 h 357"/>
                <a:gd name="T22" fmla="*/ 418 w 763"/>
                <a:gd name="T23" fmla="*/ 17 h 357"/>
                <a:gd name="T24" fmla="*/ 477 w 763"/>
                <a:gd name="T25" fmla="*/ 25 h 357"/>
                <a:gd name="T26" fmla="*/ 586 w 763"/>
                <a:gd name="T27" fmla="*/ 34 h 357"/>
                <a:gd name="T28" fmla="*/ 580 w 763"/>
                <a:gd name="T29" fmla="*/ 32 h 357"/>
                <a:gd name="T30" fmla="*/ 674 w 763"/>
                <a:gd name="T31" fmla="*/ 59 h 357"/>
                <a:gd name="T32" fmla="*/ 721 w 763"/>
                <a:gd name="T33" fmla="*/ 70 h 357"/>
                <a:gd name="T34" fmla="*/ 748 w 763"/>
                <a:gd name="T35" fmla="*/ 105 h 357"/>
                <a:gd name="T36" fmla="*/ 729 w 763"/>
                <a:gd name="T37" fmla="*/ 59 h 357"/>
                <a:gd name="T38" fmla="*/ 685 w 763"/>
                <a:gd name="T39" fmla="*/ 36 h 357"/>
                <a:gd name="T40" fmla="*/ 590 w 763"/>
                <a:gd name="T41" fmla="*/ 9 h 357"/>
                <a:gd name="T42" fmla="*/ 532 w 763"/>
                <a:gd name="T43" fmla="*/ 2 h 357"/>
                <a:gd name="T44" fmla="*/ 418 w 763"/>
                <a:gd name="T45" fmla="*/ 4 h 357"/>
                <a:gd name="T46" fmla="*/ 357 w 763"/>
                <a:gd name="T47" fmla="*/ 15 h 357"/>
                <a:gd name="T48" fmla="*/ 275 w 763"/>
                <a:gd name="T49" fmla="*/ 38 h 357"/>
                <a:gd name="T50" fmla="*/ 204 w 763"/>
                <a:gd name="T51" fmla="*/ 67 h 357"/>
                <a:gd name="T52" fmla="*/ 143 w 763"/>
                <a:gd name="T53" fmla="*/ 105 h 357"/>
                <a:gd name="T54" fmla="*/ 112 w 763"/>
                <a:gd name="T55" fmla="*/ 126 h 357"/>
                <a:gd name="T56" fmla="*/ 63 w 763"/>
                <a:gd name="T57" fmla="*/ 172 h 357"/>
                <a:gd name="T58" fmla="*/ 30 w 763"/>
                <a:gd name="T59" fmla="*/ 219 h 357"/>
                <a:gd name="T60" fmla="*/ 15 w 763"/>
                <a:gd name="T61" fmla="*/ 254 h 357"/>
                <a:gd name="T62" fmla="*/ 7 w 763"/>
                <a:gd name="T63" fmla="*/ 280 h 357"/>
                <a:gd name="T64" fmla="*/ 0 w 763"/>
                <a:gd name="T65" fmla="*/ 330 h 3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3"/>
                <a:gd name="T100" fmla="*/ 0 h 357"/>
                <a:gd name="T101" fmla="*/ 763 w 763"/>
                <a:gd name="T102" fmla="*/ 357 h 3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3" h="357">
                  <a:moveTo>
                    <a:pt x="7" y="357"/>
                  </a:moveTo>
                  <a:lnTo>
                    <a:pt x="30" y="353"/>
                  </a:lnTo>
                  <a:lnTo>
                    <a:pt x="26" y="330"/>
                  </a:lnTo>
                  <a:lnTo>
                    <a:pt x="28" y="305"/>
                  </a:lnTo>
                  <a:lnTo>
                    <a:pt x="32" y="280"/>
                  </a:lnTo>
                  <a:lnTo>
                    <a:pt x="40" y="254"/>
                  </a:lnTo>
                  <a:lnTo>
                    <a:pt x="28" y="254"/>
                  </a:lnTo>
                  <a:lnTo>
                    <a:pt x="36" y="263"/>
                  </a:lnTo>
                  <a:lnTo>
                    <a:pt x="49" y="238"/>
                  </a:lnTo>
                  <a:lnTo>
                    <a:pt x="65" y="214"/>
                  </a:lnTo>
                  <a:lnTo>
                    <a:pt x="82" y="191"/>
                  </a:lnTo>
                  <a:lnTo>
                    <a:pt x="105" y="168"/>
                  </a:lnTo>
                  <a:lnTo>
                    <a:pt x="131" y="145"/>
                  </a:lnTo>
                  <a:lnTo>
                    <a:pt x="158" y="126"/>
                  </a:lnTo>
                  <a:lnTo>
                    <a:pt x="147" y="116"/>
                  </a:lnTo>
                  <a:lnTo>
                    <a:pt x="154" y="128"/>
                  </a:lnTo>
                  <a:lnTo>
                    <a:pt x="183" y="109"/>
                  </a:lnTo>
                  <a:lnTo>
                    <a:pt x="215" y="91"/>
                  </a:lnTo>
                  <a:lnTo>
                    <a:pt x="250" y="76"/>
                  </a:lnTo>
                  <a:lnTo>
                    <a:pt x="286" y="61"/>
                  </a:lnTo>
                  <a:lnTo>
                    <a:pt x="324" y="49"/>
                  </a:lnTo>
                  <a:lnTo>
                    <a:pt x="362" y="40"/>
                  </a:lnTo>
                  <a:lnTo>
                    <a:pt x="425" y="30"/>
                  </a:lnTo>
                  <a:lnTo>
                    <a:pt x="418" y="17"/>
                  </a:lnTo>
                  <a:lnTo>
                    <a:pt x="418" y="30"/>
                  </a:lnTo>
                  <a:lnTo>
                    <a:pt x="477" y="25"/>
                  </a:lnTo>
                  <a:lnTo>
                    <a:pt x="532" y="28"/>
                  </a:lnTo>
                  <a:lnTo>
                    <a:pt x="586" y="34"/>
                  </a:lnTo>
                  <a:lnTo>
                    <a:pt x="586" y="21"/>
                  </a:lnTo>
                  <a:lnTo>
                    <a:pt x="580" y="32"/>
                  </a:lnTo>
                  <a:lnTo>
                    <a:pt x="630" y="42"/>
                  </a:lnTo>
                  <a:lnTo>
                    <a:pt x="674" y="59"/>
                  </a:lnTo>
                  <a:lnTo>
                    <a:pt x="714" y="80"/>
                  </a:lnTo>
                  <a:lnTo>
                    <a:pt x="721" y="70"/>
                  </a:lnTo>
                  <a:lnTo>
                    <a:pt x="710" y="78"/>
                  </a:lnTo>
                  <a:lnTo>
                    <a:pt x="748" y="105"/>
                  </a:lnTo>
                  <a:lnTo>
                    <a:pt x="763" y="86"/>
                  </a:lnTo>
                  <a:lnTo>
                    <a:pt x="729" y="59"/>
                  </a:lnTo>
                  <a:lnTo>
                    <a:pt x="725" y="57"/>
                  </a:lnTo>
                  <a:lnTo>
                    <a:pt x="685" y="36"/>
                  </a:lnTo>
                  <a:lnTo>
                    <a:pt x="641" y="19"/>
                  </a:lnTo>
                  <a:lnTo>
                    <a:pt x="590" y="9"/>
                  </a:lnTo>
                  <a:lnTo>
                    <a:pt x="586" y="9"/>
                  </a:lnTo>
                  <a:lnTo>
                    <a:pt x="532" y="2"/>
                  </a:lnTo>
                  <a:lnTo>
                    <a:pt x="477" y="0"/>
                  </a:lnTo>
                  <a:lnTo>
                    <a:pt x="418" y="4"/>
                  </a:lnTo>
                  <a:lnTo>
                    <a:pt x="414" y="7"/>
                  </a:lnTo>
                  <a:lnTo>
                    <a:pt x="357" y="15"/>
                  </a:lnTo>
                  <a:lnTo>
                    <a:pt x="313" y="25"/>
                  </a:lnTo>
                  <a:lnTo>
                    <a:pt x="275" y="38"/>
                  </a:lnTo>
                  <a:lnTo>
                    <a:pt x="240" y="53"/>
                  </a:lnTo>
                  <a:lnTo>
                    <a:pt x="204" y="67"/>
                  </a:lnTo>
                  <a:lnTo>
                    <a:pt x="173" y="86"/>
                  </a:lnTo>
                  <a:lnTo>
                    <a:pt x="143" y="105"/>
                  </a:lnTo>
                  <a:lnTo>
                    <a:pt x="139" y="107"/>
                  </a:lnTo>
                  <a:lnTo>
                    <a:pt x="112" y="126"/>
                  </a:lnTo>
                  <a:lnTo>
                    <a:pt x="86" y="149"/>
                  </a:lnTo>
                  <a:lnTo>
                    <a:pt x="63" y="172"/>
                  </a:lnTo>
                  <a:lnTo>
                    <a:pt x="47" y="196"/>
                  </a:lnTo>
                  <a:lnTo>
                    <a:pt x="30" y="219"/>
                  </a:lnTo>
                  <a:lnTo>
                    <a:pt x="17" y="244"/>
                  </a:lnTo>
                  <a:lnTo>
                    <a:pt x="15" y="254"/>
                  </a:lnTo>
                  <a:lnTo>
                    <a:pt x="7" y="280"/>
                  </a:lnTo>
                  <a:lnTo>
                    <a:pt x="2" y="305"/>
                  </a:lnTo>
                  <a:lnTo>
                    <a:pt x="0" y="330"/>
                  </a:lnTo>
                  <a:lnTo>
                    <a:pt x="7" y="357"/>
                  </a:lnTo>
                  <a:close/>
                </a:path>
              </a:pathLst>
            </a:custGeom>
            <a:solidFill>
              <a:srgbClr val="000000"/>
            </a:solidFill>
            <a:ln w="9525">
              <a:solidFill>
                <a:srgbClr val="FF0000"/>
              </a:solidFill>
              <a:round/>
              <a:headEnd/>
              <a:tailEnd/>
            </a:ln>
          </p:spPr>
          <p:txBody>
            <a:bodyPr/>
            <a:lstStyle/>
            <a:p>
              <a:endParaRPr lang="hu-HU"/>
            </a:p>
          </p:txBody>
        </p:sp>
        <p:sp>
          <p:nvSpPr>
            <p:cNvPr id="61565" name="Freeform 15">
              <a:extLst>
                <a:ext uri="{FF2B5EF4-FFF2-40B4-BE49-F238E27FC236}">
                  <a16:creationId xmlns:a16="http://schemas.microsoft.com/office/drawing/2014/main" id="{6BA8BCE7-9DFC-473B-9B4F-6CE2007EC995}"/>
                </a:ext>
              </a:extLst>
            </p:cNvPr>
            <p:cNvSpPr>
              <a:spLocks/>
            </p:cNvSpPr>
            <p:nvPr/>
          </p:nvSpPr>
          <p:spPr bwMode="auto">
            <a:xfrm>
              <a:off x="5975" y="5901"/>
              <a:ext cx="537" cy="514"/>
            </a:xfrm>
            <a:custGeom>
              <a:avLst/>
              <a:gdLst>
                <a:gd name="T0" fmla="*/ 344 w 537"/>
                <a:gd name="T1" fmla="*/ 21 h 514"/>
                <a:gd name="T2" fmla="*/ 397 w 537"/>
                <a:gd name="T3" fmla="*/ 75 h 514"/>
                <a:gd name="T4" fmla="*/ 443 w 537"/>
                <a:gd name="T5" fmla="*/ 134 h 514"/>
                <a:gd name="T6" fmla="*/ 477 w 537"/>
                <a:gd name="T7" fmla="*/ 193 h 514"/>
                <a:gd name="T8" fmla="*/ 500 w 537"/>
                <a:gd name="T9" fmla="*/ 214 h 514"/>
                <a:gd name="T10" fmla="*/ 498 w 537"/>
                <a:gd name="T11" fmla="*/ 243 h 514"/>
                <a:gd name="T12" fmla="*/ 510 w 537"/>
                <a:gd name="T13" fmla="*/ 302 h 514"/>
                <a:gd name="T14" fmla="*/ 510 w 537"/>
                <a:gd name="T15" fmla="*/ 354 h 514"/>
                <a:gd name="T16" fmla="*/ 498 w 537"/>
                <a:gd name="T17" fmla="*/ 403 h 514"/>
                <a:gd name="T18" fmla="*/ 502 w 537"/>
                <a:gd name="T19" fmla="*/ 394 h 514"/>
                <a:gd name="T20" fmla="*/ 477 w 537"/>
                <a:gd name="T21" fmla="*/ 436 h 514"/>
                <a:gd name="T22" fmla="*/ 439 w 537"/>
                <a:gd name="T23" fmla="*/ 466 h 514"/>
                <a:gd name="T24" fmla="*/ 443 w 537"/>
                <a:gd name="T25" fmla="*/ 464 h 514"/>
                <a:gd name="T26" fmla="*/ 397 w 537"/>
                <a:gd name="T27" fmla="*/ 483 h 514"/>
                <a:gd name="T28" fmla="*/ 401 w 537"/>
                <a:gd name="T29" fmla="*/ 483 h 514"/>
                <a:gd name="T30" fmla="*/ 348 w 537"/>
                <a:gd name="T31" fmla="*/ 489 h 514"/>
                <a:gd name="T32" fmla="*/ 290 w 537"/>
                <a:gd name="T33" fmla="*/ 483 h 514"/>
                <a:gd name="T34" fmla="*/ 294 w 537"/>
                <a:gd name="T35" fmla="*/ 485 h 514"/>
                <a:gd name="T36" fmla="*/ 233 w 537"/>
                <a:gd name="T37" fmla="*/ 468 h 514"/>
                <a:gd name="T38" fmla="*/ 168 w 537"/>
                <a:gd name="T39" fmla="*/ 441 h 514"/>
                <a:gd name="T40" fmla="*/ 105 w 537"/>
                <a:gd name="T41" fmla="*/ 403 h 514"/>
                <a:gd name="T42" fmla="*/ 109 w 537"/>
                <a:gd name="T43" fmla="*/ 405 h 514"/>
                <a:gd name="T44" fmla="*/ 46 w 537"/>
                <a:gd name="T45" fmla="*/ 359 h 514"/>
                <a:gd name="T46" fmla="*/ 15 w 537"/>
                <a:gd name="T47" fmla="*/ 329 h 514"/>
                <a:gd name="T48" fmla="*/ 12 w 537"/>
                <a:gd name="T49" fmla="*/ 363 h 514"/>
                <a:gd name="T50" fmla="*/ 59 w 537"/>
                <a:gd name="T51" fmla="*/ 403 h 514"/>
                <a:gd name="T52" fmla="*/ 94 w 537"/>
                <a:gd name="T53" fmla="*/ 426 h 514"/>
                <a:gd name="T54" fmla="*/ 157 w 537"/>
                <a:gd name="T55" fmla="*/ 464 h 514"/>
                <a:gd name="T56" fmla="*/ 222 w 537"/>
                <a:gd name="T57" fmla="*/ 491 h 514"/>
                <a:gd name="T58" fmla="*/ 283 w 537"/>
                <a:gd name="T59" fmla="*/ 508 h 514"/>
                <a:gd name="T60" fmla="*/ 319 w 537"/>
                <a:gd name="T61" fmla="*/ 512 h 514"/>
                <a:gd name="T62" fmla="*/ 376 w 537"/>
                <a:gd name="T63" fmla="*/ 512 h 514"/>
                <a:gd name="T64" fmla="*/ 407 w 537"/>
                <a:gd name="T65" fmla="*/ 506 h 514"/>
                <a:gd name="T66" fmla="*/ 453 w 537"/>
                <a:gd name="T67" fmla="*/ 487 h 514"/>
                <a:gd name="T68" fmla="*/ 477 w 537"/>
                <a:gd name="T69" fmla="*/ 472 h 514"/>
                <a:gd name="T70" fmla="*/ 508 w 537"/>
                <a:gd name="T71" fmla="*/ 434 h 514"/>
                <a:gd name="T72" fmla="*/ 523 w 537"/>
                <a:gd name="T73" fmla="*/ 403 h 514"/>
                <a:gd name="T74" fmla="*/ 531 w 537"/>
                <a:gd name="T75" fmla="*/ 380 h 514"/>
                <a:gd name="T76" fmla="*/ 537 w 537"/>
                <a:gd name="T77" fmla="*/ 329 h 514"/>
                <a:gd name="T78" fmla="*/ 531 w 537"/>
                <a:gd name="T79" fmla="*/ 273 h 514"/>
                <a:gd name="T80" fmla="*/ 512 w 537"/>
                <a:gd name="T81" fmla="*/ 214 h 514"/>
                <a:gd name="T82" fmla="*/ 495 w 537"/>
                <a:gd name="T83" fmla="*/ 174 h 514"/>
                <a:gd name="T84" fmla="*/ 462 w 537"/>
                <a:gd name="T85" fmla="*/ 115 h 514"/>
                <a:gd name="T86" fmla="*/ 416 w 537"/>
                <a:gd name="T87" fmla="*/ 56 h 514"/>
                <a:gd name="T88" fmla="*/ 359 w 537"/>
                <a:gd name="T89" fmla="*/ 0 h 51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7"/>
                <a:gd name="T136" fmla="*/ 0 h 514"/>
                <a:gd name="T137" fmla="*/ 537 w 537"/>
                <a:gd name="T138" fmla="*/ 514 h 51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7" h="514">
                  <a:moveTo>
                    <a:pt x="359" y="0"/>
                  </a:moveTo>
                  <a:lnTo>
                    <a:pt x="344" y="21"/>
                  </a:lnTo>
                  <a:lnTo>
                    <a:pt x="369" y="46"/>
                  </a:lnTo>
                  <a:lnTo>
                    <a:pt x="397" y="75"/>
                  </a:lnTo>
                  <a:lnTo>
                    <a:pt x="422" y="102"/>
                  </a:lnTo>
                  <a:lnTo>
                    <a:pt x="443" y="134"/>
                  </a:lnTo>
                  <a:lnTo>
                    <a:pt x="462" y="163"/>
                  </a:lnTo>
                  <a:lnTo>
                    <a:pt x="477" y="193"/>
                  </a:lnTo>
                  <a:lnTo>
                    <a:pt x="491" y="222"/>
                  </a:lnTo>
                  <a:lnTo>
                    <a:pt x="500" y="214"/>
                  </a:lnTo>
                  <a:lnTo>
                    <a:pt x="487" y="214"/>
                  </a:lnTo>
                  <a:lnTo>
                    <a:pt x="498" y="243"/>
                  </a:lnTo>
                  <a:lnTo>
                    <a:pt x="506" y="273"/>
                  </a:lnTo>
                  <a:lnTo>
                    <a:pt x="510" y="302"/>
                  </a:lnTo>
                  <a:lnTo>
                    <a:pt x="512" y="329"/>
                  </a:lnTo>
                  <a:lnTo>
                    <a:pt x="510" y="354"/>
                  </a:lnTo>
                  <a:lnTo>
                    <a:pt x="506" y="380"/>
                  </a:lnTo>
                  <a:lnTo>
                    <a:pt x="498" y="403"/>
                  </a:lnTo>
                  <a:lnTo>
                    <a:pt x="510" y="403"/>
                  </a:lnTo>
                  <a:lnTo>
                    <a:pt x="502" y="394"/>
                  </a:lnTo>
                  <a:lnTo>
                    <a:pt x="489" y="415"/>
                  </a:lnTo>
                  <a:lnTo>
                    <a:pt x="477" y="436"/>
                  </a:lnTo>
                  <a:lnTo>
                    <a:pt x="458" y="453"/>
                  </a:lnTo>
                  <a:lnTo>
                    <a:pt x="439" y="466"/>
                  </a:lnTo>
                  <a:lnTo>
                    <a:pt x="447" y="476"/>
                  </a:lnTo>
                  <a:lnTo>
                    <a:pt x="443" y="464"/>
                  </a:lnTo>
                  <a:lnTo>
                    <a:pt x="420" y="474"/>
                  </a:lnTo>
                  <a:lnTo>
                    <a:pt x="397" y="483"/>
                  </a:lnTo>
                  <a:lnTo>
                    <a:pt x="401" y="495"/>
                  </a:lnTo>
                  <a:lnTo>
                    <a:pt x="401" y="483"/>
                  </a:lnTo>
                  <a:lnTo>
                    <a:pt x="376" y="487"/>
                  </a:lnTo>
                  <a:lnTo>
                    <a:pt x="348" y="489"/>
                  </a:lnTo>
                  <a:lnTo>
                    <a:pt x="319" y="487"/>
                  </a:lnTo>
                  <a:lnTo>
                    <a:pt x="290" y="483"/>
                  </a:lnTo>
                  <a:lnTo>
                    <a:pt x="290" y="495"/>
                  </a:lnTo>
                  <a:lnTo>
                    <a:pt x="294" y="485"/>
                  </a:lnTo>
                  <a:lnTo>
                    <a:pt x="262" y="478"/>
                  </a:lnTo>
                  <a:lnTo>
                    <a:pt x="233" y="468"/>
                  </a:lnTo>
                  <a:lnTo>
                    <a:pt x="199" y="455"/>
                  </a:lnTo>
                  <a:lnTo>
                    <a:pt x="168" y="441"/>
                  </a:lnTo>
                  <a:lnTo>
                    <a:pt x="136" y="424"/>
                  </a:lnTo>
                  <a:lnTo>
                    <a:pt x="105" y="403"/>
                  </a:lnTo>
                  <a:lnTo>
                    <a:pt x="99" y="415"/>
                  </a:lnTo>
                  <a:lnTo>
                    <a:pt x="109" y="405"/>
                  </a:lnTo>
                  <a:lnTo>
                    <a:pt x="78" y="384"/>
                  </a:lnTo>
                  <a:lnTo>
                    <a:pt x="46" y="359"/>
                  </a:lnTo>
                  <a:lnTo>
                    <a:pt x="31" y="344"/>
                  </a:lnTo>
                  <a:lnTo>
                    <a:pt x="15" y="329"/>
                  </a:lnTo>
                  <a:lnTo>
                    <a:pt x="0" y="348"/>
                  </a:lnTo>
                  <a:lnTo>
                    <a:pt x="12" y="363"/>
                  </a:lnTo>
                  <a:lnTo>
                    <a:pt x="31" y="378"/>
                  </a:lnTo>
                  <a:lnTo>
                    <a:pt x="59" y="403"/>
                  </a:lnTo>
                  <a:lnTo>
                    <a:pt x="90" y="424"/>
                  </a:lnTo>
                  <a:lnTo>
                    <a:pt x="94" y="426"/>
                  </a:lnTo>
                  <a:lnTo>
                    <a:pt x="126" y="447"/>
                  </a:lnTo>
                  <a:lnTo>
                    <a:pt x="157" y="464"/>
                  </a:lnTo>
                  <a:lnTo>
                    <a:pt x="189" y="478"/>
                  </a:lnTo>
                  <a:lnTo>
                    <a:pt x="222" y="491"/>
                  </a:lnTo>
                  <a:lnTo>
                    <a:pt x="252" y="501"/>
                  </a:lnTo>
                  <a:lnTo>
                    <a:pt x="283" y="508"/>
                  </a:lnTo>
                  <a:lnTo>
                    <a:pt x="290" y="508"/>
                  </a:lnTo>
                  <a:lnTo>
                    <a:pt x="319" y="512"/>
                  </a:lnTo>
                  <a:lnTo>
                    <a:pt x="348" y="514"/>
                  </a:lnTo>
                  <a:lnTo>
                    <a:pt x="376" y="512"/>
                  </a:lnTo>
                  <a:lnTo>
                    <a:pt x="401" y="508"/>
                  </a:lnTo>
                  <a:lnTo>
                    <a:pt x="407" y="506"/>
                  </a:lnTo>
                  <a:lnTo>
                    <a:pt x="430" y="497"/>
                  </a:lnTo>
                  <a:lnTo>
                    <a:pt x="453" y="487"/>
                  </a:lnTo>
                  <a:lnTo>
                    <a:pt x="458" y="485"/>
                  </a:lnTo>
                  <a:lnTo>
                    <a:pt x="477" y="472"/>
                  </a:lnTo>
                  <a:lnTo>
                    <a:pt x="493" y="455"/>
                  </a:lnTo>
                  <a:lnTo>
                    <a:pt x="508" y="434"/>
                  </a:lnTo>
                  <a:lnTo>
                    <a:pt x="521" y="413"/>
                  </a:lnTo>
                  <a:lnTo>
                    <a:pt x="523" y="403"/>
                  </a:lnTo>
                  <a:lnTo>
                    <a:pt x="531" y="380"/>
                  </a:lnTo>
                  <a:lnTo>
                    <a:pt x="535" y="354"/>
                  </a:lnTo>
                  <a:lnTo>
                    <a:pt x="537" y="329"/>
                  </a:lnTo>
                  <a:lnTo>
                    <a:pt x="535" y="302"/>
                  </a:lnTo>
                  <a:lnTo>
                    <a:pt x="531" y="273"/>
                  </a:lnTo>
                  <a:lnTo>
                    <a:pt x="523" y="243"/>
                  </a:lnTo>
                  <a:lnTo>
                    <a:pt x="512" y="214"/>
                  </a:lnTo>
                  <a:lnTo>
                    <a:pt x="510" y="203"/>
                  </a:lnTo>
                  <a:lnTo>
                    <a:pt x="495" y="174"/>
                  </a:lnTo>
                  <a:lnTo>
                    <a:pt x="481" y="144"/>
                  </a:lnTo>
                  <a:lnTo>
                    <a:pt x="462" y="115"/>
                  </a:lnTo>
                  <a:lnTo>
                    <a:pt x="441" y="84"/>
                  </a:lnTo>
                  <a:lnTo>
                    <a:pt x="416" y="56"/>
                  </a:lnTo>
                  <a:lnTo>
                    <a:pt x="388" y="27"/>
                  </a:lnTo>
                  <a:lnTo>
                    <a:pt x="359" y="0"/>
                  </a:lnTo>
                  <a:close/>
                </a:path>
              </a:pathLst>
            </a:custGeom>
            <a:solidFill>
              <a:srgbClr val="000000"/>
            </a:solidFill>
            <a:ln w="9525">
              <a:solidFill>
                <a:srgbClr val="FF0000"/>
              </a:solidFill>
              <a:round/>
              <a:headEnd/>
              <a:tailEnd/>
            </a:ln>
          </p:spPr>
          <p:txBody>
            <a:bodyPr/>
            <a:lstStyle/>
            <a:p>
              <a:endParaRPr lang="hu-HU"/>
            </a:p>
          </p:txBody>
        </p:sp>
        <p:sp>
          <p:nvSpPr>
            <p:cNvPr id="61566" name="Freeform 16">
              <a:extLst>
                <a:ext uri="{FF2B5EF4-FFF2-40B4-BE49-F238E27FC236}">
                  <a16:creationId xmlns:a16="http://schemas.microsoft.com/office/drawing/2014/main" id="{EF215F68-FE4C-41D4-B555-116251B6BFD0}"/>
                </a:ext>
              </a:extLst>
            </p:cNvPr>
            <p:cNvSpPr>
              <a:spLocks/>
            </p:cNvSpPr>
            <p:nvPr/>
          </p:nvSpPr>
          <p:spPr bwMode="auto">
            <a:xfrm>
              <a:off x="4641" y="6104"/>
              <a:ext cx="698" cy="477"/>
            </a:xfrm>
            <a:custGeom>
              <a:avLst/>
              <a:gdLst>
                <a:gd name="T0" fmla="*/ 681 w 698"/>
                <a:gd name="T1" fmla="*/ 387 h 477"/>
                <a:gd name="T2" fmla="*/ 643 w 698"/>
                <a:gd name="T3" fmla="*/ 420 h 477"/>
                <a:gd name="T4" fmla="*/ 647 w 698"/>
                <a:gd name="T5" fmla="*/ 418 h 477"/>
                <a:gd name="T6" fmla="*/ 599 w 698"/>
                <a:gd name="T7" fmla="*/ 441 h 477"/>
                <a:gd name="T8" fmla="*/ 578 w 698"/>
                <a:gd name="T9" fmla="*/ 460 h 477"/>
                <a:gd name="T10" fmla="*/ 548 w 698"/>
                <a:gd name="T11" fmla="*/ 452 h 477"/>
                <a:gd name="T12" fmla="*/ 488 w 698"/>
                <a:gd name="T13" fmla="*/ 450 h 477"/>
                <a:gd name="T14" fmla="*/ 456 w 698"/>
                <a:gd name="T15" fmla="*/ 458 h 477"/>
                <a:gd name="T16" fmla="*/ 427 w 698"/>
                <a:gd name="T17" fmla="*/ 439 h 477"/>
                <a:gd name="T18" fmla="*/ 359 w 698"/>
                <a:gd name="T19" fmla="*/ 416 h 477"/>
                <a:gd name="T20" fmla="*/ 290 w 698"/>
                <a:gd name="T21" fmla="*/ 380 h 477"/>
                <a:gd name="T22" fmla="*/ 250 w 698"/>
                <a:gd name="T23" fmla="*/ 372 h 477"/>
                <a:gd name="T24" fmla="*/ 225 w 698"/>
                <a:gd name="T25" fmla="*/ 336 h 477"/>
                <a:gd name="T26" fmla="*/ 139 w 698"/>
                <a:gd name="T27" fmla="*/ 256 h 477"/>
                <a:gd name="T28" fmla="*/ 74 w 698"/>
                <a:gd name="T29" fmla="*/ 168 h 477"/>
                <a:gd name="T30" fmla="*/ 42 w 698"/>
                <a:gd name="T31" fmla="*/ 133 h 477"/>
                <a:gd name="T32" fmla="*/ 38 w 698"/>
                <a:gd name="T33" fmla="*/ 88 h 477"/>
                <a:gd name="T34" fmla="*/ 26 w 698"/>
                <a:gd name="T35" fmla="*/ 0 h 477"/>
                <a:gd name="T36" fmla="*/ 2 w 698"/>
                <a:gd name="T37" fmla="*/ 42 h 477"/>
                <a:gd name="T38" fmla="*/ 30 w 698"/>
                <a:gd name="T39" fmla="*/ 133 h 477"/>
                <a:gd name="T40" fmla="*/ 55 w 698"/>
                <a:gd name="T41" fmla="*/ 187 h 477"/>
                <a:gd name="T42" fmla="*/ 120 w 698"/>
                <a:gd name="T43" fmla="*/ 275 h 477"/>
                <a:gd name="T44" fmla="*/ 210 w 698"/>
                <a:gd name="T45" fmla="*/ 357 h 477"/>
                <a:gd name="T46" fmla="*/ 244 w 698"/>
                <a:gd name="T47" fmla="*/ 382 h 477"/>
                <a:gd name="T48" fmla="*/ 313 w 698"/>
                <a:gd name="T49" fmla="*/ 422 h 477"/>
                <a:gd name="T50" fmla="*/ 383 w 698"/>
                <a:gd name="T51" fmla="*/ 452 h 477"/>
                <a:gd name="T52" fmla="*/ 450 w 698"/>
                <a:gd name="T53" fmla="*/ 471 h 477"/>
                <a:gd name="T54" fmla="*/ 488 w 698"/>
                <a:gd name="T55" fmla="*/ 475 h 477"/>
                <a:gd name="T56" fmla="*/ 548 w 698"/>
                <a:gd name="T57" fmla="*/ 477 h 477"/>
                <a:gd name="T58" fmla="*/ 584 w 698"/>
                <a:gd name="T59" fmla="*/ 471 h 477"/>
                <a:gd name="T60" fmla="*/ 635 w 698"/>
                <a:gd name="T61" fmla="*/ 454 h 477"/>
                <a:gd name="T62" fmla="*/ 662 w 698"/>
                <a:gd name="T63" fmla="*/ 439 h 477"/>
                <a:gd name="T64" fmla="*/ 698 w 698"/>
                <a:gd name="T65" fmla="*/ 406 h 4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8"/>
                <a:gd name="T100" fmla="*/ 0 h 477"/>
                <a:gd name="T101" fmla="*/ 698 w 698"/>
                <a:gd name="T102" fmla="*/ 477 h 4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8" h="477">
                  <a:moveTo>
                    <a:pt x="698" y="406"/>
                  </a:moveTo>
                  <a:lnTo>
                    <a:pt x="681" y="387"/>
                  </a:lnTo>
                  <a:lnTo>
                    <a:pt x="662" y="406"/>
                  </a:lnTo>
                  <a:lnTo>
                    <a:pt x="643" y="420"/>
                  </a:lnTo>
                  <a:lnTo>
                    <a:pt x="651" y="431"/>
                  </a:lnTo>
                  <a:lnTo>
                    <a:pt x="647" y="418"/>
                  </a:lnTo>
                  <a:lnTo>
                    <a:pt x="624" y="431"/>
                  </a:lnTo>
                  <a:lnTo>
                    <a:pt x="599" y="441"/>
                  </a:lnTo>
                  <a:lnTo>
                    <a:pt x="574" y="448"/>
                  </a:lnTo>
                  <a:lnTo>
                    <a:pt x="578" y="460"/>
                  </a:lnTo>
                  <a:lnTo>
                    <a:pt x="578" y="448"/>
                  </a:lnTo>
                  <a:lnTo>
                    <a:pt x="548" y="452"/>
                  </a:lnTo>
                  <a:lnTo>
                    <a:pt x="519" y="452"/>
                  </a:lnTo>
                  <a:lnTo>
                    <a:pt x="488" y="450"/>
                  </a:lnTo>
                  <a:lnTo>
                    <a:pt x="456" y="445"/>
                  </a:lnTo>
                  <a:lnTo>
                    <a:pt x="456" y="458"/>
                  </a:lnTo>
                  <a:lnTo>
                    <a:pt x="460" y="448"/>
                  </a:lnTo>
                  <a:lnTo>
                    <a:pt x="427" y="439"/>
                  </a:lnTo>
                  <a:lnTo>
                    <a:pt x="393" y="429"/>
                  </a:lnTo>
                  <a:lnTo>
                    <a:pt x="359" y="416"/>
                  </a:lnTo>
                  <a:lnTo>
                    <a:pt x="324" y="399"/>
                  </a:lnTo>
                  <a:lnTo>
                    <a:pt x="290" y="380"/>
                  </a:lnTo>
                  <a:lnTo>
                    <a:pt x="254" y="359"/>
                  </a:lnTo>
                  <a:lnTo>
                    <a:pt x="250" y="372"/>
                  </a:lnTo>
                  <a:lnTo>
                    <a:pt x="259" y="361"/>
                  </a:lnTo>
                  <a:lnTo>
                    <a:pt x="225" y="336"/>
                  </a:lnTo>
                  <a:lnTo>
                    <a:pt x="181" y="298"/>
                  </a:lnTo>
                  <a:lnTo>
                    <a:pt x="139" y="256"/>
                  </a:lnTo>
                  <a:lnTo>
                    <a:pt x="105" y="214"/>
                  </a:lnTo>
                  <a:lnTo>
                    <a:pt x="74" y="168"/>
                  </a:lnTo>
                  <a:lnTo>
                    <a:pt x="51" y="124"/>
                  </a:lnTo>
                  <a:lnTo>
                    <a:pt x="42" y="133"/>
                  </a:lnTo>
                  <a:lnTo>
                    <a:pt x="55" y="133"/>
                  </a:lnTo>
                  <a:lnTo>
                    <a:pt x="38" y="88"/>
                  </a:lnTo>
                  <a:lnTo>
                    <a:pt x="28" y="42"/>
                  </a:lnTo>
                  <a:lnTo>
                    <a:pt x="26" y="0"/>
                  </a:lnTo>
                  <a:lnTo>
                    <a:pt x="0" y="0"/>
                  </a:lnTo>
                  <a:lnTo>
                    <a:pt x="2" y="42"/>
                  </a:lnTo>
                  <a:lnTo>
                    <a:pt x="13" y="88"/>
                  </a:lnTo>
                  <a:lnTo>
                    <a:pt x="30" y="133"/>
                  </a:lnTo>
                  <a:lnTo>
                    <a:pt x="32" y="143"/>
                  </a:lnTo>
                  <a:lnTo>
                    <a:pt x="55" y="187"/>
                  </a:lnTo>
                  <a:lnTo>
                    <a:pt x="86" y="233"/>
                  </a:lnTo>
                  <a:lnTo>
                    <a:pt x="120" y="275"/>
                  </a:lnTo>
                  <a:lnTo>
                    <a:pt x="162" y="317"/>
                  </a:lnTo>
                  <a:lnTo>
                    <a:pt x="210" y="357"/>
                  </a:lnTo>
                  <a:lnTo>
                    <a:pt x="240" y="380"/>
                  </a:lnTo>
                  <a:lnTo>
                    <a:pt x="244" y="382"/>
                  </a:lnTo>
                  <a:lnTo>
                    <a:pt x="280" y="403"/>
                  </a:lnTo>
                  <a:lnTo>
                    <a:pt x="313" y="422"/>
                  </a:lnTo>
                  <a:lnTo>
                    <a:pt x="349" y="439"/>
                  </a:lnTo>
                  <a:lnTo>
                    <a:pt x="383" y="452"/>
                  </a:lnTo>
                  <a:lnTo>
                    <a:pt x="416" y="462"/>
                  </a:lnTo>
                  <a:lnTo>
                    <a:pt x="450" y="471"/>
                  </a:lnTo>
                  <a:lnTo>
                    <a:pt x="456" y="471"/>
                  </a:lnTo>
                  <a:lnTo>
                    <a:pt x="488" y="475"/>
                  </a:lnTo>
                  <a:lnTo>
                    <a:pt x="519" y="477"/>
                  </a:lnTo>
                  <a:lnTo>
                    <a:pt x="548" y="477"/>
                  </a:lnTo>
                  <a:lnTo>
                    <a:pt x="578" y="473"/>
                  </a:lnTo>
                  <a:lnTo>
                    <a:pt x="584" y="471"/>
                  </a:lnTo>
                  <a:lnTo>
                    <a:pt x="609" y="464"/>
                  </a:lnTo>
                  <a:lnTo>
                    <a:pt x="635" y="454"/>
                  </a:lnTo>
                  <a:lnTo>
                    <a:pt x="658" y="441"/>
                  </a:lnTo>
                  <a:lnTo>
                    <a:pt x="662" y="439"/>
                  </a:lnTo>
                  <a:lnTo>
                    <a:pt x="681" y="424"/>
                  </a:lnTo>
                  <a:lnTo>
                    <a:pt x="698" y="406"/>
                  </a:lnTo>
                  <a:close/>
                </a:path>
              </a:pathLst>
            </a:custGeom>
            <a:solidFill>
              <a:srgbClr val="000000"/>
            </a:solidFill>
            <a:ln w="9525">
              <a:solidFill>
                <a:srgbClr val="FF0000"/>
              </a:solidFill>
              <a:round/>
              <a:headEnd/>
              <a:tailEnd/>
            </a:ln>
          </p:spPr>
          <p:txBody>
            <a:bodyPr/>
            <a:lstStyle/>
            <a:p>
              <a:endParaRPr lang="hu-HU"/>
            </a:p>
          </p:txBody>
        </p:sp>
        <p:sp>
          <p:nvSpPr>
            <p:cNvPr id="61567" name="Freeform 17">
              <a:extLst>
                <a:ext uri="{FF2B5EF4-FFF2-40B4-BE49-F238E27FC236}">
                  <a16:creationId xmlns:a16="http://schemas.microsoft.com/office/drawing/2014/main" id="{62367C6B-1A74-4D3E-8A82-31440F1363D2}"/>
                </a:ext>
              </a:extLst>
            </p:cNvPr>
            <p:cNvSpPr>
              <a:spLocks/>
            </p:cNvSpPr>
            <p:nvPr/>
          </p:nvSpPr>
          <p:spPr bwMode="auto">
            <a:xfrm>
              <a:off x="6086" y="5392"/>
              <a:ext cx="523" cy="607"/>
            </a:xfrm>
            <a:custGeom>
              <a:avLst/>
              <a:gdLst>
                <a:gd name="T0" fmla="*/ 15 w 523"/>
                <a:gd name="T1" fmla="*/ 131 h 607"/>
                <a:gd name="T2" fmla="*/ 38 w 523"/>
                <a:gd name="T3" fmla="*/ 97 h 607"/>
                <a:gd name="T4" fmla="*/ 78 w 523"/>
                <a:gd name="T5" fmla="*/ 89 h 607"/>
                <a:gd name="T6" fmla="*/ 145 w 523"/>
                <a:gd name="T7" fmla="*/ 57 h 607"/>
                <a:gd name="T8" fmla="*/ 212 w 523"/>
                <a:gd name="T9" fmla="*/ 36 h 607"/>
                <a:gd name="T10" fmla="*/ 206 w 523"/>
                <a:gd name="T11" fmla="*/ 36 h 607"/>
                <a:gd name="T12" fmla="*/ 271 w 523"/>
                <a:gd name="T13" fmla="*/ 28 h 607"/>
                <a:gd name="T14" fmla="*/ 332 w 523"/>
                <a:gd name="T15" fmla="*/ 30 h 607"/>
                <a:gd name="T16" fmla="*/ 361 w 523"/>
                <a:gd name="T17" fmla="*/ 21 h 607"/>
                <a:gd name="T18" fmla="*/ 382 w 523"/>
                <a:gd name="T19" fmla="*/ 42 h 607"/>
                <a:gd name="T20" fmla="*/ 431 w 523"/>
                <a:gd name="T21" fmla="*/ 68 h 607"/>
                <a:gd name="T22" fmla="*/ 426 w 523"/>
                <a:gd name="T23" fmla="*/ 65 h 607"/>
                <a:gd name="T24" fmla="*/ 464 w 523"/>
                <a:gd name="T25" fmla="*/ 103 h 607"/>
                <a:gd name="T26" fmla="*/ 489 w 523"/>
                <a:gd name="T27" fmla="*/ 149 h 607"/>
                <a:gd name="T28" fmla="*/ 485 w 523"/>
                <a:gd name="T29" fmla="*/ 139 h 607"/>
                <a:gd name="T30" fmla="*/ 498 w 523"/>
                <a:gd name="T31" fmla="*/ 191 h 607"/>
                <a:gd name="T32" fmla="*/ 496 w 523"/>
                <a:gd name="T33" fmla="*/ 248 h 607"/>
                <a:gd name="T34" fmla="*/ 481 w 523"/>
                <a:gd name="T35" fmla="*/ 307 h 607"/>
                <a:gd name="T36" fmla="*/ 483 w 523"/>
                <a:gd name="T37" fmla="*/ 336 h 607"/>
                <a:gd name="T38" fmla="*/ 458 w 523"/>
                <a:gd name="T39" fmla="*/ 357 h 607"/>
                <a:gd name="T40" fmla="*/ 420 w 523"/>
                <a:gd name="T41" fmla="*/ 416 h 607"/>
                <a:gd name="T42" fmla="*/ 372 w 523"/>
                <a:gd name="T43" fmla="*/ 473 h 607"/>
                <a:gd name="T44" fmla="*/ 315 w 523"/>
                <a:gd name="T45" fmla="*/ 523 h 607"/>
                <a:gd name="T46" fmla="*/ 273 w 523"/>
                <a:gd name="T47" fmla="*/ 567 h 607"/>
                <a:gd name="T48" fmla="*/ 221 w 523"/>
                <a:gd name="T49" fmla="*/ 584 h 607"/>
                <a:gd name="T50" fmla="*/ 279 w 523"/>
                <a:gd name="T51" fmla="*/ 578 h 607"/>
                <a:gd name="T52" fmla="*/ 330 w 523"/>
                <a:gd name="T53" fmla="*/ 544 h 607"/>
                <a:gd name="T54" fmla="*/ 391 w 523"/>
                <a:gd name="T55" fmla="*/ 492 h 607"/>
                <a:gd name="T56" fmla="*/ 439 w 523"/>
                <a:gd name="T57" fmla="*/ 435 h 607"/>
                <a:gd name="T58" fmla="*/ 477 w 523"/>
                <a:gd name="T59" fmla="*/ 376 h 607"/>
                <a:gd name="T60" fmla="*/ 496 w 523"/>
                <a:gd name="T61" fmla="*/ 336 h 607"/>
                <a:gd name="T62" fmla="*/ 506 w 523"/>
                <a:gd name="T63" fmla="*/ 307 h 607"/>
                <a:gd name="T64" fmla="*/ 521 w 523"/>
                <a:gd name="T65" fmla="*/ 248 h 607"/>
                <a:gd name="T66" fmla="*/ 523 w 523"/>
                <a:gd name="T67" fmla="*/ 191 h 607"/>
                <a:gd name="T68" fmla="*/ 510 w 523"/>
                <a:gd name="T69" fmla="*/ 139 h 607"/>
                <a:gd name="T70" fmla="*/ 498 w 523"/>
                <a:gd name="T71" fmla="*/ 105 h 607"/>
                <a:gd name="T72" fmla="*/ 464 w 523"/>
                <a:gd name="T73" fmla="*/ 63 h 607"/>
                <a:gd name="T74" fmla="*/ 441 w 523"/>
                <a:gd name="T75" fmla="*/ 44 h 607"/>
                <a:gd name="T76" fmla="*/ 393 w 523"/>
                <a:gd name="T77" fmla="*/ 19 h 607"/>
                <a:gd name="T78" fmla="*/ 361 w 523"/>
                <a:gd name="T79" fmla="*/ 9 h 607"/>
                <a:gd name="T80" fmla="*/ 303 w 523"/>
                <a:gd name="T81" fmla="*/ 0 h 607"/>
                <a:gd name="T82" fmla="*/ 240 w 523"/>
                <a:gd name="T83" fmla="*/ 5 h 607"/>
                <a:gd name="T84" fmla="*/ 202 w 523"/>
                <a:gd name="T85" fmla="*/ 13 h 607"/>
                <a:gd name="T86" fmla="*/ 135 w 523"/>
                <a:gd name="T87" fmla="*/ 34 h 607"/>
                <a:gd name="T88" fmla="*/ 67 w 523"/>
                <a:gd name="T89" fmla="*/ 65 h 607"/>
                <a:gd name="T90" fmla="*/ 30 w 523"/>
                <a:gd name="T91" fmla="*/ 89 h 6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23"/>
                <a:gd name="T139" fmla="*/ 0 h 607"/>
                <a:gd name="T140" fmla="*/ 523 w 523"/>
                <a:gd name="T141" fmla="*/ 607 h 6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23" h="607">
                  <a:moveTo>
                    <a:pt x="0" y="110"/>
                  </a:moveTo>
                  <a:lnTo>
                    <a:pt x="15" y="131"/>
                  </a:lnTo>
                  <a:lnTo>
                    <a:pt x="48" y="107"/>
                  </a:lnTo>
                  <a:lnTo>
                    <a:pt x="38" y="97"/>
                  </a:lnTo>
                  <a:lnTo>
                    <a:pt x="44" y="110"/>
                  </a:lnTo>
                  <a:lnTo>
                    <a:pt x="78" y="89"/>
                  </a:lnTo>
                  <a:lnTo>
                    <a:pt x="111" y="72"/>
                  </a:lnTo>
                  <a:lnTo>
                    <a:pt x="145" y="57"/>
                  </a:lnTo>
                  <a:lnTo>
                    <a:pt x="179" y="44"/>
                  </a:lnTo>
                  <a:lnTo>
                    <a:pt x="212" y="36"/>
                  </a:lnTo>
                  <a:lnTo>
                    <a:pt x="206" y="23"/>
                  </a:lnTo>
                  <a:lnTo>
                    <a:pt x="206" y="36"/>
                  </a:lnTo>
                  <a:lnTo>
                    <a:pt x="240" y="30"/>
                  </a:lnTo>
                  <a:lnTo>
                    <a:pt x="271" y="28"/>
                  </a:lnTo>
                  <a:lnTo>
                    <a:pt x="303" y="26"/>
                  </a:lnTo>
                  <a:lnTo>
                    <a:pt x="332" y="30"/>
                  </a:lnTo>
                  <a:lnTo>
                    <a:pt x="361" y="34"/>
                  </a:lnTo>
                  <a:lnTo>
                    <a:pt x="361" y="21"/>
                  </a:lnTo>
                  <a:lnTo>
                    <a:pt x="355" y="34"/>
                  </a:lnTo>
                  <a:lnTo>
                    <a:pt x="382" y="42"/>
                  </a:lnTo>
                  <a:lnTo>
                    <a:pt x="408" y="53"/>
                  </a:lnTo>
                  <a:lnTo>
                    <a:pt x="431" y="68"/>
                  </a:lnTo>
                  <a:lnTo>
                    <a:pt x="435" y="55"/>
                  </a:lnTo>
                  <a:lnTo>
                    <a:pt x="426" y="65"/>
                  </a:lnTo>
                  <a:lnTo>
                    <a:pt x="445" y="82"/>
                  </a:lnTo>
                  <a:lnTo>
                    <a:pt x="464" y="103"/>
                  </a:lnTo>
                  <a:lnTo>
                    <a:pt x="479" y="124"/>
                  </a:lnTo>
                  <a:lnTo>
                    <a:pt x="489" y="149"/>
                  </a:lnTo>
                  <a:lnTo>
                    <a:pt x="498" y="139"/>
                  </a:lnTo>
                  <a:lnTo>
                    <a:pt x="485" y="139"/>
                  </a:lnTo>
                  <a:lnTo>
                    <a:pt x="494" y="164"/>
                  </a:lnTo>
                  <a:lnTo>
                    <a:pt x="498" y="191"/>
                  </a:lnTo>
                  <a:lnTo>
                    <a:pt x="498" y="219"/>
                  </a:lnTo>
                  <a:lnTo>
                    <a:pt x="496" y="248"/>
                  </a:lnTo>
                  <a:lnTo>
                    <a:pt x="489" y="278"/>
                  </a:lnTo>
                  <a:lnTo>
                    <a:pt x="481" y="307"/>
                  </a:lnTo>
                  <a:lnTo>
                    <a:pt x="471" y="336"/>
                  </a:lnTo>
                  <a:lnTo>
                    <a:pt x="483" y="336"/>
                  </a:lnTo>
                  <a:lnTo>
                    <a:pt x="473" y="328"/>
                  </a:lnTo>
                  <a:lnTo>
                    <a:pt x="458" y="357"/>
                  </a:lnTo>
                  <a:lnTo>
                    <a:pt x="441" y="387"/>
                  </a:lnTo>
                  <a:lnTo>
                    <a:pt x="420" y="416"/>
                  </a:lnTo>
                  <a:lnTo>
                    <a:pt x="397" y="446"/>
                  </a:lnTo>
                  <a:lnTo>
                    <a:pt x="372" y="473"/>
                  </a:lnTo>
                  <a:lnTo>
                    <a:pt x="342" y="500"/>
                  </a:lnTo>
                  <a:lnTo>
                    <a:pt x="315" y="523"/>
                  </a:lnTo>
                  <a:lnTo>
                    <a:pt x="265" y="557"/>
                  </a:lnTo>
                  <a:lnTo>
                    <a:pt x="273" y="567"/>
                  </a:lnTo>
                  <a:lnTo>
                    <a:pt x="269" y="555"/>
                  </a:lnTo>
                  <a:lnTo>
                    <a:pt x="221" y="584"/>
                  </a:lnTo>
                  <a:lnTo>
                    <a:pt x="231" y="607"/>
                  </a:lnTo>
                  <a:lnTo>
                    <a:pt x="279" y="578"/>
                  </a:lnTo>
                  <a:lnTo>
                    <a:pt x="284" y="576"/>
                  </a:lnTo>
                  <a:lnTo>
                    <a:pt x="330" y="544"/>
                  </a:lnTo>
                  <a:lnTo>
                    <a:pt x="361" y="519"/>
                  </a:lnTo>
                  <a:lnTo>
                    <a:pt x="391" y="492"/>
                  </a:lnTo>
                  <a:lnTo>
                    <a:pt x="416" y="464"/>
                  </a:lnTo>
                  <a:lnTo>
                    <a:pt x="439" y="435"/>
                  </a:lnTo>
                  <a:lnTo>
                    <a:pt x="460" y="406"/>
                  </a:lnTo>
                  <a:lnTo>
                    <a:pt x="477" y="376"/>
                  </a:lnTo>
                  <a:lnTo>
                    <a:pt x="492" y="347"/>
                  </a:lnTo>
                  <a:lnTo>
                    <a:pt x="496" y="336"/>
                  </a:lnTo>
                  <a:lnTo>
                    <a:pt x="506" y="307"/>
                  </a:lnTo>
                  <a:lnTo>
                    <a:pt x="515" y="278"/>
                  </a:lnTo>
                  <a:lnTo>
                    <a:pt x="521" y="248"/>
                  </a:lnTo>
                  <a:lnTo>
                    <a:pt x="523" y="219"/>
                  </a:lnTo>
                  <a:lnTo>
                    <a:pt x="523" y="191"/>
                  </a:lnTo>
                  <a:lnTo>
                    <a:pt x="519" y="164"/>
                  </a:lnTo>
                  <a:lnTo>
                    <a:pt x="510" y="139"/>
                  </a:lnTo>
                  <a:lnTo>
                    <a:pt x="508" y="131"/>
                  </a:lnTo>
                  <a:lnTo>
                    <a:pt x="498" y="105"/>
                  </a:lnTo>
                  <a:lnTo>
                    <a:pt x="481" y="84"/>
                  </a:lnTo>
                  <a:lnTo>
                    <a:pt x="464" y="63"/>
                  </a:lnTo>
                  <a:lnTo>
                    <a:pt x="445" y="47"/>
                  </a:lnTo>
                  <a:lnTo>
                    <a:pt x="441" y="44"/>
                  </a:lnTo>
                  <a:lnTo>
                    <a:pt x="418" y="30"/>
                  </a:lnTo>
                  <a:lnTo>
                    <a:pt x="393" y="19"/>
                  </a:lnTo>
                  <a:lnTo>
                    <a:pt x="366" y="11"/>
                  </a:lnTo>
                  <a:lnTo>
                    <a:pt x="361" y="9"/>
                  </a:lnTo>
                  <a:lnTo>
                    <a:pt x="332" y="5"/>
                  </a:lnTo>
                  <a:lnTo>
                    <a:pt x="303" y="0"/>
                  </a:lnTo>
                  <a:lnTo>
                    <a:pt x="271" y="2"/>
                  </a:lnTo>
                  <a:lnTo>
                    <a:pt x="240" y="5"/>
                  </a:lnTo>
                  <a:lnTo>
                    <a:pt x="206" y="11"/>
                  </a:lnTo>
                  <a:lnTo>
                    <a:pt x="202" y="13"/>
                  </a:lnTo>
                  <a:lnTo>
                    <a:pt x="168" y="21"/>
                  </a:lnTo>
                  <a:lnTo>
                    <a:pt x="135" y="34"/>
                  </a:lnTo>
                  <a:lnTo>
                    <a:pt x="101" y="49"/>
                  </a:lnTo>
                  <a:lnTo>
                    <a:pt x="67" y="65"/>
                  </a:lnTo>
                  <a:lnTo>
                    <a:pt x="34" y="86"/>
                  </a:lnTo>
                  <a:lnTo>
                    <a:pt x="30" y="89"/>
                  </a:lnTo>
                  <a:lnTo>
                    <a:pt x="0" y="110"/>
                  </a:lnTo>
                  <a:close/>
                </a:path>
              </a:pathLst>
            </a:custGeom>
            <a:solidFill>
              <a:srgbClr val="000000"/>
            </a:solidFill>
            <a:ln w="9525">
              <a:solidFill>
                <a:srgbClr val="FF0000"/>
              </a:solidFill>
              <a:round/>
              <a:headEnd/>
              <a:tailEnd/>
            </a:ln>
          </p:spPr>
          <p:txBody>
            <a:bodyPr/>
            <a:lstStyle/>
            <a:p>
              <a:endParaRPr lang="hu-HU"/>
            </a:p>
          </p:txBody>
        </p:sp>
        <p:sp>
          <p:nvSpPr>
            <p:cNvPr id="61568" name="Freeform 18">
              <a:extLst>
                <a:ext uri="{FF2B5EF4-FFF2-40B4-BE49-F238E27FC236}">
                  <a16:creationId xmlns:a16="http://schemas.microsoft.com/office/drawing/2014/main" id="{017C7648-92EC-4C36-8D97-023AF3942A6D}"/>
                </a:ext>
              </a:extLst>
            </p:cNvPr>
            <p:cNvSpPr>
              <a:spLocks/>
            </p:cNvSpPr>
            <p:nvPr/>
          </p:nvSpPr>
          <p:spPr bwMode="auto">
            <a:xfrm>
              <a:off x="5353" y="6272"/>
              <a:ext cx="586" cy="298"/>
            </a:xfrm>
            <a:custGeom>
              <a:avLst/>
              <a:gdLst>
                <a:gd name="T0" fmla="*/ 586 w 586"/>
                <a:gd name="T1" fmla="*/ 4 h 298"/>
                <a:gd name="T2" fmla="*/ 563 w 586"/>
                <a:gd name="T3" fmla="*/ 0 h 298"/>
                <a:gd name="T4" fmla="*/ 548 w 586"/>
                <a:gd name="T5" fmla="*/ 49 h 298"/>
                <a:gd name="T6" fmla="*/ 532 w 586"/>
                <a:gd name="T7" fmla="*/ 93 h 298"/>
                <a:gd name="T8" fmla="*/ 544 w 586"/>
                <a:gd name="T9" fmla="*/ 93 h 298"/>
                <a:gd name="T10" fmla="*/ 536 w 586"/>
                <a:gd name="T11" fmla="*/ 82 h 298"/>
                <a:gd name="T12" fmla="*/ 515 w 586"/>
                <a:gd name="T13" fmla="*/ 122 h 298"/>
                <a:gd name="T14" fmla="*/ 492 w 586"/>
                <a:gd name="T15" fmla="*/ 158 h 298"/>
                <a:gd name="T16" fmla="*/ 464 w 586"/>
                <a:gd name="T17" fmla="*/ 189 h 298"/>
                <a:gd name="T18" fmla="*/ 437 w 586"/>
                <a:gd name="T19" fmla="*/ 217 h 298"/>
                <a:gd name="T20" fmla="*/ 403 w 586"/>
                <a:gd name="T21" fmla="*/ 238 h 298"/>
                <a:gd name="T22" fmla="*/ 414 w 586"/>
                <a:gd name="T23" fmla="*/ 248 h 298"/>
                <a:gd name="T24" fmla="*/ 408 w 586"/>
                <a:gd name="T25" fmla="*/ 235 h 298"/>
                <a:gd name="T26" fmla="*/ 374 w 586"/>
                <a:gd name="T27" fmla="*/ 254 h 298"/>
                <a:gd name="T28" fmla="*/ 330 w 586"/>
                <a:gd name="T29" fmla="*/ 267 h 298"/>
                <a:gd name="T30" fmla="*/ 336 w 586"/>
                <a:gd name="T31" fmla="*/ 280 h 298"/>
                <a:gd name="T32" fmla="*/ 336 w 586"/>
                <a:gd name="T33" fmla="*/ 267 h 298"/>
                <a:gd name="T34" fmla="*/ 290 w 586"/>
                <a:gd name="T35" fmla="*/ 273 h 298"/>
                <a:gd name="T36" fmla="*/ 244 w 586"/>
                <a:gd name="T37" fmla="*/ 273 h 298"/>
                <a:gd name="T38" fmla="*/ 198 w 586"/>
                <a:gd name="T39" fmla="*/ 267 h 298"/>
                <a:gd name="T40" fmla="*/ 198 w 586"/>
                <a:gd name="T41" fmla="*/ 280 h 298"/>
                <a:gd name="T42" fmla="*/ 202 w 586"/>
                <a:gd name="T43" fmla="*/ 267 h 298"/>
                <a:gd name="T44" fmla="*/ 154 w 586"/>
                <a:gd name="T45" fmla="*/ 254 h 298"/>
                <a:gd name="T46" fmla="*/ 107 w 586"/>
                <a:gd name="T47" fmla="*/ 233 h 298"/>
                <a:gd name="T48" fmla="*/ 59 w 586"/>
                <a:gd name="T49" fmla="*/ 206 h 298"/>
                <a:gd name="T50" fmla="*/ 53 w 586"/>
                <a:gd name="T51" fmla="*/ 219 h 298"/>
                <a:gd name="T52" fmla="*/ 63 w 586"/>
                <a:gd name="T53" fmla="*/ 208 h 298"/>
                <a:gd name="T54" fmla="*/ 15 w 586"/>
                <a:gd name="T55" fmla="*/ 175 h 298"/>
                <a:gd name="T56" fmla="*/ 0 w 586"/>
                <a:gd name="T57" fmla="*/ 196 h 298"/>
                <a:gd name="T58" fmla="*/ 44 w 586"/>
                <a:gd name="T59" fmla="*/ 227 h 298"/>
                <a:gd name="T60" fmla="*/ 49 w 586"/>
                <a:gd name="T61" fmla="*/ 229 h 298"/>
                <a:gd name="T62" fmla="*/ 97 w 586"/>
                <a:gd name="T63" fmla="*/ 256 h 298"/>
                <a:gd name="T64" fmla="*/ 143 w 586"/>
                <a:gd name="T65" fmla="*/ 277 h 298"/>
                <a:gd name="T66" fmla="*/ 191 w 586"/>
                <a:gd name="T67" fmla="*/ 290 h 298"/>
                <a:gd name="T68" fmla="*/ 198 w 586"/>
                <a:gd name="T69" fmla="*/ 292 h 298"/>
                <a:gd name="T70" fmla="*/ 244 w 586"/>
                <a:gd name="T71" fmla="*/ 298 h 298"/>
                <a:gd name="T72" fmla="*/ 290 w 586"/>
                <a:gd name="T73" fmla="*/ 298 h 298"/>
                <a:gd name="T74" fmla="*/ 336 w 586"/>
                <a:gd name="T75" fmla="*/ 292 h 298"/>
                <a:gd name="T76" fmla="*/ 340 w 586"/>
                <a:gd name="T77" fmla="*/ 290 h 298"/>
                <a:gd name="T78" fmla="*/ 385 w 586"/>
                <a:gd name="T79" fmla="*/ 277 h 298"/>
                <a:gd name="T80" fmla="*/ 418 w 586"/>
                <a:gd name="T81" fmla="*/ 259 h 298"/>
                <a:gd name="T82" fmla="*/ 422 w 586"/>
                <a:gd name="T83" fmla="*/ 256 h 298"/>
                <a:gd name="T84" fmla="*/ 456 w 586"/>
                <a:gd name="T85" fmla="*/ 235 h 298"/>
                <a:gd name="T86" fmla="*/ 483 w 586"/>
                <a:gd name="T87" fmla="*/ 208 h 298"/>
                <a:gd name="T88" fmla="*/ 511 w 586"/>
                <a:gd name="T89" fmla="*/ 177 h 298"/>
                <a:gd name="T90" fmla="*/ 534 w 586"/>
                <a:gd name="T91" fmla="*/ 141 h 298"/>
                <a:gd name="T92" fmla="*/ 555 w 586"/>
                <a:gd name="T93" fmla="*/ 101 h 298"/>
                <a:gd name="T94" fmla="*/ 557 w 586"/>
                <a:gd name="T95" fmla="*/ 93 h 298"/>
                <a:gd name="T96" fmla="*/ 557 w 586"/>
                <a:gd name="T97" fmla="*/ 93 h 298"/>
                <a:gd name="T98" fmla="*/ 574 w 586"/>
                <a:gd name="T99" fmla="*/ 49 h 298"/>
                <a:gd name="T100" fmla="*/ 586 w 586"/>
                <a:gd name="T101" fmla="*/ 4 h 2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86"/>
                <a:gd name="T154" fmla="*/ 0 h 298"/>
                <a:gd name="T155" fmla="*/ 586 w 586"/>
                <a:gd name="T156" fmla="*/ 298 h 2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86" h="298">
                  <a:moveTo>
                    <a:pt x="586" y="4"/>
                  </a:moveTo>
                  <a:lnTo>
                    <a:pt x="563" y="0"/>
                  </a:lnTo>
                  <a:lnTo>
                    <a:pt x="548" y="49"/>
                  </a:lnTo>
                  <a:lnTo>
                    <a:pt x="532" y="93"/>
                  </a:lnTo>
                  <a:lnTo>
                    <a:pt x="544" y="93"/>
                  </a:lnTo>
                  <a:lnTo>
                    <a:pt x="536" y="82"/>
                  </a:lnTo>
                  <a:lnTo>
                    <a:pt x="515" y="122"/>
                  </a:lnTo>
                  <a:lnTo>
                    <a:pt x="492" y="158"/>
                  </a:lnTo>
                  <a:lnTo>
                    <a:pt x="464" y="189"/>
                  </a:lnTo>
                  <a:lnTo>
                    <a:pt x="437" y="217"/>
                  </a:lnTo>
                  <a:lnTo>
                    <a:pt x="403" y="238"/>
                  </a:lnTo>
                  <a:lnTo>
                    <a:pt x="414" y="248"/>
                  </a:lnTo>
                  <a:lnTo>
                    <a:pt x="408" y="235"/>
                  </a:lnTo>
                  <a:lnTo>
                    <a:pt x="374" y="254"/>
                  </a:lnTo>
                  <a:lnTo>
                    <a:pt x="330" y="267"/>
                  </a:lnTo>
                  <a:lnTo>
                    <a:pt x="336" y="280"/>
                  </a:lnTo>
                  <a:lnTo>
                    <a:pt x="336" y="267"/>
                  </a:lnTo>
                  <a:lnTo>
                    <a:pt x="290" y="273"/>
                  </a:lnTo>
                  <a:lnTo>
                    <a:pt x="244" y="273"/>
                  </a:lnTo>
                  <a:lnTo>
                    <a:pt x="198" y="267"/>
                  </a:lnTo>
                  <a:lnTo>
                    <a:pt x="198" y="280"/>
                  </a:lnTo>
                  <a:lnTo>
                    <a:pt x="202" y="267"/>
                  </a:lnTo>
                  <a:lnTo>
                    <a:pt x="154" y="254"/>
                  </a:lnTo>
                  <a:lnTo>
                    <a:pt x="107" y="233"/>
                  </a:lnTo>
                  <a:lnTo>
                    <a:pt x="59" y="206"/>
                  </a:lnTo>
                  <a:lnTo>
                    <a:pt x="53" y="219"/>
                  </a:lnTo>
                  <a:lnTo>
                    <a:pt x="63" y="208"/>
                  </a:lnTo>
                  <a:lnTo>
                    <a:pt x="15" y="175"/>
                  </a:lnTo>
                  <a:lnTo>
                    <a:pt x="0" y="196"/>
                  </a:lnTo>
                  <a:lnTo>
                    <a:pt x="44" y="227"/>
                  </a:lnTo>
                  <a:lnTo>
                    <a:pt x="49" y="229"/>
                  </a:lnTo>
                  <a:lnTo>
                    <a:pt x="97" y="256"/>
                  </a:lnTo>
                  <a:lnTo>
                    <a:pt x="143" y="277"/>
                  </a:lnTo>
                  <a:lnTo>
                    <a:pt x="191" y="290"/>
                  </a:lnTo>
                  <a:lnTo>
                    <a:pt x="198" y="292"/>
                  </a:lnTo>
                  <a:lnTo>
                    <a:pt x="244" y="298"/>
                  </a:lnTo>
                  <a:lnTo>
                    <a:pt x="290" y="298"/>
                  </a:lnTo>
                  <a:lnTo>
                    <a:pt x="336" y="292"/>
                  </a:lnTo>
                  <a:lnTo>
                    <a:pt x="340" y="290"/>
                  </a:lnTo>
                  <a:lnTo>
                    <a:pt x="385" y="277"/>
                  </a:lnTo>
                  <a:lnTo>
                    <a:pt x="418" y="259"/>
                  </a:lnTo>
                  <a:lnTo>
                    <a:pt x="422" y="256"/>
                  </a:lnTo>
                  <a:lnTo>
                    <a:pt x="456" y="235"/>
                  </a:lnTo>
                  <a:lnTo>
                    <a:pt x="483" y="208"/>
                  </a:lnTo>
                  <a:lnTo>
                    <a:pt x="511" y="177"/>
                  </a:lnTo>
                  <a:lnTo>
                    <a:pt x="534" y="141"/>
                  </a:lnTo>
                  <a:lnTo>
                    <a:pt x="555" y="101"/>
                  </a:lnTo>
                  <a:lnTo>
                    <a:pt x="557" y="93"/>
                  </a:lnTo>
                  <a:lnTo>
                    <a:pt x="574" y="49"/>
                  </a:lnTo>
                  <a:lnTo>
                    <a:pt x="586" y="4"/>
                  </a:lnTo>
                  <a:close/>
                </a:path>
              </a:pathLst>
            </a:custGeom>
            <a:solidFill>
              <a:srgbClr val="000000"/>
            </a:solidFill>
            <a:ln w="9525">
              <a:solidFill>
                <a:srgbClr val="FF0000"/>
              </a:solidFill>
              <a:round/>
              <a:headEnd/>
              <a:tailEnd/>
            </a:ln>
          </p:spPr>
          <p:txBody>
            <a:bodyPr/>
            <a:lstStyle/>
            <a:p>
              <a:endParaRPr lang="hu-HU"/>
            </a:p>
          </p:txBody>
        </p:sp>
      </p:grpSp>
      <p:grpSp>
        <p:nvGrpSpPr>
          <p:cNvPr id="61447" name="Group 19">
            <a:extLst>
              <a:ext uri="{FF2B5EF4-FFF2-40B4-BE49-F238E27FC236}">
                <a16:creationId xmlns:a16="http://schemas.microsoft.com/office/drawing/2014/main" id="{E487F1F1-6868-4FAF-B991-576D40D7D02C}"/>
              </a:ext>
            </a:extLst>
          </p:cNvPr>
          <p:cNvGrpSpPr>
            <a:grpSpLocks/>
          </p:cNvGrpSpPr>
          <p:nvPr/>
        </p:nvGrpSpPr>
        <p:grpSpPr bwMode="auto">
          <a:xfrm>
            <a:off x="2574925" y="2827338"/>
            <a:ext cx="2530475" cy="1271587"/>
            <a:chOff x="4234" y="3544"/>
            <a:chExt cx="2386" cy="1445"/>
          </a:xfrm>
        </p:grpSpPr>
        <p:sp>
          <p:nvSpPr>
            <p:cNvPr id="61555" name="Freeform 20">
              <a:extLst>
                <a:ext uri="{FF2B5EF4-FFF2-40B4-BE49-F238E27FC236}">
                  <a16:creationId xmlns:a16="http://schemas.microsoft.com/office/drawing/2014/main" id="{F50C15DE-97E3-43DC-88FE-224A35EFA5FB}"/>
                </a:ext>
              </a:extLst>
            </p:cNvPr>
            <p:cNvSpPr>
              <a:spLocks/>
            </p:cNvSpPr>
            <p:nvPr/>
          </p:nvSpPr>
          <p:spPr bwMode="auto">
            <a:xfrm>
              <a:off x="5248" y="3544"/>
              <a:ext cx="760" cy="292"/>
            </a:xfrm>
            <a:custGeom>
              <a:avLst/>
              <a:gdLst>
                <a:gd name="T0" fmla="*/ 21 w 760"/>
                <a:gd name="T1" fmla="*/ 162 h 292"/>
                <a:gd name="T2" fmla="*/ 23 w 760"/>
                <a:gd name="T3" fmla="*/ 133 h 292"/>
                <a:gd name="T4" fmla="*/ 49 w 760"/>
                <a:gd name="T5" fmla="*/ 118 h 292"/>
                <a:gd name="T6" fmla="*/ 91 w 760"/>
                <a:gd name="T7" fmla="*/ 78 h 292"/>
                <a:gd name="T8" fmla="*/ 86 w 760"/>
                <a:gd name="T9" fmla="*/ 80 h 292"/>
                <a:gd name="T10" fmla="*/ 139 w 760"/>
                <a:gd name="T11" fmla="*/ 51 h 292"/>
                <a:gd name="T12" fmla="*/ 202 w 760"/>
                <a:gd name="T13" fmla="*/ 32 h 292"/>
                <a:gd name="T14" fmla="*/ 196 w 760"/>
                <a:gd name="T15" fmla="*/ 34 h 292"/>
                <a:gd name="T16" fmla="*/ 265 w 760"/>
                <a:gd name="T17" fmla="*/ 25 h 292"/>
                <a:gd name="T18" fmla="*/ 338 w 760"/>
                <a:gd name="T19" fmla="*/ 28 h 292"/>
                <a:gd name="T20" fmla="*/ 376 w 760"/>
                <a:gd name="T21" fmla="*/ 21 h 292"/>
                <a:gd name="T22" fmla="*/ 410 w 760"/>
                <a:gd name="T23" fmla="*/ 40 h 292"/>
                <a:gd name="T24" fmla="*/ 487 w 760"/>
                <a:gd name="T25" fmla="*/ 67 h 292"/>
                <a:gd name="T26" fmla="*/ 571 w 760"/>
                <a:gd name="T27" fmla="*/ 109 h 292"/>
                <a:gd name="T28" fmla="*/ 567 w 760"/>
                <a:gd name="T29" fmla="*/ 107 h 292"/>
                <a:gd name="T30" fmla="*/ 641 w 760"/>
                <a:gd name="T31" fmla="*/ 162 h 292"/>
                <a:gd name="T32" fmla="*/ 700 w 760"/>
                <a:gd name="T33" fmla="*/ 225 h 292"/>
                <a:gd name="T34" fmla="*/ 739 w 760"/>
                <a:gd name="T35" fmla="*/ 292 h 292"/>
                <a:gd name="T36" fmla="*/ 742 w 760"/>
                <a:gd name="T37" fmla="*/ 242 h 292"/>
                <a:gd name="T38" fmla="*/ 691 w 760"/>
                <a:gd name="T39" fmla="*/ 175 h 292"/>
                <a:gd name="T40" fmla="*/ 624 w 760"/>
                <a:gd name="T41" fmla="*/ 114 h 292"/>
                <a:gd name="T42" fmla="*/ 582 w 760"/>
                <a:gd name="T43" fmla="*/ 86 h 292"/>
                <a:gd name="T44" fmla="*/ 498 w 760"/>
                <a:gd name="T45" fmla="*/ 44 h 292"/>
                <a:gd name="T46" fmla="*/ 420 w 760"/>
                <a:gd name="T47" fmla="*/ 17 h 292"/>
                <a:gd name="T48" fmla="*/ 376 w 760"/>
                <a:gd name="T49" fmla="*/ 9 h 292"/>
                <a:gd name="T50" fmla="*/ 301 w 760"/>
                <a:gd name="T51" fmla="*/ 0 h 292"/>
                <a:gd name="T52" fmla="*/ 229 w 760"/>
                <a:gd name="T53" fmla="*/ 2 h 292"/>
                <a:gd name="T54" fmla="*/ 191 w 760"/>
                <a:gd name="T55" fmla="*/ 9 h 292"/>
                <a:gd name="T56" fmla="*/ 128 w 760"/>
                <a:gd name="T57" fmla="*/ 28 h 292"/>
                <a:gd name="T58" fmla="*/ 76 w 760"/>
                <a:gd name="T59" fmla="*/ 57 h 292"/>
                <a:gd name="T60" fmla="*/ 51 w 760"/>
                <a:gd name="T61" fmla="*/ 78 h 292"/>
                <a:gd name="T62" fmla="*/ 15 w 760"/>
                <a:gd name="T63" fmla="*/ 122 h 292"/>
                <a:gd name="T64" fmla="*/ 11 w 760"/>
                <a:gd name="T65" fmla="*/ 133 h 2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0"/>
                <a:gd name="T100" fmla="*/ 0 h 292"/>
                <a:gd name="T101" fmla="*/ 760 w 760"/>
                <a:gd name="T102" fmla="*/ 292 h 2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0" h="292">
                  <a:moveTo>
                    <a:pt x="0" y="154"/>
                  </a:moveTo>
                  <a:lnTo>
                    <a:pt x="21" y="162"/>
                  </a:lnTo>
                  <a:lnTo>
                    <a:pt x="36" y="133"/>
                  </a:lnTo>
                  <a:lnTo>
                    <a:pt x="23" y="133"/>
                  </a:lnTo>
                  <a:lnTo>
                    <a:pt x="34" y="141"/>
                  </a:lnTo>
                  <a:lnTo>
                    <a:pt x="49" y="118"/>
                  </a:lnTo>
                  <a:lnTo>
                    <a:pt x="70" y="97"/>
                  </a:lnTo>
                  <a:lnTo>
                    <a:pt x="91" y="78"/>
                  </a:lnTo>
                  <a:lnTo>
                    <a:pt x="82" y="70"/>
                  </a:lnTo>
                  <a:lnTo>
                    <a:pt x="86" y="80"/>
                  </a:lnTo>
                  <a:lnTo>
                    <a:pt x="112" y="65"/>
                  </a:lnTo>
                  <a:lnTo>
                    <a:pt x="139" y="51"/>
                  </a:lnTo>
                  <a:lnTo>
                    <a:pt x="170" y="40"/>
                  </a:lnTo>
                  <a:lnTo>
                    <a:pt x="202" y="32"/>
                  </a:lnTo>
                  <a:lnTo>
                    <a:pt x="196" y="21"/>
                  </a:lnTo>
                  <a:lnTo>
                    <a:pt x="196" y="34"/>
                  </a:lnTo>
                  <a:lnTo>
                    <a:pt x="229" y="28"/>
                  </a:lnTo>
                  <a:lnTo>
                    <a:pt x="265" y="25"/>
                  </a:lnTo>
                  <a:lnTo>
                    <a:pt x="301" y="25"/>
                  </a:lnTo>
                  <a:lnTo>
                    <a:pt x="338" y="28"/>
                  </a:lnTo>
                  <a:lnTo>
                    <a:pt x="376" y="34"/>
                  </a:lnTo>
                  <a:lnTo>
                    <a:pt x="376" y="21"/>
                  </a:lnTo>
                  <a:lnTo>
                    <a:pt x="370" y="32"/>
                  </a:lnTo>
                  <a:lnTo>
                    <a:pt x="410" y="40"/>
                  </a:lnTo>
                  <a:lnTo>
                    <a:pt x="448" y="53"/>
                  </a:lnTo>
                  <a:lnTo>
                    <a:pt x="487" y="67"/>
                  </a:lnTo>
                  <a:lnTo>
                    <a:pt x="529" y="86"/>
                  </a:lnTo>
                  <a:lnTo>
                    <a:pt x="571" y="109"/>
                  </a:lnTo>
                  <a:lnTo>
                    <a:pt x="576" y="97"/>
                  </a:lnTo>
                  <a:lnTo>
                    <a:pt x="567" y="107"/>
                  </a:lnTo>
                  <a:lnTo>
                    <a:pt x="605" y="133"/>
                  </a:lnTo>
                  <a:lnTo>
                    <a:pt x="641" y="162"/>
                  </a:lnTo>
                  <a:lnTo>
                    <a:pt x="672" y="193"/>
                  </a:lnTo>
                  <a:lnTo>
                    <a:pt x="700" y="225"/>
                  </a:lnTo>
                  <a:lnTo>
                    <a:pt x="723" y="261"/>
                  </a:lnTo>
                  <a:lnTo>
                    <a:pt x="739" y="292"/>
                  </a:lnTo>
                  <a:lnTo>
                    <a:pt x="760" y="282"/>
                  </a:lnTo>
                  <a:lnTo>
                    <a:pt x="742" y="242"/>
                  </a:lnTo>
                  <a:lnTo>
                    <a:pt x="718" y="206"/>
                  </a:lnTo>
                  <a:lnTo>
                    <a:pt x="691" y="175"/>
                  </a:lnTo>
                  <a:lnTo>
                    <a:pt x="660" y="143"/>
                  </a:lnTo>
                  <a:lnTo>
                    <a:pt x="624" y="114"/>
                  </a:lnTo>
                  <a:lnTo>
                    <a:pt x="586" y="88"/>
                  </a:lnTo>
                  <a:lnTo>
                    <a:pt x="582" y="86"/>
                  </a:lnTo>
                  <a:lnTo>
                    <a:pt x="540" y="63"/>
                  </a:lnTo>
                  <a:lnTo>
                    <a:pt x="498" y="44"/>
                  </a:lnTo>
                  <a:lnTo>
                    <a:pt x="458" y="30"/>
                  </a:lnTo>
                  <a:lnTo>
                    <a:pt x="420" y="17"/>
                  </a:lnTo>
                  <a:lnTo>
                    <a:pt x="380" y="9"/>
                  </a:lnTo>
                  <a:lnTo>
                    <a:pt x="376" y="9"/>
                  </a:lnTo>
                  <a:lnTo>
                    <a:pt x="338" y="2"/>
                  </a:lnTo>
                  <a:lnTo>
                    <a:pt x="301" y="0"/>
                  </a:lnTo>
                  <a:lnTo>
                    <a:pt x="265" y="0"/>
                  </a:lnTo>
                  <a:lnTo>
                    <a:pt x="229" y="2"/>
                  </a:lnTo>
                  <a:lnTo>
                    <a:pt x="196" y="9"/>
                  </a:lnTo>
                  <a:lnTo>
                    <a:pt x="191" y="9"/>
                  </a:lnTo>
                  <a:lnTo>
                    <a:pt x="160" y="17"/>
                  </a:lnTo>
                  <a:lnTo>
                    <a:pt x="128" y="28"/>
                  </a:lnTo>
                  <a:lnTo>
                    <a:pt x="101" y="42"/>
                  </a:lnTo>
                  <a:lnTo>
                    <a:pt x="76" y="57"/>
                  </a:lnTo>
                  <a:lnTo>
                    <a:pt x="72" y="59"/>
                  </a:lnTo>
                  <a:lnTo>
                    <a:pt x="51" y="78"/>
                  </a:lnTo>
                  <a:lnTo>
                    <a:pt x="30" y="99"/>
                  </a:lnTo>
                  <a:lnTo>
                    <a:pt x="15" y="122"/>
                  </a:lnTo>
                  <a:lnTo>
                    <a:pt x="11" y="133"/>
                  </a:lnTo>
                  <a:lnTo>
                    <a:pt x="0"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1556" name="Freeform 21">
              <a:extLst>
                <a:ext uri="{FF2B5EF4-FFF2-40B4-BE49-F238E27FC236}">
                  <a16:creationId xmlns:a16="http://schemas.microsoft.com/office/drawing/2014/main" id="{E1DACAB0-D149-4F92-AD53-D1A0E0F63817}"/>
                </a:ext>
              </a:extLst>
            </p:cNvPr>
            <p:cNvSpPr>
              <a:spLocks/>
            </p:cNvSpPr>
            <p:nvPr/>
          </p:nvSpPr>
          <p:spPr bwMode="auto">
            <a:xfrm>
              <a:off x="4234" y="4015"/>
              <a:ext cx="405" cy="579"/>
            </a:xfrm>
            <a:custGeom>
              <a:avLst/>
              <a:gdLst>
                <a:gd name="T0" fmla="*/ 405 w 405"/>
                <a:gd name="T1" fmla="*/ 554 h 579"/>
                <a:gd name="T2" fmla="*/ 328 w 405"/>
                <a:gd name="T3" fmla="*/ 550 h 579"/>
                <a:gd name="T4" fmla="*/ 290 w 405"/>
                <a:gd name="T5" fmla="*/ 556 h 579"/>
                <a:gd name="T6" fmla="*/ 258 w 405"/>
                <a:gd name="T7" fmla="*/ 535 h 579"/>
                <a:gd name="T8" fmla="*/ 193 w 405"/>
                <a:gd name="T9" fmla="*/ 510 h 579"/>
                <a:gd name="T10" fmla="*/ 134 w 405"/>
                <a:gd name="T11" fmla="*/ 474 h 579"/>
                <a:gd name="T12" fmla="*/ 139 w 405"/>
                <a:gd name="T13" fmla="*/ 476 h 579"/>
                <a:gd name="T14" fmla="*/ 90 w 405"/>
                <a:gd name="T15" fmla="*/ 434 h 579"/>
                <a:gd name="T16" fmla="*/ 55 w 405"/>
                <a:gd name="T17" fmla="*/ 386 h 579"/>
                <a:gd name="T18" fmla="*/ 31 w 405"/>
                <a:gd name="T19" fmla="*/ 367 h 579"/>
                <a:gd name="T20" fmla="*/ 34 w 405"/>
                <a:gd name="T21" fmla="*/ 340 h 579"/>
                <a:gd name="T22" fmla="*/ 25 w 405"/>
                <a:gd name="T23" fmla="*/ 281 h 579"/>
                <a:gd name="T24" fmla="*/ 29 w 405"/>
                <a:gd name="T25" fmla="*/ 237 h 579"/>
                <a:gd name="T26" fmla="*/ 29 w 405"/>
                <a:gd name="T27" fmla="*/ 195 h 579"/>
                <a:gd name="T28" fmla="*/ 59 w 405"/>
                <a:gd name="T29" fmla="*/ 166 h 579"/>
                <a:gd name="T30" fmla="*/ 118 w 405"/>
                <a:gd name="T31" fmla="*/ 96 h 579"/>
                <a:gd name="T32" fmla="*/ 149 w 405"/>
                <a:gd name="T33" fmla="*/ 56 h 579"/>
                <a:gd name="T34" fmla="*/ 199 w 405"/>
                <a:gd name="T35" fmla="*/ 42 h 579"/>
                <a:gd name="T36" fmla="*/ 239 w 405"/>
                <a:gd name="T37" fmla="*/ 0 h 579"/>
                <a:gd name="T38" fmla="*/ 143 w 405"/>
                <a:gd name="T39" fmla="*/ 46 h 579"/>
                <a:gd name="T40" fmla="*/ 99 w 405"/>
                <a:gd name="T41" fmla="*/ 77 h 579"/>
                <a:gd name="T42" fmla="*/ 40 w 405"/>
                <a:gd name="T43" fmla="*/ 147 h 579"/>
                <a:gd name="T44" fmla="*/ 17 w 405"/>
                <a:gd name="T45" fmla="*/ 195 h 579"/>
                <a:gd name="T46" fmla="*/ 4 w 405"/>
                <a:gd name="T47" fmla="*/ 237 h 579"/>
                <a:gd name="T48" fmla="*/ 0 w 405"/>
                <a:gd name="T49" fmla="*/ 281 h 579"/>
                <a:gd name="T50" fmla="*/ 8 w 405"/>
                <a:gd name="T51" fmla="*/ 340 h 579"/>
                <a:gd name="T52" fmla="*/ 21 w 405"/>
                <a:gd name="T53" fmla="*/ 378 h 579"/>
                <a:gd name="T54" fmla="*/ 52 w 405"/>
                <a:gd name="T55" fmla="*/ 430 h 579"/>
                <a:gd name="T56" fmla="*/ 94 w 405"/>
                <a:gd name="T57" fmla="*/ 474 h 579"/>
                <a:gd name="T58" fmla="*/ 124 w 405"/>
                <a:gd name="T59" fmla="*/ 497 h 579"/>
                <a:gd name="T60" fmla="*/ 183 w 405"/>
                <a:gd name="T61" fmla="*/ 533 h 579"/>
                <a:gd name="T62" fmla="*/ 248 w 405"/>
                <a:gd name="T63" fmla="*/ 558 h 579"/>
                <a:gd name="T64" fmla="*/ 290 w 405"/>
                <a:gd name="T65" fmla="*/ 569 h 579"/>
                <a:gd name="T66" fmla="*/ 365 w 405"/>
                <a:gd name="T67" fmla="*/ 579 h 5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5"/>
                <a:gd name="T103" fmla="*/ 0 h 579"/>
                <a:gd name="T104" fmla="*/ 405 w 405"/>
                <a:gd name="T105" fmla="*/ 579 h 57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5" h="579">
                  <a:moveTo>
                    <a:pt x="405" y="579"/>
                  </a:moveTo>
                  <a:lnTo>
                    <a:pt x="405" y="554"/>
                  </a:lnTo>
                  <a:lnTo>
                    <a:pt x="365" y="554"/>
                  </a:lnTo>
                  <a:lnTo>
                    <a:pt x="328" y="550"/>
                  </a:lnTo>
                  <a:lnTo>
                    <a:pt x="290" y="544"/>
                  </a:lnTo>
                  <a:lnTo>
                    <a:pt x="290" y="556"/>
                  </a:lnTo>
                  <a:lnTo>
                    <a:pt x="294" y="544"/>
                  </a:lnTo>
                  <a:lnTo>
                    <a:pt x="258" y="535"/>
                  </a:lnTo>
                  <a:lnTo>
                    <a:pt x="225" y="523"/>
                  </a:lnTo>
                  <a:lnTo>
                    <a:pt x="193" y="510"/>
                  </a:lnTo>
                  <a:lnTo>
                    <a:pt x="162" y="493"/>
                  </a:lnTo>
                  <a:lnTo>
                    <a:pt x="134" y="474"/>
                  </a:lnTo>
                  <a:lnTo>
                    <a:pt x="130" y="487"/>
                  </a:lnTo>
                  <a:lnTo>
                    <a:pt x="139" y="476"/>
                  </a:lnTo>
                  <a:lnTo>
                    <a:pt x="113" y="455"/>
                  </a:lnTo>
                  <a:lnTo>
                    <a:pt x="90" y="434"/>
                  </a:lnTo>
                  <a:lnTo>
                    <a:pt x="71" y="411"/>
                  </a:lnTo>
                  <a:lnTo>
                    <a:pt x="55" y="386"/>
                  </a:lnTo>
                  <a:lnTo>
                    <a:pt x="40" y="359"/>
                  </a:lnTo>
                  <a:lnTo>
                    <a:pt x="31" y="367"/>
                  </a:lnTo>
                  <a:lnTo>
                    <a:pt x="44" y="367"/>
                  </a:lnTo>
                  <a:lnTo>
                    <a:pt x="34" y="340"/>
                  </a:lnTo>
                  <a:lnTo>
                    <a:pt x="27" y="310"/>
                  </a:lnTo>
                  <a:lnTo>
                    <a:pt x="25" y="281"/>
                  </a:lnTo>
                  <a:lnTo>
                    <a:pt x="27" y="260"/>
                  </a:lnTo>
                  <a:lnTo>
                    <a:pt x="29" y="237"/>
                  </a:lnTo>
                  <a:lnTo>
                    <a:pt x="42" y="195"/>
                  </a:lnTo>
                  <a:lnTo>
                    <a:pt x="29" y="195"/>
                  </a:lnTo>
                  <a:lnTo>
                    <a:pt x="38" y="205"/>
                  </a:lnTo>
                  <a:lnTo>
                    <a:pt x="59" y="166"/>
                  </a:lnTo>
                  <a:lnTo>
                    <a:pt x="84" y="130"/>
                  </a:lnTo>
                  <a:lnTo>
                    <a:pt x="118" y="96"/>
                  </a:lnTo>
                  <a:lnTo>
                    <a:pt x="157" y="67"/>
                  </a:lnTo>
                  <a:lnTo>
                    <a:pt x="149" y="56"/>
                  </a:lnTo>
                  <a:lnTo>
                    <a:pt x="153" y="69"/>
                  </a:lnTo>
                  <a:lnTo>
                    <a:pt x="199" y="42"/>
                  </a:lnTo>
                  <a:lnTo>
                    <a:pt x="248" y="23"/>
                  </a:lnTo>
                  <a:lnTo>
                    <a:pt x="239" y="0"/>
                  </a:lnTo>
                  <a:lnTo>
                    <a:pt x="189" y="19"/>
                  </a:lnTo>
                  <a:lnTo>
                    <a:pt x="143" y="46"/>
                  </a:lnTo>
                  <a:lnTo>
                    <a:pt x="139" y="48"/>
                  </a:lnTo>
                  <a:lnTo>
                    <a:pt x="99" y="77"/>
                  </a:lnTo>
                  <a:lnTo>
                    <a:pt x="65" y="111"/>
                  </a:lnTo>
                  <a:lnTo>
                    <a:pt x="40" y="147"/>
                  </a:lnTo>
                  <a:lnTo>
                    <a:pt x="19" y="187"/>
                  </a:lnTo>
                  <a:lnTo>
                    <a:pt x="17" y="195"/>
                  </a:lnTo>
                  <a:lnTo>
                    <a:pt x="4" y="237"/>
                  </a:lnTo>
                  <a:lnTo>
                    <a:pt x="2" y="260"/>
                  </a:lnTo>
                  <a:lnTo>
                    <a:pt x="0" y="281"/>
                  </a:lnTo>
                  <a:lnTo>
                    <a:pt x="2" y="310"/>
                  </a:lnTo>
                  <a:lnTo>
                    <a:pt x="8" y="340"/>
                  </a:lnTo>
                  <a:lnTo>
                    <a:pt x="19" y="367"/>
                  </a:lnTo>
                  <a:lnTo>
                    <a:pt x="21" y="378"/>
                  </a:lnTo>
                  <a:lnTo>
                    <a:pt x="36" y="405"/>
                  </a:lnTo>
                  <a:lnTo>
                    <a:pt x="52" y="430"/>
                  </a:lnTo>
                  <a:lnTo>
                    <a:pt x="71" y="453"/>
                  </a:lnTo>
                  <a:lnTo>
                    <a:pt x="94" y="474"/>
                  </a:lnTo>
                  <a:lnTo>
                    <a:pt x="120" y="495"/>
                  </a:lnTo>
                  <a:lnTo>
                    <a:pt x="124" y="497"/>
                  </a:lnTo>
                  <a:lnTo>
                    <a:pt x="151" y="516"/>
                  </a:lnTo>
                  <a:lnTo>
                    <a:pt x="183" y="533"/>
                  </a:lnTo>
                  <a:lnTo>
                    <a:pt x="214" y="546"/>
                  </a:lnTo>
                  <a:lnTo>
                    <a:pt x="248" y="558"/>
                  </a:lnTo>
                  <a:lnTo>
                    <a:pt x="283" y="567"/>
                  </a:lnTo>
                  <a:lnTo>
                    <a:pt x="290" y="569"/>
                  </a:lnTo>
                  <a:lnTo>
                    <a:pt x="328" y="575"/>
                  </a:lnTo>
                  <a:lnTo>
                    <a:pt x="365" y="579"/>
                  </a:lnTo>
                  <a:lnTo>
                    <a:pt x="405" y="5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1557" name="Freeform 22">
              <a:extLst>
                <a:ext uri="{FF2B5EF4-FFF2-40B4-BE49-F238E27FC236}">
                  <a16:creationId xmlns:a16="http://schemas.microsoft.com/office/drawing/2014/main" id="{8E526291-BB0D-4E09-A6D4-FBA2FD03A665}"/>
                </a:ext>
              </a:extLst>
            </p:cNvPr>
            <p:cNvSpPr>
              <a:spLocks/>
            </p:cNvSpPr>
            <p:nvPr/>
          </p:nvSpPr>
          <p:spPr bwMode="auto">
            <a:xfrm>
              <a:off x="4475" y="3626"/>
              <a:ext cx="761" cy="387"/>
            </a:xfrm>
            <a:custGeom>
              <a:avLst/>
              <a:gdLst>
                <a:gd name="T0" fmla="*/ 30 w 761"/>
                <a:gd name="T1" fmla="*/ 382 h 387"/>
                <a:gd name="T2" fmla="*/ 26 w 761"/>
                <a:gd name="T3" fmla="*/ 328 h 387"/>
                <a:gd name="T4" fmla="*/ 38 w 761"/>
                <a:gd name="T5" fmla="*/ 271 h 387"/>
                <a:gd name="T6" fmla="*/ 36 w 761"/>
                <a:gd name="T7" fmla="*/ 282 h 387"/>
                <a:gd name="T8" fmla="*/ 61 w 761"/>
                <a:gd name="T9" fmla="*/ 227 h 387"/>
                <a:gd name="T10" fmla="*/ 101 w 761"/>
                <a:gd name="T11" fmla="*/ 177 h 387"/>
                <a:gd name="T12" fmla="*/ 152 w 761"/>
                <a:gd name="T13" fmla="*/ 130 h 387"/>
                <a:gd name="T14" fmla="*/ 173 w 761"/>
                <a:gd name="T15" fmla="*/ 99 h 387"/>
                <a:gd name="T16" fmla="*/ 210 w 761"/>
                <a:gd name="T17" fmla="*/ 93 h 387"/>
                <a:gd name="T18" fmla="*/ 282 w 761"/>
                <a:gd name="T19" fmla="*/ 61 h 387"/>
                <a:gd name="T20" fmla="*/ 357 w 761"/>
                <a:gd name="T21" fmla="*/ 38 h 387"/>
                <a:gd name="T22" fmla="*/ 414 w 761"/>
                <a:gd name="T23" fmla="*/ 17 h 387"/>
                <a:gd name="T24" fmla="*/ 473 w 761"/>
                <a:gd name="T25" fmla="*/ 25 h 387"/>
                <a:gd name="T26" fmla="*/ 582 w 761"/>
                <a:gd name="T27" fmla="*/ 36 h 387"/>
                <a:gd name="T28" fmla="*/ 576 w 761"/>
                <a:gd name="T29" fmla="*/ 36 h 387"/>
                <a:gd name="T30" fmla="*/ 672 w 761"/>
                <a:gd name="T31" fmla="*/ 69 h 387"/>
                <a:gd name="T32" fmla="*/ 719 w 761"/>
                <a:gd name="T33" fmla="*/ 82 h 387"/>
                <a:gd name="T34" fmla="*/ 746 w 761"/>
                <a:gd name="T35" fmla="*/ 122 h 387"/>
                <a:gd name="T36" fmla="*/ 727 w 761"/>
                <a:gd name="T37" fmla="*/ 72 h 387"/>
                <a:gd name="T38" fmla="*/ 683 w 761"/>
                <a:gd name="T39" fmla="*/ 46 h 387"/>
                <a:gd name="T40" fmla="*/ 586 w 761"/>
                <a:gd name="T41" fmla="*/ 13 h 387"/>
                <a:gd name="T42" fmla="*/ 528 w 761"/>
                <a:gd name="T43" fmla="*/ 2 h 387"/>
                <a:gd name="T44" fmla="*/ 414 w 761"/>
                <a:gd name="T45" fmla="*/ 4 h 387"/>
                <a:gd name="T46" fmla="*/ 353 w 761"/>
                <a:gd name="T47" fmla="*/ 13 h 387"/>
                <a:gd name="T48" fmla="*/ 271 w 761"/>
                <a:gd name="T49" fmla="*/ 38 h 387"/>
                <a:gd name="T50" fmla="*/ 200 w 761"/>
                <a:gd name="T51" fmla="*/ 69 h 387"/>
                <a:gd name="T52" fmla="*/ 164 w 761"/>
                <a:gd name="T53" fmla="*/ 90 h 387"/>
                <a:gd name="T54" fmla="*/ 108 w 761"/>
                <a:gd name="T55" fmla="*/ 132 h 387"/>
                <a:gd name="T56" fmla="*/ 61 w 761"/>
                <a:gd name="T57" fmla="*/ 183 h 387"/>
                <a:gd name="T58" fmla="*/ 28 w 761"/>
                <a:gd name="T59" fmla="*/ 235 h 387"/>
                <a:gd name="T60" fmla="*/ 13 w 761"/>
                <a:gd name="T61" fmla="*/ 271 h 387"/>
                <a:gd name="T62" fmla="*/ 5 w 761"/>
                <a:gd name="T63" fmla="*/ 298 h 387"/>
                <a:gd name="T64" fmla="*/ 0 w 761"/>
                <a:gd name="T65" fmla="*/ 355 h 3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1"/>
                <a:gd name="T100" fmla="*/ 0 h 387"/>
                <a:gd name="T101" fmla="*/ 761 w 761"/>
                <a:gd name="T102" fmla="*/ 387 h 3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1" h="387">
                  <a:moveTo>
                    <a:pt x="7" y="387"/>
                  </a:moveTo>
                  <a:lnTo>
                    <a:pt x="30" y="382"/>
                  </a:lnTo>
                  <a:lnTo>
                    <a:pt x="26" y="355"/>
                  </a:lnTo>
                  <a:lnTo>
                    <a:pt x="26" y="328"/>
                  </a:lnTo>
                  <a:lnTo>
                    <a:pt x="30" y="298"/>
                  </a:lnTo>
                  <a:lnTo>
                    <a:pt x="38" y="271"/>
                  </a:lnTo>
                  <a:lnTo>
                    <a:pt x="26" y="271"/>
                  </a:lnTo>
                  <a:lnTo>
                    <a:pt x="36" y="282"/>
                  </a:lnTo>
                  <a:lnTo>
                    <a:pt x="47" y="254"/>
                  </a:lnTo>
                  <a:lnTo>
                    <a:pt x="61" y="227"/>
                  </a:lnTo>
                  <a:lnTo>
                    <a:pt x="80" y="202"/>
                  </a:lnTo>
                  <a:lnTo>
                    <a:pt x="101" y="177"/>
                  </a:lnTo>
                  <a:lnTo>
                    <a:pt x="126" y="151"/>
                  </a:lnTo>
                  <a:lnTo>
                    <a:pt x="152" y="130"/>
                  </a:lnTo>
                  <a:lnTo>
                    <a:pt x="183" y="109"/>
                  </a:lnTo>
                  <a:lnTo>
                    <a:pt x="173" y="99"/>
                  </a:lnTo>
                  <a:lnTo>
                    <a:pt x="179" y="111"/>
                  </a:lnTo>
                  <a:lnTo>
                    <a:pt x="210" y="93"/>
                  </a:lnTo>
                  <a:lnTo>
                    <a:pt x="244" y="76"/>
                  </a:lnTo>
                  <a:lnTo>
                    <a:pt x="282" y="61"/>
                  </a:lnTo>
                  <a:lnTo>
                    <a:pt x="320" y="46"/>
                  </a:lnTo>
                  <a:lnTo>
                    <a:pt x="357" y="38"/>
                  </a:lnTo>
                  <a:lnTo>
                    <a:pt x="420" y="27"/>
                  </a:lnTo>
                  <a:lnTo>
                    <a:pt x="414" y="17"/>
                  </a:lnTo>
                  <a:lnTo>
                    <a:pt x="414" y="30"/>
                  </a:lnTo>
                  <a:lnTo>
                    <a:pt x="473" y="25"/>
                  </a:lnTo>
                  <a:lnTo>
                    <a:pt x="528" y="27"/>
                  </a:lnTo>
                  <a:lnTo>
                    <a:pt x="582" y="36"/>
                  </a:lnTo>
                  <a:lnTo>
                    <a:pt x="582" y="23"/>
                  </a:lnTo>
                  <a:lnTo>
                    <a:pt x="576" y="36"/>
                  </a:lnTo>
                  <a:lnTo>
                    <a:pt x="626" y="48"/>
                  </a:lnTo>
                  <a:lnTo>
                    <a:pt x="672" y="69"/>
                  </a:lnTo>
                  <a:lnTo>
                    <a:pt x="712" y="93"/>
                  </a:lnTo>
                  <a:lnTo>
                    <a:pt x="719" y="82"/>
                  </a:lnTo>
                  <a:lnTo>
                    <a:pt x="708" y="90"/>
                  </a:lnTo>
                  <a:lnTo>
                    <a:pt x="746" y="122"/>
                  </a:lnTo>
                  <a:lnTo>
                    <a:pt x="761" y="103"/>
                  </a:lnTo>
                  <a:lnTo>
                    <a:pt x="727" y="72"/>
                  </a:lnTo>
                  <a:lnTo>
                    <a:pt x="723" y="69"/>
                  </a:lnTo>
                  <a:lnTo>
                    <a:pt x="683" y="46"/>
                  </a:lnTo>
                  <a:lnTo>
                    <a:pt x="637" y="25"/>
                  </a:lnTo>
                  <a:lnTo>
                    <a:pt x="586" y="13"/>
                  </a:lnTo>
                  <a:lnTo>
                    <a:pt x="582" y="11"/>
                  </a:lnTo>
                  <a:lnTo>
                    <a:pt x="528" y="2"/>
                  </a:lnTo>
                  <a:lnTo>
                    <a:pt x="473" y="0"/>
                  </a:lnTo>
                  <a:lnTo>
                    <a:pt x="414" y="4"/>
                  </a:lnTo>
                  <a:lnTo>
                    <a:pt x="410" y="4"/>
                  </a:lnTo>
                  <a:lnTo>
                    <a:pt x="353" y="13"/>
                  </a:lnTo>
                  <a:lnTo>
                    <a:pt x="309" y="23"/>
                  </a:lnTo>
                  <a:lnTo>
                    <a:pt x="271" y="38"/>
                  </a:lnTo>
                  <a:lnTo>
                    <a:pt x="234" y="53"/>
                  </a:lnTo>
                  <a:lnTo>
                    <a:pt x="200" y="69"/>
                  </a:lnTo>
                  <a:lnTo>
                    <a:pt x="168" y="88"/>
                  </a:lnTo>
                  <a:lnTo>
                    <a:pt x="164" y="90"/>
                  </a:lnTo>
                  <a:lnTo>
                    <a:pt x="133" y="111"/>
                  </a:lnTo>
                  <a:lnTo>
                    <a:pt x="108" y="132"/>
                  </a:lnTo>
                  <a:lnTo>
                    <a:pt x="82" y="158"/>
                  </a:lnTo>
                  <a:lnTo>
                    <a:pt x="61" y="183"/>
                  </a:lnTo>
                  <a:lnTo>
                    <a:pt x="42" y="208"/>
                  </a:lnTo>
                  <a:lnTo>
                    <a:pt x="28" y="235"/>
                  </a:lnTo>
                  <a:lnTo>
                    <a:pt x="17" y="263"/>
                  </a:lnTo>
                  <a:lnTo>
                    <a:pt x="13" y="271"/>
                  </a:lnTo>
                  <a:lnTo>
                    <a:pt x="5" y="298"/>
                  </a:lnTo>
                  <a:lnTo>
                    <a:pt x="0" y="328"/>
                  </a:lnTo>
                  <a:lnTo>
                    <a:pt x="0" y="355"/>
                  </a:lnTo>
                  <a:lnTo>
                    <a:pt x="7" y="3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1558" name="Freeform 23">
              <a:extLst>
                <a:ext uri="{FF2B5EF4-FFF2-40B4-BE49-F238E27FC236}">
                  <a16:creationId xmlns:a16="http://schemas.microsoft.com/office/drawing/2014/main" id="{43600480-37D5-4FF8-B397-1096790DD53D}"/>
                </a:ext>
              </a:extLst>
            </p:cNvPr>
            <p:cNvSpPr>
              <a:spLocks/>
            </p:cNvSpPr>
            <p:nvPr/>
          </p:nvSpPr>
          <p:spPr bwMode="auto">
            <a:xfrm>
              <a:off x="5954" y="4258"/>
              <a:ext cx="569" cy="548"/>
            </a:xfrm>
            <a:custGeom>
              <a:avLst/>
              <a:gdLst>
                <a:gd name="T0" fmla="*/ 384 w 569"/>
                <a:gd name="T1" fmla="*/ 21 h 548"/>
                <a:gd name="T2" fmla="*/ 437 w 569"/>
                <a:gd name="T3" fmla="*/ 76 h 548"/>
                <a:gd name="T4" fmla="*/ 481 w 569"/>
                <a:gd name="T5" fmla="*/ 135 h 548"/>
                <a:gd name="T6" fmla="*/ 514 w 569"/>
                <a:gd name="T7" fmla="*/ 198 h 548"/>
                <a:gd name="T8" fmla="*/ 512 w 569"/>
                <a:gd name="T9" fmla="*/ 187 h 548"/>
                <a:gd name="T10" fmla="*/ 533 w 569"/>
                <a:gd name="T11" fmla="*/ 250 h 548"/>
                <a:gd name="T12" fmla="*/ 544 w 569"/>
                <a:gd name="T13" fmla="*/ 311 h 548"/>
                <a:gd name="T14" fmla="*/ 540 w 569"/>
                <a:gd name="T15" fmla="*/ 370 h 548"/>
                <a:gd name="T16" fmla="*/ 523 w 569"/>
                <a:gd name="T17" fmla="*/ 422 h 548"/>
                <a:gd name="T18" fmla="*/ 527 w 569"/>
                <a:gd name="T19" fmla="*/ 412 h 548"/>
                <a:gd name="T20" fmla="*/ 498 w 569"/>
                <a:gd name="T21" fmla="*/ 458 h 548"/>
                <a:gd name="T22" fmla="*/ 456 w 569"/>
                <a:gd name="T23" fmla="*/ 492 h 548"/>
                <a:gd name="T24" fmla="*/ 460 w 569"/>
                <a:gd name="T25" fmla="*/ 490 h 548"/>
                <a:gd name="T26" fmla="*/ 409 w 569"/>
                <a:gd name="T27" fmla="*/ 513 h 548"/>
                <a:gd name="T28" fmla="*/ 386 w 569"/>
                <a:gd name="T29" fmla="*/ 532 h 548"/>
                <a:gd name="T30" fmla="*/ 359 w 569"/>
                <a:gd name="T31" fmla="*/ 523 h 548"/>
                <a:gd name="T32" fmla="*/ 296 w 569"/>
                <a:gd name="T33" fmla="*/ 521 h 548"/>
                <a:gd name="T34" fmla="*/ 264 w 569"/>
                <a:gd name="T35" fmla="*/ 530 h 548"/>
                <a:gd name="T36" fmla="*/ 237 w 569"/>
                <a:gd name="T37" fmla="*/ 511 h 548"/>
                <a:gd name="T38" fmla="*/ 170 w 569"/>
                <a:gd name="T39" fmla="*/ 485 h 548"/>
                <a:gd name="T40" fmla="*/ 105 w 569"/>
                <a:gd name="T41" fmla="*/ 448 h 548"/>
                <a:gd name="T42" fmla="*/ 109 w 569"/>
                <a:gd name="T43" fmla="*/ 450 h 548"/>
                <a:gd name="T44" fmla="*/ 46 w 569"/>
                <a:gd name="T45" fmla="*/ 404 h 548"/>
                <a:gd name="T46" fmla="*/ 31 w 569"/>
                <a:gd name="T47" fmla="*/ 389 h 548"/>
                <a:gd name="T48" fmla="*/ 0 w 569"/>
                <a:gd name="T49" fmla="*/ 393 h 548"/>
                <a:gd name="T50" fmla="*/ 31 w 569"/>
                <a:gd name="T51" fmla="*/ 422 h 548"/>
                <a:gd name="T52" fmla="*/ 31 w 569"/>
                <a:gd name="T53" fmla="*/ 422 h 548"/>
                <a:gd name="T54" fmla="*/ 90 w 569"/>
                <a:gd name="T55" fmla="*/ 469 h 548"/>
                <a:gd name="T56" fmla="*/ 128 w 569"/>
                <a:gd name="T57" fmla="*/ 492 h 548"/>
                <a:gd name="T58" fmla="*/ 193 w 569"/>
                <a:gd name="T59" fmla="*/ 521 h 548"/>
                <a:gd name="T60" fmla="*/ 258 w 569"/>
                <a:gd name="T61" fmla="*/ 540 h 548"/>
                <a:gd name="T62" fmla="*/ 296 w 569"/>
                <a:gd name="T63" fmla="*/ 546 h 548"/>
                <a:gd name="T64" fmla="*/ 359 w 569"/>
                <a:gd name="T65" fmla="*/ 548 h 548"/>
                <a:gd name="T66" fmla="*/ 393 w 569"/>
                <a:gd name="T67" fmla="*/ 544 h 548"/>
                <a:gd name="T68" fmla="*/ 445 w 569"/>
                <a:gd name="T69" fmla="*/ 527 h 548"/>
                <a:gd name="T70" fmla="*/ 474 w 569"/>
                <a:gd name="T71" fmla="*/ 511 h 548"/>
                <a:gd name="T72" fmla="*/ 514 w 569"/>
                <a:gd name="T73" fmla="*/ 477 h 548"/>
                <a:gd name="T74" fmla="*/ 546 w 569"/>
                <a:gd name="T75" fmla="*/ 431 h 548"/>
                <a:gd name="T76" fmla="*/ 548 w 569"/>
                <a:gd name="T77" fmla="*/ 422 h 548"/>
                <a:gd name="T78" fmla="*/ 565 w 569"/>
                <a:gd name="T79" fmla="*/ 370 h 548"/>
                <a:gd name="T80" fmla="*/ 569 w 569"/>
                <a:gd name="T81" fmla="*/ 311 h 548"/>
                <a:gd name="T82" fmla="*/ 558 w 569"/>
                <a:gd name="T83" fmla="*/ 250 h 548"/>
                <a:gd name="T84" fmla="*/ 537 w 569"/>
                <a:gd name="T85" fmla="*/ 187 h 548"/>
                <a:gd name="T86" fmla="*/ 519 w 569"/>
                <a:gd name="T87" fmla="*/ 147 h 548"/>
                <a:gd name="T88" fmla="*/ 479 w 569"/>
                <a:gd name="T89" fmla="*/ 86 h 548"/>
                <a:gd name="T90" fmla="*/ 428 w 569"/>
                <a:gd name="T91" fmla="*/ 28 h 5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69"/>
                <a:gd name="T139" fmla="*/ 0 h 548"/>
                <a:gd name="T140" fmla="*/ 569 w 569"/>
                <a:gd name="T141" fmla="*/ 548 h 5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69" h="548">
                  <a:moveTo>
                    <a:pt x="399" y="0"/>
                  </a:moveTo>
                  <a:lnTo>
                    <a:pt x="384" y="21"/>
                  </a:lnTo>
                  <a:lnTo>
                    <a:pt x="409" y="46"/>
                  </a:lnTo>
                  <a:lnTo>
                    <a:pt x="437" y="76"/>
                  </a:lnTo>
                  <a:lnTo>
                    <a:pt x="460" y="105"/>
                  </a:lnTo>
                  <a:lnTo>
                    <a:pt x="481" y="135"/>
                  </a:lnTo>
                  <a:lnTo>
                    <a:pt x="500" y="166"/>
                  </a:lnTo>
                  <a:lnTo>
                    <a:pt x="514" y="198"/>
                  </a:lnTo>
                  <a:lnTo>
                    <a:pt x="525" y="187"/>
                  </a:lnTo>
                  <a:lnTo>
                    <a:pt x="512" y="187"/>
                  </a:lnTo>
                  <a:lnTo>
                    <a:pt x="525" y="219"/>
                  </a:lnTo>
                  <a:lnTo>
                    <a:pt x="533" y="250"/>
                  </a:lnTo>
                  <a:lnTo>
                    <a:pt x="540" y="282"/>
                  </a:lnTo>
                  <a:lnTo>
                    <a:pt x="544" y="311"/>
                  </a:lnTo>
                  <a:lnTo>
                    <a:pt x="544" y="341"/>
                  </a:lnTo>
                  <a:lnTo>
                    <a:pt x="540" y="370"/>
                  </a:lnTo>
                  <a:lnTo>
                    <a:pt x="533" y="395"/>
                  </a:lnTo>
                  <a:lnTo>
                    <a:pt x="523" y="422"/>
                  </a:lnTo>
                  <a:lnTo>
                    <a:pt x="535" y="422"/>
                  </a:lnTo>
                  <a:lnTo>
                    <a:pt x="527" y="412"/>
                  </a:lnTo>
                  <a:lnTo>
                    <a:pt x="514" y="435"/>
                  </a:lnTo>
                  <a:lnTo>
                    <a:pt x="498" y="458"/>
                  </a:lnTo>
                  <a:lnTo>
                    <a:pt x="477" y="477"/>
                  </a:lnTo>
                  <a:lnTo>
                    <a:pt x="456" y="492"/>
                  </a:lnTo>
                  <a:lnTo>
                    <a:pt x="464" y="502"/>
                  </a:lnTo>
                  <a:lnTo>
                    <a:pt x="460" y="490"/>
                  </a:lnTo>
                  <a:lnTo>
                    <a:pt x="435" y="504"/>
                  </a:lnTo>
                  <a:lnTo>
                    <a:pt x="409" y="513"/>
                  </a:lnTo>
                  <a:lnTo>
                    <a:pt x="382" y="521"/>
                  </a:lnTo>
                  <a:lnTo>
                    <a:pt x="386" y="532"/>
                  </a:lnTo>
                  <a:lnTo>
                    <a:pt x="386" y="519"/>
                  </a:lnTo>
                  <a:lnTo>
                    <a:pt x="359" y="523"/>
                  </a:lnTo>
                  <a:lnTo>
                    <a:pt x="327" y="523"/>
                  </a:lnTo>
                  <a:lnTo>
                    <a:pt x="296" y="521"/>
                  </a:lnTo>
                  <a:lnTo>
                    <a:pt x="264" y="517"/>
                  </a:lnTo>
                  <a:lnTo>
                    <a:pt x="264" y="530"/>
                  </a:lnTo>
                  <a:lnTo>
                    <a:pt x="269" y="517"/>
                  </a:lnTo>
                  <a:lnTo>
                    <a:pt x="237" y="511"/>
                  </a:lnTo>
                  <a:lnTo>
                    <a:pt x="204" y="498"/>
                  </a:lnTo>
                  <a:lnTo>
                    <a:pt x="170" y="485"/>
                  </a:lnTo>
                  <a:lnTo>
                    <a:pt x="138" y="469"/>
                  </a:lnTo>
                  <a:lnTo>
                    <a:pt x="105" y="448"/>
                  </a:lnTo>
                  <a:lnTo>
                    <a:pt x="101" y="460"/>
                  </a:lnTo>
                  <a:lnTo>
                    <a:pt x="109" y="450"/>
                  </a:lnTo>
                  <a:lnTo>
                    <a:pt x="78" y="429"/>
                  </a:lnTo>
                  <a:lnTo>
                    <a:pt x="46" y="404"/>
                  </a:lnTo>
                  <a:lnTo>
                    <a:pt x="46" y="401"/>
                  </a:lnTo>
                  <a:lnTo>
                    <a:pt x="31" y="389"/>
                  </a:lnTo>
                  <a:lnTo>
                    <a:pt x="15" y="374"/>
                  </a:lnTo>
                  <a:lnTo>
                    <a:pt x="0" y="393"/>
                  </a:lnTo>
                  <a:lnTo>
                    <a:pt x="12" y="408"/>
                  </a:lnTo>
                  <a:lnTo>
                    <a:pt x="31" y="422"/>
                  </a:lnTo>
                  <a:lnTo>
                    <a:pt x="38" y="412"/>
                  </a:lnTo>
                  <a:lnTo>
                    <a:pt x="31" y="422"/>
                  </a:lnTo>
                  <a:lnTo>
                    <a:pt x="59" y="448"/>
                  </a:lnTo>
                  <a:lnTo>
                    <a:pt x="90" y="469"/>
                  </a:lnTo>
                  <a:lnTo>
                    <a:pt x="94" y="471"/>
                  </a:lnTo>
                  <a:lnTo>
                    <a:pt x="128" y="492"/>
                  </a:lnTo>
                  <a:lnTo>
                    <a:pt x="159" y="509"/>
                  </a:lnTo>
                  <a:lnTo>
                    <a:pt x="193" y="521"/>
                  </a:lnTo>
                  <a:lnTo>
                    <a:pt x="227" y="534"/>
                  </a:lnTo>
                  <a:lnTo>
                    <a:pt x="258" y="540"/>
                  </a:lnTo>
                  <a:lnTo>
                    <a:pt x="264" y="542"/>
                  </a:lnTo>
                  <a:lnTo>
                    <a:pt x="296" y="546"/>
                  </a:lnTo>
                  <a:lnTo>
                    <a:pt x="327" y="548"/>
                  </a:lnTo>
                  <a:lnTo>
                    <a:pt x="359" y="548"/>
                  </a:lnTo>
                  <a:lnTo>
                    <a:pt x="386" y="544"/>
                  </a:lnTo>
                  <a:lnTo>
                    <a:pt x="393" y="544"/>
                  </a:lnTo>
                  <a:lnTo>
                    <a:pt x="420" y="536"/>
                  </a:lnTo>
                  <a:lnTo>
                    <a:pt x="445" y="527"/>
                  </a:lnTo>
                  <a:lnTo>
                    <a:pt x="470" y="513"/>
                  </a:lnTo>
                  <a:lnTo>
                    <a:pt x="474" y="511"/>
                  </a:lnTo>
                  <a:lnTo>
                    <a:pt x="495" y="496"/>
                  </a:lnTo>
                  <a:lnTo>
                    <a:pt x="514" y="477"/>
                  </a:lnTo>
                  <a:lnTo>
                    <a:pt x="533" y="454"/>
                  </a:lnTo>
                  <a:lnTo>
                    <a:pt x="546" y="431"/>
                  </a:lnTo>
                  <a:lnTo>
                    <a:pt x="548" y="422"/>
                  </a:lnTo>
                  <a:lnTo>
                    <a:pt x="558" y="395"/>
                  </a:lnTo>
                  <a:lnTo>
                    <a:pt x="565" y="370"/>
                  </a:lnTo>
                  <a:lnTo>
                    <a:pt x="569" y="341"/>
                  </a:lnTo>
                  <a:lnTo>
                    <a:pt x="569" y="311"/>
                  </a:lnTo>
                  <a:lnTo>
                    <a:pt x="565" y="282"/>
                  </a:lnTo>
                  <a:lnTo>
                    <a:pt x="558" y="250"/>
                  </a:lnTo>
                  <a:lnTo>
                    <a:pt x="550" y="219"/>
                  </a:lnTo>
                  <a:lnTo>
                    <a:pt x="537" y="187"/>
                  </a:lnTo>
                  <a:lnTo>
                    <a:pt x="533" y="179"/>
                  </a:lnTo>
                  <a:lnTo>
                    <a:pt x="519" y="147"/>
                  </a:lnTo>
                  <a:lnTo>
                    <a:pt x="500" y="116"/>
                  </a:lnTo>
                  <a:lnTo>
                    <a:pt x="479" y="86"/>
                  </a:lnTo>
                  <a:lnTo>
                    <a:pt x="456" y="57"/>
                  </a:lnTo>
                  <a:lnTo>
                    <a:pt x="428" y="28"/>
                  </a:lnTo>
                  <a:lnTo>
                    <a:pt x="39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1559" name="Freeform 24">
              <a:extLst>
                <a:ext uri="{FF2B5EF4-FFF2-40B4-BE49-F238E27FC236}">
                  <a16:creationId xmlns:a16="http://schemas.microsoft.com/office/drawing/2014/main" id="{A96C0FAE-B44E-44EE-B6FF-FFE0706FF6CC}"/>
                </a:ext>
              </a:extLst>
            </p:cNvPr>
            <p:cNvSpPr>
              <a:spLocks/>
            </p:cNvSpPr>
            <p:nvPr/>
          </p:nvSpPr>
          <p:spPr bwMode="auto">
            <a:xfrm>
              <a:off x="4643" y="4502"/>
              <a:ext cx="704" cy="483"/>
            </a:xfrm>
            <a:custGeom>
              <a:avLst/>
              <a:gdLst>
                <a:gd name="T0" fmla="*/ 687 w 704"/>
                <a:gd name="T1" fmla="*/ 376 h 483"/>
                <a:gd name="T2" fmla="*/ 645 w 704"/>
                <a:gd name="T3" fmla="*/ 416 h 483"/>
                <a:gd name="T4" fmla="*/ 649 w 704"/>
                <a:gd name="T5" fmla="*/ 414 h 483"/>
                <a:gd name="T6" fmla="*/ 599 w 704"/>
                <a:gd name="T7" fmla="*/ 441 h 483"/>
                <a:gd name="T8" fmla="*/ 576 w 704"/>
                <a:gd name="T9" fmla="*/ 460 h 483"/>
                <a:gd name="T10" fmla="*/ 546 w 704"/>
                <a:gd name="T11" fmla="*/ 454 h 483"/>
                <a:gd name="T12" fmla="*/ 481 w 704"/>
                <a:gd name="T13" fmla="*/ 458 h 483"/>
                <a:gd name="T14" fmla="*/ 414 w 704"/>
                <a:gd name="T15" fmla="*/ 447 h 483"/>
                <a:gd name="T16" fmla="*/ 418 w 704"/>
                <a:gd name="T17" fmla="*/ 447 h 483"/>
                <a:gd name="T18" fmla="*/ 349 w 704"/>
                <a:gd name="T19" fmla="*/ 426 h 483"/>
                <a:gd name="T20" fmla="*/ 278 w 704"/>
                <a:gd name="T21" fmla="*/ 393 h 483"/>
                <a:gd name="T22" fmla="*/ 238 w 704"/>
                <a:gd name="T23" fmla="*/ 384 h 483"/>
                <a:gd name="T24" fmla="*/ 213 w 704"/>
                <a:gd name="T25" fmla="*/ 349 h 483"/>
                <a:gd name="T26" fmla="*/ 129 w 704"/>
                <a:gd name="T27" fmla="*/ 269 h 483"/>
                <a:gd name="T28" fmla="*/ 66 w 704"/>
                <a:gd name="T29" fmla="*/ 178 h 483"/>
                <a:gd name="T30" fmla="*/ 36 w 704"/>
                <a:gd name="T31" fmla="*/ 141 h 483"/>
                <a:gd name="T32" fmla="*/ 34 w 704"/>
                <a:gd name="T33" fmla="*/ 92 h 483"/>
                <a:gd name="T34" fmla="*/ 26 w 704"/>
                <a:gd name="T35" fmla="*/ 2 h 483"/>
                <a:gd name="T36" fmla="*/ 0 w 704"/>
                <a:gd name="T37" fmla="*/ 46 h 483"/>
                <a:gd name="T38" fmla="*/ 24 w 704"/>
                <a:gd name="T39" fmla="*/ 141 h 483"/>
                <a:gd name="T40" fmla="*/ 47 w 704"/>
                <a:gd name="T41" fmla="*/ 197 h 483"/>
                <a:gd name="T42" fmla="*/ 110 w 704"/>
                <a:gd name="T43" fmla="*/ 288 h 483"/>
                <a:gd name="T44" fmla="*/ 198 w 704"/>
                <a:gd name="T45" fmla="*/ 370 h 483"/>
                <a:gd name="T46" fmla="*/ 234 w 704"/>
                <a:gd name="T47" fmla="*/ 395 h 483"/>
                <a:gd name="T48" fmla="*/ 303 w 704"/>
                <a:gd name="T49" fmla="*/ 435 h 483"/>
                <a:gd name="T50" fmla="*/ 372 w 704"/>
                <a:gd name="T51" fmla="*/ 462 h 483"/>
                <a:gd name="T52" fmla="*/ 414 w 704"/>
                <a:gd name="T53" fmla="*/ 472 h 483"/>
                <a:gd name="T54" fmla="*/ 481 w 704"/>
                <a:gd name="T55" fmla="*/ 483 h 483"/>
                <a:gd name="T56" fmla="*/ 546 w 704"/>
                <a:gd name="T57" fmla="*/ 479 h 483"/>
                <a:gd name="T58" fmla="*/ 580 w 704"/>
                <a:gd name="T59" fmla="*/ 472 h 483"/>
                <a:gd name="T60" fmla="*/ 637 w 704"/>
                <a:gd name="T61" fmla="*/ 451 h 483"/>
                <a:gd name="T62" fmla="*/ 664 w 704"/>
                <a:gd name="T63" fmla="*/ 435 h 483"/>
                <a:gd name="T64" fmla="*/ 704 w 704"/>
                <a:gd name="T65" fmla="*/ 395 h 4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04"/>
                <a:gd name="T100" fmla="*/ 0 h 483"/>
                <a:gd name="T101" fmla="*/ 704 w 704"/>
                <a:gd name="T102" fmla="*/ 483 h 4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04" h="483">
                  <a:moveTo>
                    <a:pt x="704" y="395"/>
                  </a:moveTo>
                  <a:lnTo>
                    <a:pt x="687" y="376"/>
                  </a:lnTo>
                  <a:lnTo>
                    <a:pt x="666" y="397"/>
                  </a:lnTo>
                  <a:lnTo>
                    <a:pt x="645" y="416"/>
                  </a:lnTo>
                  <a:lnTo>
                    <a:pt x="656" y="424"/>
                  </a:lnTo>
                  <a:lnTo>
                    <a:pt x="649" y="414"/>
                  </a:lnTo>
                  <a:lnTo>
                    <a:pt x="626" y="428"/>
                  </a:lnTo>
                  <a:lnTo>
                    <a:pt x="599" y="441"/>
                  </a:lnTo>
                  <a:lnTo>
                    <a:pt x="570" y="449"/>
                  </a:lnTo>
                  <a:lnTo>
                    <a:pt x="576" y="460"/>
                  </a:lnTo>
                  <a:lnTo>
                    <a:pt x="576" y="447"/>
                  </a:lnTo>
                  <a:lnTo>
                    <a:pt x="546" y="454"/>
                  </a:lnTo>
                  <a:lnTo>
                    <a:pt x="515" y="458"/>
                  </a:lnTo>
                  <a:lnTo>
                    <a:pt x="481" y="458"/>
                  </a:lnTo>
                  <a:lnTo>
                    <a:pt x="448" y="454"/>
                  </a:lnTo>
                  <a:lnTo>
                    <a:pt x="414" y="447"/>
                  </a:lnTo>
                  <a:lnTo>
                    <a:pt x="414" y="460"/>
                  </a:lnTo>
                  <a:lnTo>
                    <a:pt x="418" y="447"/>
                  </a:lnTo>
                  <a:lnTo>
                    <a:pt x="383" y="439"/>
                  </a:lnTo>
                  <a:lnTo>
                    <a:pt x="349" y="426"/>
                  </a:lnTo>
                  <a:lnTo>
                    <a:pt x="313" y="412"/>
                  </a:lnTo>
                  <a:lnTo>
                    <a:pt x="278" y="393"/>
                  </a:lnTo>
                  <a:lnTo>
                    <a:pt x="244" y="372"/>
                  </a:lnTo>
                  <a:lnTo>
                    <a:pt x="238" y="384"/>
                  </a:lnTo>
                  <a:lnTo>
                    <a:pt x="248" y="374"/>
                  </a:lnTo>
                  <a:lnTo>
                    <a:pt x="213" y="349"/>
                  </a:lnTo>
                  <a:lnTo>
                    <a:pt x="168" y="311"/>
                  </a:lnTo>
                  <a:lnTo>
                    <a:pt x="129" y="269"/>
                  </a:lnTo>
                  <a:lnTo>
                    <a:pt x="95" y="225"/>
                  </a:lnTo>
                  <a:lnTo>
                    <a:pt x="66" y="178"/>
                  </a:lnTo>
                  <a:lnTo>
                    <a:pt x="45" y="130"/>
                  </a:lnTo>
                  <a:lnTo>
                    <a:pt x="36" y="141"/>
                  </a:lnTo>
                  <a:lnTo>
                    <a:pt x="49" y="141"/>
                  </a:lnTo>
                  <a:lnTo>
                    <a:pt x="34" y="92"/>
                  </a:lnTo>
                  <a:lnTo>
                    <a:pt x="26" y="46"/>
                  </a:lnTo>
                  <a:lnTo>
                    <a:pt x="26" y="2"/>
                  </a:lnTo>
                  <a:lnTo>
                    <a:pt x="0" y="0"/>
                  </a:lnTo>
                  <a:lnTo>
                    <a:pt x="0" y="46"/>
                  </a:lnTo>
                  <a:lnTo>
                    <a:pt x="9" y="92"/>
                  </a:lnTo>
                  <a:lnTo>
                    <a:pt x="24" y="141"/>
                  </a:lnTo>
                  <a:lnTo>
                    <a:pt x="26" y="149"/>
                  </a:lnTo>
                  <a:lnTo>
                    <a:pt x="47" y="197"/>
                  </a:lnTo>
                  <a:lnTo>
                    <a:pt x="76" y="244"/>
                  </a:lnTo>
                  <a:lnTo>
                    <a:pt x="110" y="288"/>
                  </a:lnTo>
                  <a:lnTo>
                    <a:pt x="150" y="330"/>
                  </a:lnTo>
                  <a:lnTo>
                    <a:pt x="198" y="370"/>
                  </a:lnTo>
                  <a:lnTo>
                    <a:pt x="229" y="393"/>
                  </a:lnTo>
                  <a:lnTo>
                    <a:pt x="234" y="395"/>
                  </a:lnTo>
                  <a:lnTo>
                    <a:pt x="267" y="416"/>
                  </a:lnTo>
                  <a:lnTo>
                    <a:pt x="303" y="435"/>
                  </a:lnTo>
                  <a:lnTo>
                    <a:pt x="339" y="449"/>
                  </a:lnTo>
                  <a:lnTo>
                    <a:pt x="372" y="462"/>
                  </a:lnTo>
                  <a:lnTo>
                    <a:pt x="408" y="470"/>
                  </a:lnTo>
                  <a:lnTo>
                    <a:pt x="414" y="472"/>
                  </a:lnTo>
                  <a:lnTo>
                    <a:pt x="448" y="479"/>
                  </a:lnTo>
                  <a:lnTo>
                    <a:pt x="481" y="483"/>
                  </a:lnTo>
                  <a:lnTo>
                    <a:pt x="515" y="483"/>
                  </a:lnTo>
                  <a:lnTo>
                    <a:pt x="546" y="479"/>
                  </a:lnTo>
                  <a:lnTo>
                    <a:pt x="576" y="472"/>
                  </a:lnTo>
                  <a:lnTo>
                    <a:pt x="580" y="472"/>
                  </a:lnTo>
                  <a:lnTo>
                    <a:pt x="609" y="464"/>
                  </a:lnTo>
                  <a:lnTo>
                    <a:pt x="637" y="451"/>
                  </a:lnTo>
                  <a:lnTo>
                    <a:pt x="660" y="437"/>
                  </a:lnTo>
                  <a:lnTo>
                    <a:pt x="664" y="435"/>
                  </a:lnTo>
                  <a:lnTo>
                    <a:pt x="685" y="416"/>
                  </a:lnTo>
                  <a:lnTo>
                    <a:pt x="704" y="3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1560" name="Freeform 25">
              <a:extLst>
                <a:ext uri="{FF2B5EF4-FFF2-40B4-BE49-F238E27FC236}">
                  <a16:creationId xmlns:a16="http://schemas.microsoft.com/office/drawing/2014/main" id="{94A7ADEB-B25E-40C2-8EAA-71AB18D05FFE}"/>
                </a:ext>
              </a:extLst>
            </p:cNvPr>
            <p:cNvSpPr>
              <a:spLocks/>
            </p:cNvSpPr>
            <p:nvPr/>
          </p:nvSpPr>
          <p:spPr bwMode="auto">
            <a:xfrm>
              <a:off x="6067" y="3685"/>
              <a:ext cx="553" cy="647"/>
            </a:xfrm>
            <a:custGeom>
              <a:avLst/>
              <a:gdLst>
                <a:gd name="T0" fmla="*/ 15 w 553"/>
                <a:gd name="T1" fmla="*/ 122 h 647"/>
                <a:gd name="T2" fmla="*/ 38 w 553"/>
                <a:gd name="T3" fmla="*/ 88 h 647"/>
                <a:gd name="T4" fmla="*/ 78 w 553"/>
                <a:gd name="T5" fmla="*/ 80 h 647"/>
                <a:gd name="T6" fmla="*/ 145 w 553"/>
                <a:gd name="T7" fmla="*/ 48 h 647"/>
                <a:gd name="T8" fmla="*/ 214 w 553"/>
                <a:gd name="T9" fmla="*/ 31 h 647"/>
                <a:gd name="T10" fmla="*/ 210 w 553"/>
                <a:gd name="T11" fmla="*/ 31 h 647"/>
                <a:gd name="T12" fmla="*/ 277 w 553"/>
                <a:gd name="T13" fmla="*/ 25 h 647"/>
                <a:gd name="T14" fmla="*/ 340 w 553"/>
                <a:gd name="T15" fmla="*/ 31 h 647"/>
                <a:gd name="T16" fmla="*/ 336 w 553"/>
                <a:gd name="T17" fmla="*/ 29 h 647"/>
                <a:gd name="T18" fmla="*/ 393 w 553"/>
                <a:gd name="T19" fmla="*/ 46 h 647"/>
                <a:gd name="T20" fmla="*/ 427 w 553"/>
                <a:gd name="T21" fmla="*/ 48 h 647"/>
                <a:gd name="T22" fmla="*/ 441 w 553"/>
                <a:gd name="T23" fmla="*/ 76 h 647"/>
                <a:gd name="T24" fmla="*/ 483 w 553"/>
                <a:gd name="T25" fmla="*/ 118 h 647"/>
                <a:gd name="T26" fmla="*/ 513 w 553"/>
                <a:gd name="T27" fmla="*/ 168 h 647"/>
                <a:gd name="T28" fmla="*/ 508 w 553"/>
                <a:gd name="T29" fmla="*/ 160 h 647"/>
                <a:gd name="T30" fmla="*/ 523 w 553"/>
                <a:gd name="T31" fmla="*/ 216 h 647"/>
                <a:gd name="T32" fmla="*/ 525 w 553"/>
                <a:gd name="T33" fmla="*/ 277 h 647"/>
                <a:gd name="T34" fmla="*/ 515 w 553"/>
                <a:gd name="T35" fmla="*/ 340 h 647"/>
                <a:gd name="T36" fmla="*/ 515 w 553"/>
                <a:gd name="T37" fmla="*/ 372 h 647"/>
                <a:gd name="T38" fmla="*/ 492 w 553"/>
                <a:gd name="T39" fmla="*/ 395 h 647"/>
                <a:gd name="T40" fmla="*/ 456 w 553"/>
                <a:gd name="T41" fmla="*/ 456 h 647"/>
                <a:gd name="T42" fmla="*/ 408 w 553"/>
                <a:gd name="T43" fmla="*/ 514 h 647"/>
                <a:gd name="T44" fmla="*/ 353 w 553"/>
                <a:gd name="T45" fmla="*/ 565 h 647"/>
                <a:gd name="T46" fmla="*/ 313 w 553"/>
                <a:gd name="T47" fmla="*/ 607 h 647"/>
                <a:gd name="T48" fmla="*/ 259 w 553"/>
                <a:gd name="T49" fmla="*/ 624 h 647"/>
                <a:gd name="T50" fmla="*/ 317 w 553"/>
                <a:gd name="T51" fmla="*/ 619 h 647"/>
                <a:gd name="T52" fmla="*/ 368 w 553"/>
                <a:gd name="T53" fmla="*/ 586 h 647"/>
                <a:gd name="T54" fmla="*/ 427 w 553"/>
                <a:gd name="T55" fmla="*/ 533 h 647"/>
                <a:gd name="T56" fmla="*/ 475 w 553"/>
                <a:gd name="T57" fmla="*/ 475 h 647"/>
                <a:gd name="T58" fmla="*/ 511 w 553"/>
                <a:gd name="T59" fmla="*/ 414 h 647"/>
                <a:gd name="T60" fmla="*/ 527 w 553"/>
                <a:gd name="T61" fmla="*/ 372 h 647"/>
                <a:gd name="T62" fmla="*/ 540 w 553"/>
                <a:gd name="T63" fmla="*/ 340 h 647"/>
                <a:gd name="T64" fmla="*/ 550 w 553"/>
                <a:gd name="T65" fmla="*/ 277 h 647"/>
                <a:gd name="T66" fmla="*/ 548 w 553"/>
                <a:gd name="T67" fmla="*/ 216 h 647"/>
                <a:gd name="T68" fmla="*/ 534 w 553"/>
                <a:gd name="T69" fmla="*/ 160 h 647"/>
                <a:gd name="T70" fmla="*/ 517 w 553"/>
                <a:gd name="T71" fmla="*/ 122 h 647"/>
                <a:gd name="T72" fmla="*/ 481 w 553"/>
                <a:gd name="T73" fmla="*/ 76 h 647"/>
                <a:gd name="T74" fmla="*/ 435 w 553"/>
                <a:gd name="T75" fmla="*/ 40 h 647"/>
                <a:gd name="T76" fmla="*/ 403 w 553"/>
                <a:gd name="T77" fmla="*/ 23 h 647"/>
                <a:gd name="T78" fmla="*/ 347 w 553"/>
                <a:gd name="T79" fmla="*/ 6 h 647"/>
                <a:gd name="T80" fmla="*/ 309 w 553"/>
                <a:gd name="T81" fmla="*/ 0 h 647"/>
                <a:gd name="T82" fmla="*/ 244 w 553"/>
                <a:gd name="T83" fmla="*/ 2 h 647"/>
                <a:gd name="T84" fmla="*/ 204 w 553"/>
                <a:gd name="T85" fmla="*/ 8 h 647"/>
                <a:gd name="T86" fmla="*/ 135 w 553"/>
                <a:gd name="T87" fmla="*/ 25 h 647"/>
                <a:gd name="T88" fmla="*/ 67 w 553"/>
                <a:gd name="T89" fmla="*/ 57 h 647"/>
                <a:gd name="T90" fmla="*/ 30 w 553"/>
                <a:gd name="T91" fmla="*/ 80 h 6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53"/>
                <a:gd name="T139" fmla="*/ 0 h 647"/>
                <a:gd name="T140" fmla="*/ 553 w 553"/>
                <a:gd name="T141" fmla="*/ 647 h 6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53" h="647">
                  <a:moveTo>
                    <a:pt x="0" y="101"/>
                  </a:moveTo>
                  <a:lnTo>
                    <a:pt x="15" y="122"/>
                  </a:lnTo>
                  <a:lnTo>
                    <a:pt x="49" y="99"/>
                  </a:lnTo>
                  <a:lnTo>
                    <a:pt x="38" y="88"/>
                  </a:lnTo>
                  <a:lnTo>
                    <a:pt x="44" y="101"/>
                  </a:lnTo>
                  <a:lnTo>
                    <a:pt x="78" y="80"/>
                  </a:lnTo>
                  <a:lnTo>
                    <a:pt x="112" y="63"/>
                  </a:lnTo>
                  <a:lnTo>
                    <a:pt x="145" y="48"/>
                  </a:lnTo>
                  <a:lnTo>
                    <a:pt x="181" y="38"/>
                  </a:lnTo>
                  <a:lnTo>
                    <a:pt x="214" y="31"/>
                  </a:lnTo>
                  <a:lnTo>
                    <a:pt x="210" y="19"/>
                  </a:lnTo>
                  <a:lnTo>
                    <a:pt x="210" y="31"/>
                  </a:lnTo>
                  <a:lnTo>
                    <a:pt x="244" y="27"/>
                  </a:lnTo>
                  <a:lnTo>
                    <a:pt x="277" y="25"/>
                  </a:lnTo>
                  <a:lnTo>
                    <a:pt x="309" y="25"/>
                  </a:lnTo>
                  <a:lnTo>
                    <a:pt x="340" y="31"/>
                  </a:lnTo>
                  <a:lnTo>
                    <a:pt x="340" y="19"/>
                  </a:lnTo>
                  <a:lnTo>
                    <a:pt x="336" y="29"/>
                  </a:lnTo>
                  <a:lnTo>
                    <a:pt x="366" y="36"/>
                  </a:lnTo>
                  <a:lnTo>
                    <a:pt x="393" y="46"/>
                  </a:lnTo>
                  <a:lnTo>
                    <a:pt x="420" y="61"/>
                  </a:lnTo>
                  <a:lnTo>
                    <a:pt x="427" y="48"/>
                  </a:lnTo>
                  <a:lnTo>
                    <a:pt x="416" y="59"/>
                  </a:lnTo>
                  <a:lnTo>
                    <a:pt x="441" y="76"/>
                  </a:lnTo>
                  <a:lnTo>
                    <a:pt x="462" y="94"/>
                  </a:lnTo>
                  <a:lnTo>
                    <a:pt x="483" y="118"/>
                  </a:lnTo>
                  <a:lnTo>
                    <a:pt x="498" y="141"/>
                  </a:lnTo>
                  <a:lnTo>
                    <a:pt x="513" y="168"/>
                  </a:lnTo>
                  <a:lnTo>
                    <a:pt x="521" y="160"/>
                  </a:lnTo>
                  <a:lnTo>
                    <a:pt x="508" y="160"/>
                  </a:lnTo>
                  <a:lnTo>
                    <a:pt x="519" y="187"/>
                  </a:lnTo>
                  <a:lnTo>
                    <a:pt x="523" y="216"/>
                  </a:lnTo>
                  <a:lnTo>
                    <a:pt x="527" y="246"/>
                  </a:lnTo>
                  <a:lnTo>
                    <a:pt x="525" y="277"/>
                  </a:lnTo>
                  <a:lnTo>
                    <a:pt x="521" y="309"/>
                  </a:lnTo>
                  <a:lnTo>
                    <a:pt x="515" y="340"/>
                  </a:lnTo>
                  <a:lnTo>
                    <a:pt x="502" y="372"/>
                  </a:lnTo>
                  <a:lnTo>
                    <a:pt x="515" y="372"/>
                  </a:lnTo>
                  <a:lnTo>
                    <a:pt x="506" y="363"/>
                  </a:lnTo>
                  <a:lnTo>
                    <a:pt x="492" y="395"/>
                  </a:lnTo>
                  <a:lnTo>
                    <a:pt x="477" y="426"/>
                  </a:lnTo>
                  <a:lnTo>
                    <a:pt x="456" y="456"/>
                  </a:lnTo>
                  <a:lnTo>
                    <a:pt x="433" y="485"/>
                  </a:lnTo>
                  <a:lnTo>
                    <a:pt x="408" y="514"/>
                  </a:lnTo>
                  <a:lnTo>
                    <a:pt x="380" y="540"/>
                  </a:lnTo>
                  <a:lnTo>
                    <a:pt x="353" y="565"/>
                  </a:lnTo>
                  <a:lnTo>
                    <a:pt x="303" y="598"/>
                  </a:lnTo>
                  <a:lnTo>
                    <a:pt x="313" y="607"/>
                  </a:lnTo>
                  <a:lnTo>
                    <a:pt x="307" y="596"/>
                  </a:lnTo>
                  <a:lnTo>
                    <a:pt x="259" y="624"/>
                  </a:lnTo>
                  <a:lnTo>
                    <a:pt x="269" y="647"/>
                  </a:lnTo>
                  <a:lnTo>
                    <a:pt x="317" y="619"/>
                  </a:lnTo>
                  <a:lnTo>
                    <a:pt x="322" y="617"/>
                  </a:lnTo>
                  <a:lnTo>
                    <a:pt x="368" y="586"/>
                  </a:lnTo>
                  <a:lnTo>
                    <a:pt x="399" y="559"/>
                  </a:lnTo>
                  <a:lnTo>
                    <a:pt x="427" y="533"/>
                  </a:lnTo>
                  <a:lnTo>
                    <a:pt x="452" y="504"/>
                  </a:lnTo>
                  <a:lnTo>
                    <a:pt x="475" y="475"/>
                  </a:lnTo>
                  <a:lnTo>
                    <a:pt x="496" y="445"/>
                  </a:lnTo>
                  <a:lnTo>
                    <a:pt x="511" y="414"/>
                  </a:lnTo>
                  <a:lnTo>
                    <a:pt x="525" y="382"/>
                  </a:lnTo>
                  <a:lnTo>
                    <a:pt x="527" y="372"/>
                  </a:lnTo>
                  <a:lnTo>
                    <a:pt x="540" y="340"/>
                  </a:lnTo>
                  <a:lnTo>
                    <a:pt x="546" y="309"/>
                  </a:lnTo>
                  <a:lnTo>
                    <a:pt x="550" y="277"/>
                  </a:lnTo>
                  <a:lnTo>
                    <a:pt x="553" y="246"/>
                  </a:lnTo>
                  <a:lnTo>
                    <a:pt x="548" y="216"/>
                  </a:lnTo>
                  <a:lnTo>
                    <a:pt x="544" y="187"/>
                  </a:lnTo>
                  <a:lnTo>
                    <a:pt x="534" y="160"/>
                  </a:lnTo>
                  <a:lnTo>
                    <a:pt x="532" y="149"/>
                  </a:lnTo>
                  <a:lnTo>
                    <a:pt x="517" y="122"/>
                  </a:lnTo>
                  <a:lnTo>
                    <a:pt x="500" y="99"/>
                  </a:lnTo>
                  <a:lnTo>
                    <a:pt x="481" y="76"/>
                  </a:lnTo>
                  <a:lnTo>
                    <a:pt x="460" y="57"/>
                  </a:lnTo>
                  <a:lnTo>
                    <a:pt x="435" y="40"/>
                  </a:lnTo>
                  <a:lnTo>
                    <a:pt x="431" y="38"/>
                  </a:lnTo>
                  <a:lnTo>
                    <a:pt x="403" y="23"/>
                  </a:lnTo>
                  <a:lnTo>
                    <a:pt x="376" y="13"/>
                  </a:lnTo>
                  <a:lnTo>
                    <a:pt x="347" y="6"/>
                  </a:lnTo>
                  <a:lnTo>
                    <a:pt x="340" y="6"/>
                  </a:lnTo>
                  <a:lnTo>
                    <a:pt x="309" y="0"/>
                  </a:lnTo>
                  <a:lnTo>
                    <a:pt x="277" y="0"/>
                  </a:lnTo>
                  <a:lnTo>
                    <a:pt x="244" y="2"/>
                  </a:lnTo>
                  <a:lnTo>
                    <a:pt x="210" y="6"/>
                  </a:lnTo>
                  <a:lnTo>
                    <a:pt x="204" y="8"/>
                  </a:lnTo>
                  <a:lnTo>
                    <a:pt x="170" y="15"/>
                  </a:lnTo>
                  <a:lnTo>
                    <a:pt x="135" y="25"/>
                  </a:lnTo>
                  <a:lnTo>
                    <a:pt x="101" y="40"/>
                  </a:lnTo>
                  <a:lnTo>
                    <a:pt x="67" y="57"/>
                  </a:lnTo>
                  <a:lnTo>
                    <a:pt x="34" y="78"/>
                  </a:lnTo>
                  <a:lnTo>
                    <a:pt x="30" y="80"/>
                  </a:lnTo>
                  <a:lnTo>
                    <a:pt x="0"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1561" name="Freeform 26">
              <a:extLst>
                <a:ext uri="{FF2B5EF4-FFF2-40B4-BE49-F238E27FC236}">
                  <a16:creationId xmlns:a16="http://schemas.microsoft.com/office/drawing/2014/main" id="{6B247C50-9E60-4A9C-B43D-E67348E5A9B7}"/>
                </a:ext>
              </a:extLst>
            </p:cNvPr>
            <p:cNvSpPr>
              <a:spLocks/>
            </p:cNvSpPr>
            <p:nvPr/>
          </p:nvSpPr>
          <p:spPr bwMode="auto">
            <a:xfrm>
              <a:off x="5357" y="4676"/>
              <a:ext cx="588" cy="313"/>
            </a:xfrm>
            <a:custGeom>
              <a:avLst/>
              <a:gdLst>
                <a:gd name="T0" fmla="*/ 588 w 588"/>
                <a:gd name="T1" fmla="*/ 4 h 313"/>
                <a:gd name="T2" fmla="*/ 565 w 588"/>
                <a:gd name="T3" fmla="*/ 0 h 313"/>
                <a:gd name="T4" fmla="*/ 553 w 588"/>
                <a:gd name="T5" fmla="*/ 53 h 313"/>
                <a:gd name="T6" fmla="*/ 538 w 588"/>
                <a:gd name="T7" fmla="*/ 99 h 313"/>
                <a:gd name="T8" fmla="*/ 551 w 588"/>
                <a:gd name="T9" fmla="*/ 99 h 313"/>
                <a:gd name="T10" fmla="*/ 540 w 588"/>
                <a:gd name="T11" fmla="*/ 88 h 313"/>
                <a:gd name="T12" fmla="*/ 523 w 588"/>
                <a:gd name="T13" fmla="*/ 133 h 313"/>
                <a:gd name="T14" fmla="*/ 500 w 588"/>
                <a:gd name="T15" fmla="*/ 170 h 313"/>
                <a:gd name="T16" fmla="*/ 475 w 588"/>
                <a:gd name="T17" fmla="*/ 204 h 313"/>
                <a:gd name="T18" fmla="*/ 446 w 588"/>
                <a:gd name="T19" fmla="*/ 231 h 313"/>
                <a:gd name="T20" fmla="*/ 414 w 588"/>
                <a:gd name="T21" fmla="*/ 254 h 313"/>
                <a:gd name="T22" fmla="*/ 425 w 588"/>
                <a:gd name="T23" fmla="*/ 265 h 313"/>
                <a:gd name="T24" fmla="*/ 418 w 588"/>
                <a:gd name="T25" fmla="*/ 252 h 313"/>
                <a:gd name="T26" fmla="*/ 385 w 588"/>
                <a:gd name="T27" fmla="*/ 271 h 313"/>
                <a:gd name="T28" fmla="*/ 341 w 588"/>
                <a:gd name="T29" fmla="*/ 284 h 313"/>
                <a:gd name="T30" fmla="*/ 347 w 588"/>
                <a:gd name="T31" fmla="*/ 294 h 313"/>
                <a:gd name="T32" fmla="*/ 347 w 588"/>
                <a:gd name="T33" fmla="*/ 282 h 313"/>
                <a:gd name="T34" fmla="*/ 301 w 588"/>
                <a:gd name="T35" fmla="*/ 288 h 313"/>
                <a:gd name="T36" fmla="*/ 255 w 588"/>
                <a:gd name="T37" fmla="*/ 286 h 313"/>
                <a:gd name="T38" fmla="*/ 204 w 588"/>
                <a:gd name="T39" fmla="*/ 277 h 313"/>
                <a:gd name="T40" fmla="*/ 204 w 588"/>
                <a:gd name="T41" fmla="*/ 290 h 313"/>
                <a:gd name="T42" fmla="*/ 210 w 588"/>
                <a:gd name="T43" fmla="*/ 277 h 313"/>
                <a:gd name="T44" fmla="*/ 160 w 588"/>
                <a:gd name="T45" fmla="*/ 261 h 313"/>
                <a:gd name="T46" fmla="*/ 112 w 588"/>
                <a:gd name="T47" fmla="*/ 238 h 313"/>
                <a:gd name="T48" fmla="*/ 61 w 588"/>
                <a:gd name="T49" fmla="*/ 206 h 313"/>
                <a:gd name="T50" fmla="*/ 55 w 588"/>
                <a:gd name="T51" fmla="*/ 217 h 313"/>
                <a:gd name="T52" fmla="*/ 66 w 588"/>
                <a:gd name="T53" fmla="*/ 208 h 313"/>
                <a:gd name="T54" fmla="*/ 15 w 588"/>
                <a:gd name="T55" fmla="*/ 168 h 313"/>
                <a:gd name="T56" fmla="*/ 0 w 588"/>
                <a:gd name="T57" fmla="*/ 189 h 313"/>
                <a:gd name="T58" fmla="*/ 47 w 588"/>
                <a:gd name="T59" fmla="*/ 227 h 313"/>
                <a:gd name="T60" fmla="*/ 51 w 588"/>
                <a:gd name="T61" fmla="*/ 229 h 313"/>
                <a:gd name="T62" fmla="*/ 101 w 588"/>
                <a:gd name="T63" fmla="*/ 261 h 313"/>
                <a:gd name="T64" fmla="*/ 150 w 588"/>
                <a:gd name="T65" fmla="*/ 284 h 313"/>
                <a:gd name="T66" fmla="*/ 200 w 588"/>
                <a:gd name="T67" fmla="*/ 301 h 313"/>
                <a:gd name="T68" fmla="*/ 204 w 588"/>
                <a:gd name="T69" fmla="*/ 303 h 313"/>
                <a:gd name="T70" fmla="*/ 255 w 588"/>
                <a:gd name="T71" fmla="*/ 311 h 313"/>
                <a:gd name="T72" fmla="*/ 301 w 588"/>
                <a:gd name="T73" fmla="*/ 313 h 313"/>
                <a:gd name="T74" fmla="*/ 347 w 588"/>
                <a:gd name="T75" fmla="*/ 307 h 313"/>
                <a:gd name="T76" fmla="*/ 351 w 588"/>
                <a:gd name="T77" fmla="*/ 307 h 313"/>
                <a:gd name="T78" fmla="*/ 395 w 588"/>
                <a:gd name="T79" fmla="*/ 294 h 313"/>
                <a:gd name="T80" fmla="*/ 429 w 588"/>
                <a:gd name="T81" fmla="*/ 275 h 313"/>
                <a:gd name="T82" fmla="*/ 433 w 588"/>
                <a:gd name="T83" fmla="*/ 273 h 313"/>
                <a:gd name="T84" fmla="*/ 465 w 588"/>
                <a:gd name="T85" fmla="*/ 250 h 313"/>
                <a:gd name="T86" fmla="*/ 494 w 588"/>
                <a:gd name="T87" fmla="*/ 223 h 313"/>
                <a:gd name="T88" fmla="*/ 519 w 588"/>
                <a:gd name="T89" fmla="*/ 189 h 313"/>
                <a:gd name="T90" fmla="*/ 542 w 588"/>
                <a:gd name="T91" fmla="*/ 151 h 313"/>
                <a:gd name="T92" fmla="*/ 559 w 588"/>
                <a:gd name="T93" fmla="*/ 107 h 313"/>
                <a:gd name="T94" fmla="*/ 563 w 588"/>
                <a:gd name="T95" fmla="*/ 99 h 313"/>
                <a:gd name="T96" fmla="*/ 563 w 588"/>
                <a:gd name="T97" fmla="*/ 99 h 313"/>
                <a:gd name="T98" fmla="*/ 578 w 588"/>
                <a:gd name="T99" fmla="*/ 53 h 313"/>
                <a:gd name="T100" fmla="*/ 588 w 588"/>
                <a:gd name="T101" fmla="*/ 4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88"/>
                <a:gd name="T154" fmla="*/ 0 h 313"/>
                <a:gd name="T155" fmla="*/ 588 w 588"/>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88" h="313">
                  <a:moveTo>
                    <a:pt x="588" y="4"/>
                  </a:moveTo>
                  <a:lnTo>
                    <a:pt x="565" y="0"/>
                  </a:lnTo>
                  <a:lnTo>
                    <a:pt x="553" y="53"/>
                  </a:lnTo>
                  <a:lnTo>
                    <a:pt x="538" y="99"/>
                  </a:lnTo>
                  <a:lnTo>
                    <a:pt x="551" y="99"/>
                  </a:lnTo>
                  <a:lnTo>
                    <a:pt x="540" y="88"/>
                  </a:lnTo>
                  <a:lnTo>
                    <a:pt x="523" y="133"/>
                  </a:lnTo>
                  <a:lnTo>
                    <a:pt x="500" y="170"/>
                  </a:lnTo>
                  <a:lnTo>
                    <a:pt x="475" y="204"/>
                  </a:lnTo>
                  <a:lnTo>
                    <a:pt x="446" y="231"/>
                  </a:lnTo>
                  <a:lnTo>
                    <a:pt x="414" y="254"/>
                  </a:lnTo>
                  <a:lnTo>
                    <a:pt x="425" y="265"/>
                  </a:lnTo>
                  <a:lnTo>
                    <a:pt x="418" y="252"/>
                  </a:lnTo>
                  <a:lnTo>
                    <a:pt x="385" y="271"/>
                  </a:lnTo>
                  <a:lnTo>
                    <a:pt x="341" y="284"/>
                  </a:lnTo>
                  <a:lnTo>
                    <a:pt x="347" y="294"/>
                  </a:lnTo>
                  <a:lnTo>
                    <a:pt x="347" y="282"/>
                  </a:lnTo>
                  <a:lnTo>
                    <a:pt x="301" y="288"/>
                  </a:lnTo>
                  <a:lnTo>
                    <a:pt x="255" y="286"/>
                  </a:lnTo>
                  <a:lnTo>
                    <a:pt x="204" y="277"/>
                  </a:lnTo>
                  <a:lnTo>
                    <a:pt x="204" y="290"/>
                  </a:lnTo>
                  <a:lnTo>
                    <a:pt x="210" y="277"/>
                  </a:lnTo>
                  <a:lnTo>
                    <a:pt x="160" y="261"/>
                  </a:lnTo>
                  <a:lnTo>
                    <a:pt x="112" y="238"/>
                  </a:lnTo>
                  <a:lnTo>
                    <a:pt x="61" y="206"/>
                  </a:lnTo>
                  <a:lnTo>
                    <a:pt x="55" y="217"/>
                  </a:lnTo>
                  <a:lnTo>
                    <a:pt x="66" y="208"/>
                  </a:lnTo>
                  <a:lnTo>
                    <a:pt x="15" y="168"/>
                  </a:lnTo>
                  <a:lnTo>
                    <a:pt x="0" y="189"/>
                  </a:lnTo>
                  <a:lnTo>
                    <a:pt x="47" y="227"/>
                  </a:lnTo>
                  <a:lnTo>
                    <a:pt x="51" y="229"/>
                  </a:lnTo>
                  <a:lnTo>
                    <a:pt x="101" y="261"/>
                  </a:lnTo>
                  <a:lnTo>
                    <a:pt x="150" y="284"/>
                  </a:lnTo>
                  <a:lnTo>
                    <a:pt x="200" y="301"/>
                  </a:lnTo>
                  <a:lnTo>
                    <a:pt x="204" y="303"/>
                  </a:lnTo>
                  <a:lnTo>
                    <a:pt x="255" y="311"/>
                  </a:lnTo>
                  <a:lnTo>
                    <a:pt x="301" y="313"/>
                  </a:lnTo>
                  <a:lnTo>
                    <a:pt x="347" y="307"/>
                  </a:lnTo>
                  <a:lnTo>
                    <a:pt x="351" y="307"/>
                  </a:lnTo>
                  <a:lnTo>
                    <a:pt x="395" y="294"/>
                  </a:lnTo>
                  <a:lnTo>
                    <a:pt x="429" y="275"/>
                  </a:lnTo>
                  <a:lnTo>
                    <a:pt x="433" y="273"/>
                  </a:lnTo>
                  <a:lnTo>
                    <a:pt x="465" y="250"/>
                  </a:lnTo>
                  <a:lnTo>
                    <a:pt x="494" y="223"/>
                  </a:lnTo>
                  <a:lnTo>
                    <a:pt x="519" y="189"/>
                  </a:lnTo>
                  <a:lnTo>
                    <a:pt x="542" y="151"/>
                  </a:lnTo>
                  <a:lnTo>
                    <a:pt x="559" y="107"/>
                  </a:lnTo>
                  <a:lnTo>
                    <a:pt x="563" y="99"/>
                  </a:lnTo>
                  <a:lnTo>
                    <a:pt x="578" y="53"/>
                  </a:lnTo>
                  <a:lnTo>
                    <a:pt x="58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grpSp>
      <p:grpSp>
        <p:nvGrpSpPr>
          <p:cNvPr id="61448" name="Group 27">
            <a:extLst>
              <a:ext uri="{FF2B5EF4-FFF2-40B4-BE49-F238E27FC236}">
                <a16:creationId xmlns:a16="http://schemas.microsoft.com/office/drawing/2014/main" id="{DB2513E7-AD9E-49A5-BA7B-BA6D9C307B9E}"/>
              </a:ext>
            </a:extLst>
          </p:cNvPr>
          <p:cNvGrpSpPr>
            <a:grpSpLocks/>
          </p:cNvGrpSpPr>
          <p:nvPr/>
        </p:nvGrpSpPr>
        <p:grpSpPr bwMode="auto">
          <a:xfrm>
            <a:off x="5453063" y="2306638"/>
            <a:ext cx="2073275" cy="1533525"/>
            <a:chOff x="6947" y="2954"/>
            <a:chExt cx="1955" cy="1741"/>
          </a:xfrm>
        </p:grpSpPr>
        <p:sp>
          <p:nvSpPr>
            <p:cNvPr id="61548" name="Freeform 28">
              <a:extLst>
                <a:ext uri="{FF2B5EF4-FFF2-40B4-BE49-F238E27FC236}">
                  <a16:creationId xmlns:a16="http://schemas.microsoft.com/office/drawing/2014/main" id="{AFD095F5-6B25-4B9E-A9AE-A0DFD25E728F}"/>
                </a:ext>
              </a:extLst>
            </p:cNvPr>
            <p:cNvSpPr>
              <a:spLocks/>
            </p:cNvSpPr>
            <p:nvPr/>
          </p:nvSpPr>
          <p:spPr bwMode="auto">
            <a:xfrm>
              <a:off x="7735" y="2954"/>
              <a:ext cx="642" cy="269"/>
            </a:xfrm>
            <a:custGeom>
              <a:avLst/>
              <a:gdLst>
                <a:gd name="T0" fmla="*/ 21 w 642"/>
                <a:gd name="T1" fmla="*/ 235 h 269"/>
                <a:gd name="T2" fmla="*/ 52 w 642"/>
                <a:gd name="T3" fmla="*/ 177 h 269"/>
                <a:gd name="T4" fmla="*/ 94 w 642"/>
                <a:gd name="T5" fmla="*/ 126 h 269"/>
                <a:gd name="T6" fmla="*/ 145 w 642"/>
                <a:gd name="T7" fmla="*/ 84 h 269"/>
                <a:gd name="T8" fmla="*/ 140 w 642"/>
                <a:gd name="T9" fmla="*/ 86 h 269"/>
                <a:gd name="T10" fmla="*/ 197 w 642"/>
                <a:gd name="T11" fmla="*/ 53 h 269"/>
                <a:gd name="T12" fmla="*/ 258 w 642"/>
                <a:gd name="T13" fmla="*/ 34 h 269"/>
                <a:gd name="T14" fmla="*/ 252 w 642"/>
                <a:gd name="T15" fmla="*/ 34 h 269"/>
                <a:gd name="T16" fmla="*/ 315 w 642"/>
                <a:gd name="T17" fmla="*/ 25 h 269"/>
                <a:gd name="T18" fmla="*/ 378 w 642"/>
                <a:gd name="T19" fmla="*/ 30 h 269"/>
                <a:gd name="T20" fmla="*/ 373 w 642"/>
                <a:gd name="T21" fmla="*/ 30 h 269"/>
                <a:gd name="T22" fmla="*/ 436 w 642"/>
                <a:gd name="T23" fmla="*/ 48 h 269"/>
                <a:gd name="T24" fmla="*/ 502 w 642"/>
                <a:gd name="T25" fmla="*/ 86 h 269"/>
                <a:gd name="T26" fmla="*/ 497 w 642"/>
                <a:gd name="T27" fmla="*/ 84 h 269"/>
                <a:gd name="T28" fmla="*/ 554 w 642"/>
                <a:gd name="T29" fmla="*/ 137 h 269"/>
                <a:gd name="T30" fmla="*/ 594 w 642"/>
                <a:gd name="T31" fmla="*/ 202 h 269"/>
                <a:gd name="T32" fmla="*/ 592 w 642"/>
                <a:gd name="T33" fmla="*/ 191 h 269"/>
                <a:gd name="T34" fmla="*/ 619 w 642"/>
                <a:gd name="T35" fmla="*/ 269 h 269"/>
                <a:gd name="T36" fmla="*/ 632 w 642"/>
                <a:gd name="T37" fmla="*/ 229 h 269"/>
                <a:gd name="T38" fmla="*/ 613 w 642"/>
                <a:gd name="T39" fmla="*/ 183 h 269"/>
                <a:gd name="T40" fmla="*/ 573 w 642"/>
                <a:gd name="T41" fmla="*/ 118 h 269"/>
                <a:gd name="T42" fmla="*/ 516 w 642"/>
                <a:gd name="T43" fmla="*/ 65 h 269"/>
                <a:gd name="T44" fmla="*/ 481 w 642"/>
                <a:gd name="T45" fmla="*/ 42 h 269"/>
                <a:gd name="T46" fmla="*/ 415 w 642"/>
                <a:gd name="T47" fmla="*/ 13 h 269"/>
                <a:gd name="T48" fmla="*/ 378 w 642"/>
                <a:gd name="T49" fmla="*/ 4 h 269"/>
                <a:gd name="T50" fmla="*/ 315 w 642"/>
                <a:gd name="T51" fmla="*/ 0 h 269"/>
                <a:gd name="T52" fmla="*/ 252 w 642"/>
                <a:gd name="T53" fmla="*/ 9 h 269"/>
                <a:gd name="T54" fmla="*/ 216 w 642"/>
                <a:gd name="T55" fmla="*/ 19 h 269"/>
                <a:gd name="T56" fmla="*/ 157 w 642"/>
                <a:gd name="T57" fmla="*/ 44 h 269"/>
                <a:gd name="T58" fmla="*/ 126 w 642"/>
                <a:gd name="T59" fmla="*/ 65 h 269"/>
                <a:gd name="T60" fmla="*/ 75 w 642"/>
                <a:gd name="T61" fmla="*/ 107 h 269"/>
                <a:gd name="T62" fmla="*/ 33 w 642"/>
                <a:gd name="T63" fmla="*/ 158 h 269"/>
                <a:gd name="T64" fmla="*/ 0 w 642"/>
                <a:gd name="T65" fmla="*/ 225 h 2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2"/>
                <a:gd name="T100" fmla="*/ 0 h 269"/>
                <a:gd name="T101" fmla="*/ 642 w 642"/>
                <a:gd name="T102" fmla="*/ 269 h 2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2" h="269">
                  <a:moveTo>
                    <a:pt x="0" y="225"/>
                  </a:moveTo>
                  <a:lnTo>
                    <a:pt x="21" y="235"/>
                  </a:lnTo>
                  <a:lnTo>
                    <a:pt x="35" y="206"/>
                  </a:lnTo>
                  <a:lnTo>
                    <a:pt x="52" y="177"/>
                  </a:lnTo>
                  <a:lnTo>
                    <a:pt x="73" y="149"/>
                  </a:lnTo>
                  <a:lnTo>
                    <a:pt x="94" y="126"/>
                  </a:lnTo>
                  <a:lnTo>
                    <a:pt x="119" y="103"/>
                  </a:lnTo>
                  <a:lnTo>
                    <a:pt x="145" y="84"/>
                  </a:lnTo>
                  <a:lnTo>
                    <a:pt x="136" y="74"/>
                  </a:lnTo>
                  <a:lnTo>
                    <a:pt x="140" y="86"/>
                  </a:lnTo>
                  <a:lnTo>
                    <a:pt x="168" y="67"/>
                  </a:lnTo>
                  <a:lnTo>
                    <a:pt x="197" y="53"/>
                  </a:lnTo>
                  <a:lnTo>
                    <a:pt x="226" y="42"/>
                  </a:lnTo>
                  <a:lnTo>
                    <a:pt x="258" y="34"/>
                  </a:lnTo>
                  <a:lnTo>
                    <a:pt x="252" y="21"/>
                  </a:lnTo>
                  <a:lnTo>
                    <a:pt x="252" y="34"/>
                  </a:lnTo>
                  <a:lnTo>
                    <a:pt x="283" y="27"/>
                  </a:lnTo>
                  <a:lnTo>
                    <a:pt x="315" y="25"/>
                  </a:lnTo>
                  <a:lnTo>
                    <a:pt x="346" y="27"/>
                  </a:lnTo>
                  <a:lnTo>
                    <a:pt x="378" y="30"/>
                  </a:lnTo>
                  <a:lnTo>
                    <a:pt x="378" y="17"/>
                  </a:lnTo>
                  <a:lnTo>
                    <a:pt x="373" y="30"/>
                  </a:lnTo>
                  <a:lnTo>
                    <a:pt x="405" y="36"/>
                  </a:lnTo>
                  <a:lnTo>
                    <a:pt x="436" y="48"/>
                  </a:lnTo>
                  <a:lnTo>
                    <a:pt x="470" y="65"/>
                  </a:lnTo>
                  <a:lnTo>
                    <a:pt x="502" y="86"/>
                  </a:lnTo>
                  <a:lnTo>
                    <a:pt x="508" y="74"/>
                  </a:lnTo>
                  <a:lnTo>
                    <a:pt x="497" y="84"/>
                  </a:lnTo>
                  <a:lnTo>
                    <a:pt x="527" y="109"/>
                  </a:lnTo>
                  <a:lnTo>
                    <a:pt x="554" y="137"/>
                  </a:lnTo>
                  <a:lnTo>
                    <a:pt x="575" y="168"/>
                  </a:lnTo>
                  <a:lnTo>
                    <a:pt x="594" y="202"/>
                  </a:lnTo>
                  <a:lnTo>
                    <a:pt x="604" y="191"/>
                  </a:lnTo>
                  <a:lnTo>
                    <a:pt x="592" y="191"/>
                  </a:lnTo>
                  <a:lnTo>
                    <a:pt x="607" y="229"/>
                  </a:lnTo>
                  <a:lnTo>
                    <a:pt x="619" y="269"/>
                  </a:lnTo>
                  <a:lnTo>
                    <a:pt x="642" y="265"/>
                  </a:lnTo>
                  <a:lnTo>
                    <a:pt x="632" y="229"/>
                  </a:lnTo>
                  <a:lnTo>
                    <a:pt x="617" y="191"/>
                  </a:lnTo>
                  <a:lnTo>
                    <a:pt x="613" y="183"/>
                  </a:lnTo>
                  <a:lnTo>
                    <a:pt x="594" y="149"/>
                  </a:lnTo>
                  <a:lnTo>
                    <a:pt x="573" y="118"/>
                  </a:lnTo>
                  <a:lnTo>
                    <a:pt x="546" y="90"/>
                  </a:lnTo>
                  <a:lnTo>
                    <a:pt x="516" y="65"/>
                  </a:lnTo>
                  <a:lnTo>
                    <a:pt x="512" y="63"/>
                  </a:lnTo>
                  <a:lnTo>
                    <a:pt x="481" y="42"/>
                  </a:lnTo>
                  <a:lnTo>
                    <a:pt x="447" y="25"/>
                  </a:lnTo>
                  <a:lnTo>
                    <a:pt x="415" y="13"/>
                  </a:lnTo>
                  <a:lnTo>
                    <a:pt x="384" y="6"/>
                  </a:lnTo>
                  <a:lnTo>
                    <a:pt x="378" y="4"/>
                  </a:lnTo>
                  <a:lnTo>
                    <a:pt x="346" y="2"/>
                  </a:lnTo>
                  <a:lnTo>
                    <a:pt x="315" y="0"/>
                  </a:lnTo>
                  <a:lnTo>
                    <a:pt x="283" y="2"/>
                  </a:lnTo>
                  <a:lnTo>
                    <a:pt x="252" y="9"/>
                  </a:lnTo>
                  <a:lnTo>
                    <a:pt x="247" y="11"/>
                  </a:lnTo>
                  <a:lnTo>
                    <a:pt x="216" y="19"/>
                  </a:lnTo>
                  <a:lnTo>
                    <a:pt x="187" y="30"/>
                  </a:lnTo>
                  <a:lnTo>
                    <a:pt x="157" y="44"/>
                  </a:lnTo>
                  <a:lnTo>
                    <a:pt x="130" y="63"/>
                  </a:lnTo>
                  <a:lnTo>
                    <a:pt x="126" y="65"/>
                  </a:lnTo>
                  <a:lnTo>
                    <a:pt x="100" y="84"/>
                  </a:lnTo>
                  <a:lnTo>
                    <a:pt x="75" y="107"/>
                  </a:lnTo>
                  <a:lnTo>
                    <a:pt x="54" y="130"/>
                  </a:lnTo>
                  <a:lnTo>
                    <a:pt x="33" y="158"/>
                  </a:lnTo>
                  <a:lnTo>
                    <a:pt x="16" y="187"/>
                  </a:lnTo>
                  <a:lnTo>
                    <a:pt x="0" y="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1549" name="Freeform 29">
              <a:extLst>
                <a:ext uri="{FF2B5EF4-FFF2-40B4-BE49-F238E27FC236}">
                  <a16:creationId xmlns:a16="http://schemas.microsoft.com/office/drawing/2014/main" id="{5167A582-DE14-4B14-8672-CE42CBA798D0}"/>
                </a:ext>
              </a:extLst>
            </p:cNvPr>
            <p:cNvSpPr>
              <a:spLocks/>
            </p:cNvSpPr>
            <p:nvPr/>
          </p:nvSpPr>
          <p:spPr bwMode="auto">
            <a:xfrm>
              <a:off x="6947" y="3511"/>
              <a:ext cx="328" cy="709"/>
            </a:xfrm>
            <a:custGeom>
              <a:avLst/>
              <a:gdLst>
                <a:gd name="T0" fmla="*/ 328 w 328"/>
                <a:gd name="T1" fmla="*/ 684 h 709"/>
                <a:gd name="T2" fmla="*/ 265 w 328"/>
                <a:gd name="T3" fmla="*/ 678 h 709"/>
                <a:gd name="T4" fmla="*/ 271 w 328"/>
                <a:gd name="T5" fmla="*/ 678 h 709"/>
                <a:gd name="T6" fmla="*/ 212 w 328"/>
                <a:gd name="T7" fmla="*/ 659 h 709"/>
                <a:gd name="T8" fmla="*/ 179 w 328"/>
                <a:gd name="T9" fmla="*/ 655 h 709"/>
                <a:gd name="T10" fmla="*/ 162 w 328"/>
                <a:gd name="T11" fmla="*/ 630 h 709"/>
                <a:gd name="T12" fmla="*/ 116 w 328"/>
                <a:gd name="T13" fmla="*/ 586 h 709"/>
                <a:gd name="T14" fmla="*/ 78 w 328"/>
                <a:gd name="T15" fmla="*/ 533 h 709"/>
                <a:gd name="T16" fmla="*/ 48 w 328"/>
                <a:gd name="T17" fmla="*/ 472 h 709"/>
                <a:gd name="T18" fmla="*/ 51 w 328"/>
                <a:gd name="T19" fmla="*/ 483 h 709"/>
                <a:gd name="T20" fmla="*/ 32 w 328"/>
                <a:gd name="T21" fmla="*/ 415 h 709"/>
                <a:gd name="T22" fmla="*/ 25 w 328"/>
                <a:gd name="T23" fmla="*/ 342 h 709"/>
                <a:gd name="T24" fmla="*/ 38 w 328"/>
                <a:gd name="T25" fmla="*/ 239 h 709"/>
                <a:gd name="T26" fmla="*/ 40 w 328"/>
                <a:gd name="T27" fmla="*/ 191 h 709"/>
                <a:gd name="T28" fmla="*/ 69 w 328"/>
                <a:gd name="T29" fmla="*/ 155 h 709"/>
                <a:gd name="T30" fmla="*/ 128 w 328"/>
                <a:gd name="T31" fmla="*/ 75 h 709"/>
                <a:gd name="T32" fmla="*/ 153 w 328"/>
                <a:gd name="T33" fmla="*/ 35 h 709"/>
                <a:gd name="T34" fmla="*/ 200 w 328"/>
                <a:gd name="T35" fmla="*/ 21 h 709"/>
                <a:gd name="T36" fmla="*/ 149 w 328"/>
                <a:gd name="T37" fmla="*/ 25 h 709"/>
                <a:gd name="T38" fmla="*/ 109 w 328"/>
                <a:gd name="T39" fmla="*/ 56 h 709"/>
                <a:gd name="T40" fmla="*/ 51 w 328"/>
                <a:gd name="T41" fmla="*/ 136 h 709"/>
                <a:gd name="T42" fmla="*/ 27 w 328"/>
                <a:gd name="T43" fmla="*/ 191 h 709"/>
                <a:gd name="T44" fmla="*/ 13 w 328"/>
                <a:gd name="T45" fmla="*/ 239 h 709"/>
                <a:gd name="T46" fmla="*/ 0 w 328"/>
                <a:gd name="T47" fmla="*/ 342 h 709"/>
                <a:gd name="T48" fmla="*/ 6 w 328"/>
                <a:gd name="T49" fmla="*/ 415 h 709"/>
                <a:gd name="T50" fmla="*/ 25 w 328"/>
                <a:gd name="T51" fmla="*/ 483 h 709"/>
                <a:gd name="T52" fmla="*/ 42 w 328"/>
                <a:gd name="T53" fmla="*/ 523 h 709"/>
                <a:gd name="T54" fmla="*/ 76 w 328"/>
                <a:gd name="T55" fmla="*/ 579 h 709"/>
                <a:gd name="T56" fmla="*/ 120 w 328"/>
                <a:gd name="T57" fmla="*/ 628 h 709"/>
                <a:gd name="T58" fmla="*/ 170 w 328"/>
                <a:gd name="T59" fmla="*/ 665 h 709"/>
                <a:gd name="T60" fmla="*/ 202 w 328"/>
                <a:gd name="T61" fmla="*/ 682 h 709"/>
                <a:gd name="T62" fmla="*/ 261 w 328"/>
                <a:gd name="T63" fmla="*/ 701 h 709"/>
                <a:gd name="T64" fmla="*/ 296 w 328"/>
                <a:gd name="T65" fmla="*/ 707 h 7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8"/>
                <a:gd name="T100" fmla="*/ 0 h 709"/>
                <a:gd name="T101" fmla="*/ 328 w 328"/>
                <a:gd name="T102" fmla="*/ 709 h 7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8" h="709">
                  <a:moveTo>
                    <a:pt x="328" y="709"/>
                  </a:moveTo>
                  <a:lnTo>
                    <a:pt x="328" y="684"/>
                  </a:lnTo>
                  <a:lnTo>
                    <a:pt x="296" y="682"/>
                  </a:lnTo>
                  <a:lnTo>
                    <a:pt x="265" y="678"/>
                  </a:lnTo>
                  <a:lnTo>
                    <a:pt x="265" y="691"/>
                  </a:lnTo>
                  <a:lnTo>
                    <a:pt x="271" y="678"/>
                  </a:lnTo>
                  <a:lnTo>
                    <a:pt x="240" y="670"/>
                  </a:lnTo>
                  <a:lnTo>
                    <a:pt x="212" y="659"/>
                  </a:lnTo>
                  <a:lnTo>
                    <a:pt x="185" y="644"/>
                  </a:lnTo>
                  <a:lnTo>
                    <a:pt x="179" y="655"/>
                  </a:lnTo>
                  <a:lnTo>
                    <a:pt x="189" y="646"/>
                  </a:lnTo>
                  <a:lnTo>
                    <a:pt x="162" y="630"/>
                  </a:lnTo>
                  <a:lnTo>
                    <a:pt x="139" y="609"/>
                  </a:lnTo>
                  <a:lnTo>
                    <a:pt x="116" y="586"/>
                  </a:lnTo>
                  <a:lnTo>
                    <a:pt x="95" y="560"/>
                  </a:lnTo>
                  <a:lnTo>
                    <a:pt x="78" y="533"/>
                  </a:lnTo>
                  <a:lnTo>
                    <a:pt x="61" y="504"/>
                  </a:lnTo>
                  <a:lnTo>
                    <a:pt x="48" y="472"/>
                  </a:lnTo>
                  <a:lnTo>
                    <a:pt x="38" y="483"/>
                  </a:lnTo>
                  <a:lnTo>
                    <a:pt x="51" y="483"/>
                  </a:lnTo>
                  <a:lnTo>
                    <a:pt x="40" y="449"/>
                  </a:lnTo>
                  <a:lnTo>
                    <a:pt x="32" y="415"/>
                  </a:lnTo>
                  <a:lnTo>
                    <a:pt x="27" y="380"/>
                  </a:lnTo>
                  <a:lnTo>
                    <a:pt x="25" y="342"/>
                  </a:lnTo>
                  <a:lnTo>
                    <a:pt x="27" y="289"/>
                  </a:lnTo>
                  <a:lnTo>
                    <a:pt x="38" y="239"/>
                  </a:lnTo>
                  <a:lnTo>
                    <a:pt x="53" y="191"/>
                  </a:lnTo>
                  <a:lnTo>
                    <a:pt x="40" y="191"/>
                  </a:lnTo>
                  <a:lnTo>
                    <a:pt x="48" y="199"/>
                  </a:lnTo>
                  <a:lnTo>
                    <a:pt x="69" y="155"/>
                  </a:lnTo>
                  <a:lnTo>
                    <a:pt x="97" y="113"/>
                  </a:lnTo>
                  <a:lnTo>
                    <a:pt x="128" y="75"/>
                  </a:lnTo>
                  <a:lnTo>
                    <a:pt x="164" y="46"/>
                  </a:lnTo>
                  <a:lnTo>
                    <a:pt x="153" y="35"/>
                  </a:lnTo>
                  <a:lnTo>
                    <a:pt x="160" y="48"/>
                  </a:lnTo>
                  <a:lnTo>
                    <a:pt x="200" y="21"/>
                  </a:lnTo>
                  <a:lnTo>
                    <a:pt x="187" y="0"/>
                  </a:lnTo>
                  <a:lnTo>
                    <a:pt x="149" y="25"/>
                  </a:lnTo>
                  <a:lnTo>
                    <a:pt x="145" y="27"/>
                  </a:lnTo>
                  <a:lnTo>
                    <a:pt x="109" y="56"/>
                  </a:lnTo>
                  <a:lnTo>
                    <a:pt x="78" y="94"/>
                  </a:lnTo>
                  <a:lnTo>
                    <a:pt x="51" y="136"/>
                  </a:lnTo>
                  <a:lnTo>
                    <a:pt x="30" y="180"/>
                  </a:lnTo>
                  <a:lnTo>
                    <a:pt x="27" y="191"/>
                  </a:lnTo>
                  <a:lnTo>
                    <a:pt x="13" y="239"/>
                  </a:lnTo>
                  <a:lnTo>
                    <a:pt x="2" y="289"/>
                  </a:lnTo>
                  <a:lnTo>
                    <a:pt x="0" y="342"/>
                  </a:lnTo>
                  <a:lnTo>
                    <a:pt x="2" y="380"/>
                  </a:lnTo>
                  <a:lnTo>
                    <a:pt x="6" y="415"/>
                  </a:lnTo>
                  <a:lnTo>
                    <a:pt x="15" y="449"/>
                  </a:lnTo>
                  <a:lnTo>
                    <a:pt x="25" y="483"/>
                  </a:lnTo>
                  <a:lnTo>
                    <a:pt x="30" y="491"/>
                  </a:lnTo>
                  <a:lnTo>
                    <a:pt x="42" y="523"/>
                  </a:lnTo>
                  <a:lnTo>
                    <a:pt x="59" y="552"/>
                  </a:lnTo>
                  <a:lnTo>
                    <a:pt x="76" y="579"/>
                  </a:lnTo>
                  <a:lnTo>
                    <a:pt x="97" y="604"/>
                  </a:lnTo>
                  <a:lnTo>
                    <a:pt x="120" y="628"/>
                  </a:lnTo>
                  <a:lnTo>
                    <a:pt x="143" y="649"/>
                  </a:lnTo>
                  <a:lnTo>
                    <a:pt x="170" y="665"/>
                  </a:lnTo>
                  <a:lnTo>
                    <a:pt x="174" y="667"/>
                  </a:lnTo>
                  <a:lnTo>
                    <a:pt x="202" y="682"/>
                  </a:lnTo>
                  <a:lnTo>
                    <a:pt x="229" y="693"/>
                  </a:lnTo>
                  <a:lnTo>
                    <a:pt x="261" y="701"/>
                  </a:lnTo>
                  <a:lnTo>
                    <a:pt x="265" y="703"/>
                  </a:lnTo>
                  <a:lnTo>
                    <a:pt x="296" y="707"/>
                  </a:lnTo>
                  <a:lnTo>
                    <a:pt x="328" y="7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1550" name="Freeform 30">
              <a:extLst>
                <a:ext uri="{FF2B5EF4-FFF2-40B4-BE49-F238E27FC236}">
                  <a16:creationId xmlns:a16="http://schemas.microsoft.com/office/drawing/2014/main" id="{8815464D-654B-41CA-84FF-671DC9E4DC9D}"/>
                </a:ext>
              </a:extLst>
            </p:cNvPr>
            <p:cNvSpPr>
              <a:spLocks/>
            </p:cNvSpPr>
            <p:nvPr/>
          </p:nvSpPr>
          <p:spPr bwMode="auto">
            <a:xfrm>
              <a:off x="7147" y="3044"/>
              <a:ext cx="607" cy="429"/>
            </a:xfrm>
            <a:custGeom>
              <a:avLst/>
              <a:gdLst>
                <a:gd name="T0" fmla="*/ 33 w 607"/>
                <a:gd name="T1" fmla="*/ 425 h 429"/>
                <a:gd name="T2" fmla="*/ 25 w 607"/>
                <a:gd name="T3" fmla="*/ 357 h 429"/>
                <a:gd name="T4" fmla="*/ 29 w 607"/>
                <a:gd name="T5" fmla="*/ 290 h 429"/>
                <a:gd name="T6" fmla="*/ 48 w 607"/>
                <a:gd name="T7" fmla="*/ 227 h 429"/>
                <a:gd name="T8" fmla="*/ 44 w 607"/>
                <a:gd name="T9" fmla="*/ 236 h 429"/>
                <a:gd name="T10" fmla="*/ 71 w 607"/>
                <a:gd name="T11" fmla="*/ 177 h 429"/>
                <a:gd name="T12" fmla="*/ 109 w 607"/>
                <a:gd name="T13" fmla="*/ 126 h 429"/>
                <a:gd name="T14" fmla="*/ 157 w 607"/>
                <a:gd name="T15" fmla="*/ 82 h 429"/>
                <a:gd name="T16" fmla="*/ 174 w 607"/>
                <a:gd name="T17" fmla="*/ 55 h 429"/>
                <a:gd name="T18" fmla="*/ 208 w 607"/>
                <a:gd name="T19" fmla="*/ 53 h 429"/>
                <a:gd name="T20" fmla="*/ 268 w 607"/>
                <a:gd name="T21" fmla="*/ 32 h 429"/>
                <a:gd name="T22" fmla="*/ 266 w 607"/>
                <a:gd name="T23" fmla="*/ 32 h 429"/>
                <a:gd name="T24" fmla="*/ 359 w 607"/>
                <a:gd name="T25" fmla="*/ 28 h 429"/>
                <a:gd name="T26" fmla="*/ 405 w 607"/>
                <a:gd name="T27" fmla="*/ 24 h 429"/>
                <a:gd name="T28" fmla="*/ 445 w 607"/>
                <a:gd name="T29" fmla="*/ 51 h 429"/>
                <a:gd name="T30" fmla="*/ 493 w 607"/>
                <a:gd name="T31" fmla="*/ 59 h 429"/>
                <a:gd name="T32" fmla="*/ 523 w 607"/>
                <a:gd name="T33" fmla="*/ 97 h 429"/>
                <a:gd name="T34" fmla="*/ 590 w 607"/>
                <a:gd name="T35" fmla="*/ 171 h 429"/>
                <a:gd name="T36" fmla="*/ 577 w 607"/>
                <a:gd name="T37" fmla="*/ 112 h 429"/>
                <a:gd name="T38" fmla="*/ 502 w 607"/>
                <a:gd name="T39" fmla="*/ 51 h 429"/>
                <a:gd name="T40" fmla="*/ 455 w 607"/>
                <a:gd name="T41" fmla="*/ 28 h 429"/>
                <a:gd name="T42" fmla="*/ 405 w 607"/>
                <a:gd name="T43" fmla="*/ 11 h 429"/>
                <a:gd name="T44" fmla="*/ 313 w 607"/>
                <a:gd name="T45" fmla="*/ 0 h 429"/>
                <a:gd name="T46" fmla="*/ 262 w 607"/>
                <a:gd name="T47" fmla="*/ 7 h 429"/>
                <a:gd name="T48" fmla="*/ 197 w 607"/>
                <a:gd name="T49" fmla="*/ 30 h 429"/>
                <a:gd name="T50" fmla="*/ 163 w 607"/>
                <a:gd name="T51" fmla="*/ 47 h 429"/>
                <a:gd name="T52" fmla="*/ 113 w 607"/>
                <a:gd name="T53" fmla="*/ 84 h 429"/>
                <a:gd name="T54" fmla="*/ 71 w 607"/>
                <a:gd name="T55" fmla="*/ 133 h 429"/>
                <a:gd name="T56" fmla="*/ 37 w 607"/>
                <a:gd name="T57" fmla="*/ 187 h 429"/>
                <a:gd name="T58" fmla="*/ 23 w 607"/>
                <a:gd name="T59" fmla="*/ 227 h 429"/>
                <a:gd name="T60" fmla="*/ 12 w 607"/>
                <a:gd name="T61" fmla="*/ 257 h 429"/>
                <a:gd name="T62" fmla="*/ 2 w 607"/>
                <a:gd name="T63" fmla="*/ 324 h 429"/>
                <a:gd name="T64" fmla="*/ 2 w 607"/>
                <a:gd name="T65" fmla="*/ 391 h 4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7"/>
                <a:gd name="T100" fmla="*/ 0 h 429"/>
                <a:gd name="T101" fmla="*/ 607 w 607"/>
                <a:gd name="T102" fmla="*/ 429 h 4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7" h="429">
                  <a:moveTo>
                    <a:pt x="10" y="429"/>
                  </a:moveTo>
                  <a:lnTo>
                    <a:pt x="33" y="425"/>
                  </a:lnTo>
                  <a:lnTo>
                    <a:pt x="27" y="391"/>
                  </a:lnTo>
                  <a:lnTo>
                    <a:pt x="25" y="357"/>
                  </a:lnTo>
                  <a:lnTo>
                    <a:pt x="27" y="324"/>
                  </a:lnTo>
                  <a:lnTo>
                    <a:pt x="29" y="290"/>
                  </a:lnTo>
                  <a:lnTo>
                    <a:pt x="37" y="257"/>
                  </a:lnTo>
                  <a:lnTo>
                    <a:pt x="48" y="227"/>
                  </a:lnTo>
                  <a:lnTo>
                    <a:pt x="35" y="227"/>
                  </a:lnTo>
                  <a:lnTo>
                    <a:pt x="44" y="236"/>
                  </a:lnTo>
                  <a:lnTo>
                    <a:pt x="56" y="206"/>
                  </a:lnTo>
                  <a:lnTo>
                    <a:pt x="71" y="177"/>
                  </a:lnTo>
                  <a:lnTo>
                    <a:pt x="90" y="152"/>
                  </a:lnTo>
                  <a:lnTo>
                    <a:pt x="109" y="126"/>
                  </a:lnTo>
                  <a:lnTo>
                    <a:pt x="132" y="103"/>
                  </a:lnTo>
                  <a:lnTo>
                    <a:pt x="157" y="82"/>
                  </a:lnTo>
                  <a:lnTo>
                    <a:pt x="182" y="66"/>
                  </a:lnTo>
                  <a:lnTo>
                    <a:pt x="174" y="55"/>
                  </a:lnTo>
                  <a:lnTo>
                    <a:pt x="178" y="68"/>
                  </a:lnTo>
                  <a:lnTo>
                    <a:pt x="208" y="53"/>
                  </a:lnTo>
                  <a:lnTo>
                    <a:pt x="237" y="40"/>
                  </a:lnTo>
                  <a:lnTo>
                    <a:pt x="268" y="32"/>
                  </a:lnTo>
                  <a:lnTo>
                    <a:pt x="264" y="19"/>
                  </a:lnTo>
                  <a:lnTo>
                    <a:pt x="266" y="32"/>
                  </a:lnTo>
                  <a:lnTo>
                    <a:pt x="313" y="26"/>
                  </a:lnTo>
                  <a:lnTo>
                    <a:pt x="359" y="28"/>
                  </a:lnTo>
                  <a:lnTo>
                    <a:pt x="405" y="36"/>
                  </a:lnTo>
                  <a:lnTo>
                    <a:pt x="405" y="24"/>
                  </a:lnTo>
                  <a:lnTo>
                    <a:pt x="401" y="34"/>
                  </a:lnTo>
                  <a:lnTo>
                    <a:pt x="445" y="51"/>
                  </a:lnTo>
                  <a:lnTo>
                    <a:pt x="487" y="72"/>
                  </a:lnTo>
                  <a:lnTo>
                    <a:pt x="493" y="59"/>
                  </a:lnTo>
                  <a:lnTo>
                    <a:pt x="483" y="70"/>
                  </a:lnTo>
                  <a:lnTo>
                    <a:pt x="523" y="97"/>
                  </a:lnTo>
                  <a:lnTo>
                    <a:pt x="558" y="131"/>
                  </a:lnTo>
                  <a:lnTo>
                    <a:pt x="590" y="171"/>
                  </a:lnTo>
                  <a:lnTo>
                    <a:pt x="607" y="152"/>
                  </a:lnTo>
                  <a:lnTo>
                    <a:pt x="577" y="112"/>
                  </a:lnTo>
                  <a:lnTo>
                    <a:pt x="541" y="78"/>
                  </a:lnTo>
                  <a:lnTo>
                    <a:pt x="502" y="51"/>
                  </a:lnTo>
                  <a:lnTo>
                    <a:pt x="497" y="49"/>
                  </a:lnTo>
                  <a:lnTo>
                    <a:pt x="455" y="28"/>
                  </a:lnTo>
                  <a:lnTo>
                    <a:pt x="411" y="11"/>
                  </a:lnTo>
                  <a:lnTo>
                    <a:pt x="405" y="11"/>
                  </a:lnTo>
                  <a:lnTo>
                    <a:pt x="359" y="3"/>
                  </a:lnTo>
                  <a:lnTo>
                    <a:pt x="313" y="0"/>
                  </a:lnTo>
                  <a:lnTo>
                    <a:pt x="262" y="7"/>
                  </a:lnTo>
                  <a:lnTo>
                    <a:pt x="226" y="17"/>
                  </a:lnTo>
                  <a:lnTo>
                    <a:pt x="197" y="30"/>
                  </a:lnTo>
                  <a:lnTo>
                    <a:pt x="168" y="45"/>
                  </a:lnTo>
                  <a:lnTo>
                    <a:pt x="163" y="47"/>
                  </a:lnTo>
                  <a:lnTo>
                    <a:pt x="138" y="63"/>
                  </a:lnTo>
                  <a:lnTo>
                    <a:pt x="113" y="84"/>
                  </a:lnTo>
                  <a:lnTo>
                    <a:pt x="90" y="108"/>
                  </a:lnTo>
                  <a:lnTo>
                    <a:pt x="71" y="133"/>
                  </a:lnTo>
                  <a:lnTo>
                    <a:pt x="52" y="158"/>
                  </a:lnTo>
                  <a:lnTo>
                    <a:pt x="37" y="187"/>
                  </a:lnTo>
                  <a:lnTo>
                    <a:pt x="25" y="217"/>
                  </a:lnTo>
                  <a:lnTo>
                    <a:pt x="23" y="227"/>
                  </a:lnTo>
                  <a:lnTo>
                    <a:pt x="12" y="257"/>
                  </a:lnTo>
                  <a:lnTo>
                    <a:pt x="4" y="290"/>
                  </a:lnTo>
                  <a:lnTo>
                    <a:pt x="2" y="324"/>
                  </a:lnTo>
                  <a:lnTo>
                    <a:pt x="0" y="357"/>
                  </a:lnTo>
                  <a:lnTo>
                    <a:pt x="2" y="391"/>
                  </a:lnTo>
                  <a:lnTo>
                    <a:pt x="10" y="4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1551" name="Freeform 31">
              <a:extLst>
                <a:ext uri="{FF2B5EF4-FFF2-40B4-BE49-F238E27FC236}">
                  <a16:creationId xmlns:a16="http://schemas.microsoft.com/office/drawing/2014/main" id="{4CD53FFA-3930-454C-8BE5-A551B9E95315}"/>
                </a:ext>
              </a:extLst>
            </p:cNvPr>
            <p:cNvSpPr>
              <a:spLocks/>
            </p:cNvSpPr>
            <p:nvPr/>
          </p:nvSpPr>
          <p:spPr bwMode="auto">
            <a:xfrm>
              <a:off x="8247" y="3861"/>
              <a:ext cx="580" cy="590"/>
            </a:xfrm>
            <a:custGeom>
              <a:avLst/>
              <a:gdLst>
                <a:gd name="T0" fmla="*/ 460 w 580"/>
                <a:gd name="T1" fmla="*/ 19 h 590"/>
                <a:gd name="T2" fmla="*/ 500 w 580"/>
                <a:gd name="T3" fmla="*/ 65 h 590"/>
                <a:gd name="T4" fmla="*/ 531 w 580"/>
                <a:gd name="T5" fmla="*/ 118 h 590"/>
                <a:gd name="T6" fmla="*/ 527 w 580"/>
                <a:gd name="T7" fmla="*/ 107 h 590"/>
                <a:gd name="T8" fmla="*/ 546 w 580"/>
                <a:gd name="T9" fmla="*/ 166 h 590"/>
                <a:gd name="T10" fmla="*/ 554 w 580"/>
                <a:gd name="T11" fmla="*/ 227 h 590"/>
                <a:gd name="T12" fmla="*/ 552 w 580"/>
                <a:gd name="T13" fmla="*/ 288 h 590"/>
                <a:gd name="T14" fmla="*/ 536 w 580"/>
                <a:gd name="T15" fmla="*/ 349 h 590"/>
                <a:gd name="T16" fmla="*/ 538 w 580"/>
                <a:gd name="T17" fmla="*/ 380 h 590"/>
                <a:gd name="T18" fmla="*/ 512 w 580"/>
                <a:gd name="T19" fmla="*/ 399 h 590"/>
                <a:gd name="T20" fmla="*/ 475 w 580"/>
                <a:gd name="T21" fmla="*/ 454 h 590"/>
                <a:gd name="T22" fmla="*/ 424 w 580"/>
                <a:gd name="T23" fmla="*/ 498 h 590"/>
                <a:gd name="T24" fmla="*/ 407 w 580"/>
                <a:gd name="T25" fmla="*/ 527 h 590"/>
                <a:gd name="T26" fmla="*/ 374 w 580"/>
                <a:gd name="T27" fmla="*/ 532 h 590"/>
                <a:gd name="T28" fmla="*/ 317 w 580"/>
                <a:gd name="T29" fmla="*/ 555 h 590"/>
                <a:gd name="T30" fmla="*/ 292 w 580"/>
                <a:gd name="T31" fmla="*/ 574 h 590"/>
                <a:gd name="T32" fmla="*/ 260 w 580"/>
                <a:gd name="T33" fmla="*/ 565 h 590"/>
                <a:gd name="T34" fmla="*/ 200 w 580"/>
                <a:gd name="T35" fmla="*/ 565 h 590"/>
                <a:gd name="T36" fmla="*/ 168 w 580"/>
                <a:gd name="T37" fmla="*/ 572 h 590"/>
                <a:gd name="T38" fmla="*/ 145 w 580"/>
                <a:gd name="T39" fmla="*/ 553 h 590"/>
                <a:gd name="T40" fmla="*/ 88 w 580"/>
                <a:gd name="T41" fmla="*/ 530 h 590"/>
                <a:gd name="T42" fmla="*/ 57 w 580"/>
                <a:gd name="T43" fmla="*/ 523 h 590"/>
                <a:gd name="T44" fmla="*/ 40 w 580"/>
                <a:gd name="T45" fmla="*/ 496 h 590"/>
                <a:gd name="T46" fmla="*/ 17 w 580"/>
                <a:gd name="T47" fmla="*/ 471 h 590"/>
                <a:gd name="T48" fmla="*/ 11 w 580"/>
                <a:gd name="T49" fmla="*/ 502 h 590"/>
                <a:gd name="T50" fmla="*/ 46 w 580"/>
                <a:gd name="T51" fmla="*/ 534 h 590"/>
                <a:gd name="T52" fmla="*/ 78 w 580"/>
                <a:gd name="T53" fmla="*/ 553 h 590"/>
                <a:gd name="T54" fmla="*/ 134 w 580"/>
                <a:gd name="T55" fmla="*/ 576 h 590"/>
                <a:gd name="T56" fmla="*/ 168 w 580"/>
                <a:gd name="T57" fmla="*/ 584 h 590"/>
                <a:gd name="T58" fmla="*/ 229 w 580"/>
                <a:gd name="T59" fmla="*/ 590 h 590"/>
                <a:gd name="T60" fmla="*/ 292 w 580"/>
                <a:gd name="T61" fmla="*/ 586 h 590"/>
                <a:gd name="T62" fmla="*/ 328 w 580"/>
                <a:gd name="T63" fmla="*/ 578 h 590"/>
                <a:gd name="T64" fmla="*/ 384 w 580"/>
                <a:gd name="T65" fmla="*/ 555 h 590"/>
                <a:gd name="T66" fmla="*/ 418 w 580"/>
                <a:gd name="T67" fmla="*/ 536 h 590"/>
                <a:gd name="T68" fmla="*/ 468 w 580"/>
                <a:gd name="T69" fmla="*/ 496 h 590"/>
                <a:gd name="T70" fmla="*/ 515 w 580"/>
                <a:gd name="T71" fmla="*/ 446 h 590"/>
                <a:gd name="T72" fmla="*/ 546 w 580"/>
                <a:gd name="T73" fmla="*/ 389 h 590"/>
                <a:gd name="T74" fmla="*/ 550 w 580"/>
                <a:gd name="T75" fmla="*/ 380 h 590"/>
                <a:gd name="T76" fmla="*/ 571 w 580"/>
                <a:gd name="T77" fmla="*/ 320 h 590"/>
                <a:gd name="T78" fmla="*/ 580 w 580"/>
                <a:gd name="T79" fmla="*/ 259 h 590"/>
                <a:gd name="T80" fmla="*/ 578 w 580"/>
                <a:gd name="T81" fmla="*/ 196 h 590"/>
                <a:gd name="T82" fmla="*/ 563 w 580"/>
                <a:gd name="T83" fmla="*/ 137 h 590"/>
                <a:gd name="T84" fmla="*/ 550 w 580"/>
                <a:gd name="T85" fmla="*/ 99 h 590"/>
                <a:gd name="T86" fmla="*/ 519 w 580"/>
                <a:gd name="T87" fmla="*/ 47 h 590"/>
                <a:gd name="T88" fmla="*/ 475 w 580"/>
                <a:gd name="T89" fmla="*/ 0 h 5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80"/>
                <a:gd name="T136" fmla="*/ 0 h 590"/>
                <a:gd name="T137" fmla="*/ 580 w 580"/>
                <a:gd name="T138" fmla="*/ 590 h 59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80" h="590">
                  <a:moveTo>
                    <a:pt x="475" y="0"/>
                  </a:moveTo>
                  <a:lnTo>
                    <a:pt x="460" y="19"/>
                  </a:lnTo>
                  <a:lnTo>
                    <a:pt x="479" y="40"/>
                  </a:lnTo>
                  <a:lnTo>
                    <a:pt x="500" y="65"/>
                  </a:lnTo>
                  <a:lnTo>
                    <a:pt x="517" y="91"/>
                  </a:lnTo>
                  <a:lnTo>
                    <a:pt x="531" y="118"/>
                  </a:lnTo>
                  <a:lnTo>
                    <a:pt x="540" y="107"/>
                  </a:lnTo>
                  <a:lnTo>
                    <a:pt x="527" y="107"/>
                  </a:lnTo>
                  <a:lnTo>
                    <a:pt x="538" y="137"/>
                  </a:lnTo>
                  <a:lnTo>
                    <a:pt x="546" y="166"/>
                  </a:lnTo>
                  <a:lnTo>
                    <a:pt x="552" y="196"/>
                  </a:lnTo>
                  <a:lnTo>
                    <a:pt x="554" y="227"/>
                  </a:lnTo>
                  <a:lnTo>
                    <a:pt x="554" y="259"/>
                  </a:lnTo>
                  <a:lnTo>
                    <a:pt x="552" y="288"/>
                  </a:lnTo>
                  <a:lnTo>
                    <a:pt x="546" y="320"/>
                  </a:lnTo>
                  <a:lnTo>
                    <a:pt x="536" y="349"/>
                  </a:lnTo>
                  <a:lnTo>
                    <a:pt x="525" y="380"/>
                  </a:lnTo>
                  <a:lnTo>
                    <a:pt x="538" y="380"/>
                  </a:lnTo>
                  <a:lnTo>
                    <a:pt x="527" y="370"/>
                  </a:lnTo>
                  <a:lnTo>
                    <a:pt x="512" y="399"/>
                  </a:lnTo>
                  <a:lnTo>
                    <a:pt x="496" y="427"/>
                  </a:lnTo>
                  <a:lnTo>
                    <a:pt x="475" y="454"/>
                  </a:lnTo>
                  <a:lnTo>
                    <a:pt x="449" y="477"/>
                  </a:lnTo>
                  <a:lnTo>
                    <a:pt x="424" y="498"/>
                  </a:lnTo>
                  <a:lnTo>
                    <a:pt x="399" y="517"/>
                  </a:lnTo>
                  <a:lnTo>
                    <a:pt x="407" y="527"/>
                  </a:lnTo>
                  <a:lnTo>
                    <a:pt x="403" y="515"/>
                  </a:lnTo>
                  <a:lnTo>
                    <a:pt x="374" y="532"/>
                  </a:lnTo>
                  <a:lnTo>
                    <a:pt x="347" y="544"/>
                  </a:lnTo>
                  <a:lnTo>
                    <a:pt x="317" y="555"/>
                  </a:lnTo>
                  <a:lnTo>
                    <a:pt x="286" y="561"/>
                  </a:lnTo>
                  <a:lnTo>
                    <a:pt x="292" y="574"/>
                  </a:lnTo>
                  <a:lnTo>
                    <a:pt x="292" y="561"/>
                  </a:lnTo>
                  <a:lnTo>
                    <a:pt x="260" y="565"/>
                  </a:lnTo>
                  <a:lnTo>
                    <a:pt x="229" y="565"/>
                  </a:lnTo>
                  <a:lnTo>
                    <a:pt x="200" y="565"/>
                  </a:lnTo>
                  <a:lnTo>
                    <a:pt x="168" y="559"/>
                  </a:lnTo>
                  <a:lnTo>
                    <a:pt x="168" y="572"/>
                  </a:lnTo>
                  <a:lnTo>
                    <a:pt x="174" y="561"/>
                  </a:lnTo>
                  <a:lnTo>
                    <a:pt x="145" y="553"/>
                  </a:lnTo>
                  <a:lnTo>
                    <a:pt x="116" y="542"/>
                  </a:lnTo>
                  <a:lnTo>
                    <a:pt x="88" y="530"/>
                  </a:lnTo>
                  <a:lnTo>
                    <a:pt x="61" y="513"/>
                  </a:lnTo>
                  <a:lnTo>
                    <a:pt x="57" y="523"/>
                  </a:lnTo>
                  <a:lnTo>
                    <a:pt x="65" y="515"/>
                  </a:lnTo>
                  <a:lnTo>
                    <a:pt x="40" y="496"/>
                  </a:lnTo>
                  <a:lnTo>
                    <a:pt x="29" y="483"/>
                  </a:lnTo>
                  <a:lnTo>
                    <a:pt x="17" y="471"/>
                  </a:lnTo>
                  <a:lnTo>
                    <a:pt x="0" y="490"/>
                  </a:lnTo>
                  <a:lnTo>
                    <a:pt x="11" y="502"/>
                  </a:lnTo>
                  <a:lnTo>
                    <a:pt x="25" y="515"/>
                  </a:lnTo>
                  <a:lnTo>
                    <a:pt x="46" y="534"/>
                  </a:lnTo>
                  <a:lnTo>
                    <a:pt x="50" y="536"/>
                  </a:lnTo>
                  <a:lnTo>
                    <a:pt x="78" y="553"/>
                  </a:lnTo>
                  <a:lnTo>
                    <a:pt x="105" y="565"/>
                  </a:lnTo>
                  <a:lnTo>
                    <a:pt x="134" y="576"/>
                  </a:lnTo>
                  <a:lnTo>
                    <a:pt x="164" y="584"/>
                  </a:lnTo>
                  <a:lnTo>
                    <a:pt x="168" y="584"/>
                  </a:lnTo>
                  <a:lnTo>
                    <a:pt x="200" y="590"/>
                  </a:lnTo>
                  <a:lnTo>
                    <a:pt x="229" y="590"/>
                  </a:lnTo>
                  <a:lnTo>
                    <a:pt x="260" y="590"/>
                  </a:lnTo>
                  <a:lnTo>
                    <a:pt x="292" y="586"/>
                  </a:lnTo>
                  <a:lnTo>
                    <a:pt x="296" y="584"/>
                  </a:lnTo>
                  <a:lnTo>
                    <a:pt x="328" y="578"/>
                  </a:lnTo>
                  <a:lnTo>
                    <a:pt x="357" y="567"/>
                  </a:lnTo>
                  <a:lnTo>
                    <a:pt x="384" y="555"/>
                  </a:lnTo>
                  <a:lnTo>
                    <a:pt x="414" y="538"/>
                  </a:lnTo>
                  <a:lnTo>
                    <a:pt x="418" y="536"/>
                  </a:lnTo>
                  <a:lnTo>
                    <a:pt x="443" y="517"/>
                  </a:lnTo>
                  <a:lnTo>
                    <a:pt x="468" y="496"/>
                  </a:lnTo>
                  <a:lnTo>
                    <a:pt x="491" y="473"/>
                  </a:lnTo>
                  <a:lnTo>
                    <a:pt x="515" y="446"/>
                  </a:lnTo>
                  <a:lnTo>
                    <a:pt x="531" y="418"/>
                  </a:lnTo>
                  <a:lnTo>
                    <a:pt x="546" y="389"/>
                  </a:lnTo>
                  <a:lnTo>
                    <a:pt x="550" y="380"/>
                  </a:lnTo>
                  <a:lnTo>
                    <a:pt x="561" y="349"/>
                  </a:lnTo>
                  <a:lnTo>
                    <a:pt x="571" y="320"/>
                  </a:lnTo>
                  <a:lnTo>
                    <a:pt x="578" y="288"/>
                  </a:lnTo>
                  <a:lnTo>
                    <a:pt x="580" y="259"/>
                  </a:lnTo>
                  <a:lnTo>
                    <a:pt x="580" y="227"/>
                  </a:lnTo>
                  <a:lnTo>
                    <a:pt x="578" y="196"/>
                  </a:lnTo>
                  <a:lnTo>
                    <a:pt x="571" y="166"/>
                  </a:lnTo>
                  <a:lnTo>
                    <a:pt x="563" y="137"/>
                  </a:lnTo>
                  <a:lnTo>
                    <a:pt x="552" y="107"/>
                  </a:lnTo>
                  <a:lnTo>
                    <a:pt x="550" y="99"/>
                  </a:lnTo>
                  <a:lnTo>
                    <a:pt x="536" y="72"/>
                  </a:lnTo>
                  <a:lnTo>
                    <a:pt x="519" y="47"/>
                  </a:lnTo>
                  <a:lnTo>
                    <a:pt x="498" y="21"/>
                  </a:lnTo>
                  <a:lnTo>
                    <a:pt x="4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1552" name="Freeform 32">
              <a:extLst>
                <a:ext uri="{FF2B5EF4-FFF2-40B4-BE49-F238E27FC236}">
                  <a16:creationId xmlns:a16="http://schemas.microsoft.com/office/drawing/2014/main" id="{8FFCF972-31C5-4FE2-840D-97323E45F3BB}"/>
                </a:ext>
              </a:extLst>
            </p:cNvPr>
            <p:cNvSpPr>
              <a:spLocks/>
            </p:cNvSpPr>
            <p:nvPr/>
          </p:nvSpPr>
          <p:spPr bwMode="auto">
            <a:xfrm>
              <a:off x="7268" y="4208"/>
              <a:ext cx="609" cy="424"/>
            </a:xfrm>
            <a:custGeom>
              <a:avLst/>
              <a:gdLst>
                <a:gd name="T0" fmla="*/ 593 w 609"/>
                <a:gd name="T1" fmla="*/ 265 h 424"/>
                <a:gd name="T2" fmla="*/ 544 w 609"/>
                <a:gd name="T3" fmla="*/ 315 h 424"/>
                <a:gd name="T4" fmla="*/ 528 w 609"/>
                <a:gd name="T5" fmla="*/ 346 h 424"/>
                <a:gd name="T6" fmla="*/ 494 w 609"/>
                <a:gd name="T7" fmla="*/ 353 h 424"/>
                <a:gd name="T8" fmla="*/ 435 w 609"/>
                <a:gd name="T9" fmla="*/ 380 h 424"/>
                <a:gd name="T10" fmla="*/ 372 w 609"/>
                <a:gd name="T11" fmla="*/ 397 h 424"/>
                <a:gd name="T12" fmla="*/ 378 w 609"/>
                <a:gd name="T13" fmla="*/ 397 h 424"/>
                <a:gd name="T14" fmla="*/ 313 w 609"/>
                <a:gd name="T15" fmla="*/ 399 h 424"/>
                <a:gd name="T16" fmla="*/ 250 w 609"/>
                <a:gd name="T17" fmla="*/ 391 h 424"/>
                <a:gd name="T18" fmla="*/ 257 w 609"/>
                <a:gd name="T19" fmla="*/ 393 h 424"/>
                <a:gd name="T20" fmla="*/ 196 w 609"/>
                <a:gd name="T21" fmla="*/ 372 h 424"/>
                <a:gd name="T22" fmla="*/ 162 w 609"/>
                <a:gd name="T23" fmla="*/ 367 h 424"/>
                <a:gd name="T24" fmla="*/ 143 w 609"/>
                <a:gd name="T25" fmla="*/ 338 h 424"/>
                <a:gd name="T26" fmla="*/ 78 w 609"/>
                <a:gd name="T27" fmla="*/ 271 h 424"/>
                <a:gd name="T28" fmla="*/ 47 w 609"/>
                <a:gd name="T29" fmla="*/ 239 h 424"/>
                <a:gd name="T30" fmla="*/ 40 w 609"/>
                <a:gd name="T31" fmla="*/ 195 h 424"/>
                <a:gd name="T32" fmla="*/ 26 w 609"/>
                <a:gd name="T33" fmla="*/ 101 h 424"/>
                <a:gd name="T34" fmla="*/ 38 w 609"/>
                <a:gd name="T35" fmla="*/ 6 h 424"/>
                <a:gd name="T36" fmla="*/ 3 w 609"/>
                <a:gd name="T37" fmla="*/ 52 h 424"/>
                <a:gd name="T38" fmla="*/ 5 w 609"/>
                <a:gd name="T39" fmla="*/ 149 h 424"/>
                <a:gd name="T40" fmla="*/ 34 w 609"/>
                <a:gd name="T41" fmla="*/ 239 h 424"/>
                <a:gd name="T42" fmla="*/ 59 w 609"/>
                <a:gd name="T43" fmla="*/ 290 h 424"/>
                <a:gd name="T44" fmla="*/ 129 w 609"/>
                <a:gd name="T45" fmla="*/ 359 h 424"/>
                <a:gd name="T46" fmla="*/ 156 w 609"/>
                <a:gd name="T47" fmla="*/ 378 h 424"/>
                <a:gd name="T48" fmla="*/ 215 w 609"/>
                <a:gd name="T49" fmla="*/ 407 h 424"/>
                <a:gd name="T50" fmla="*/ 250 w 609"/>
                <a:gd name="T51" fmla="*/ 416 h 424"/>
                <a:gd name="T52" fmla="*/ 313 w 609"/>
                <a:gd name="T53" fmla="*/ 424 h 424"/>
                <a:gd name="T54" fmla="*/ 378 w 609"/>
                <a:gd name="T55" fmla="*/ 422 h 424"/>
                <a:gd name="T56" fmla="*/ 414 w 609"/>
                <a:gd name="T57" fmla="*/ 414 h 424"/>
                <a:gd name="T58" fmla="*/ 475 w 609"/>
                <a:gd name="T59" fmla="*/ 391 h 424"/>
                <a:gd name="T60" fmla="*/ 532 w 609"/>
                <a:gd name="T61" fmla="*/ 357 h 424"/>
                <a:gd name="T62" fmla="*/ 563 w 609"/>
                <a:gd name="T63" fmla="*/ 334 h 424"/>
                <a:gd name="T64" fmla="*/ 609 w 609"/>
                <a:gd name="T65" fmla="*/ 283 h 4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9"/>
                <a:gd name="T100" fmla="*/ 0 h 424"/>
                <a:gd name="T101" fmla="*/ 609 w 609"/>
                <a:gd name="T102" fmla="*/ 424 h 4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9" h="424">
                  <a:moveTo>
                    <a:pt x="609" y="283"/>
                  </a:moveTo>
                  <a:lnTo>
                    <a:pt x="593" y="265"/>
                  </a:lnTo>
                  <a:lnTo>
                    <a:pt x="570" y="290"/>
                  </a:lnTo>
                  <a:lnTo>
                    <a:pt x="544" y="315"/>
                  </a:lnTo>
                  <a:lnTo>
                    <a:pt x="517" y="336"/>
                  </a:lnTo>
                  <a:lnTo>
                    <a:pt x="528" y="346"/>
                  </a:lnTo>
                  <a:lnTo>
                    <a:pt x="521" y="334"/>
                  </a:lnTo>
                  <a:lnTo>
                    <a:pt x="494" y="353"/>
                  </a:lnTo>
                  <a:lnTo>
                    <a:pt x="465" y="367"/>
                  </a:lnTo>
                  <a:lnTo>
                    <a:pt x="435" y="380"/>
                  </a:lnTo>
                  <a:lnTo>
                    <a:pt x="404" y="391"/>
                  </a:lnTo>
                  <a:lnTo>
                    <a:pt x="372" y="397"/>
                  </a:lnTo>
                  <a:lnTo>
                    <a:pt x="378" y="409"/>
                  </a:lnTo>
                  <a:lnTo>
                    <a:pt x="378" y="397"/>
                  </a:lnTo>
                  <a:lnTo>
                    <a:pt x="345" y="399"/>
                  </a:lnTo>
                  <a:lnTo>
                    <a:pt x="313" y="399"/>
                  </a:lnTo>
                  <a:lnTo>
                    <a:pt x="282" y="397"/>
                  </a:lnTo>
                  <a:lnTo>
                    <a:pt x="250" y="391"/>
                  </a:lnTo>
                  <a:lnTo>
                    <a:pt x="250" y="403"/>
                  </a:lnTo>
                  <a:lnTo>
                    <a:pt x="257" y="393"/>
                  </a:lnTo>
                  <a:lnTo>
                    <a:pt x="225" y="384"/>
                  </a:lnTo>
                  <a:lnTo>
                    <a:pt x="196" y="372"/>
                  </a:lnTo>
                  <a:lnTo>
                    <a:pt x="166" y="355"/>
                  </a:lnTo>
                  <a:lnTo>
                    <a:pt x="162" y="367"/>
                  </a:lnTo>
                  <a:lnTo>
                    <a:pt x="171" y="357"/>
                  </a:lnTo>
                  <a:lnTo>
                    <a:pt x="143" y="338"/>
                  </a:lnTo>
                  <a:lnTo>
                    <a:pt x="110" y="307"/>
                  </a:lnTo>
                  <a:lnTo>
                    <a:pt x="78" y="271"/>
                  </a:lnTo>
                  <a:lnTo>
                    <a:pt x="55" y="229"/>
                  </a:lnTo>
                  <a:lnTo>
                    <a:pt x="47" y="239"/>
                  </a:lnTo>
                  <a:lnTo>
                    <a:pt x="59" y="239"/>
                  </a:lnTo>
                  <a:lnTo>
                    <a:pt x="40" y="195"/>
                  </a:lnTo>
                  <a:lnTo>
                    <a:pt x="30" y="149"/>
                  </a:lnTo>
                  <a:lnTo>
                    <a:pt x="26" y="101"/>
                  </a:lnTo>
                  <a:lnTo>
                    <a:pt x="28" y="52"/>
                  </a:lnTo>
                  <a:lnTo>
                    <a:pt x="38" y="6"/>
                  </a:lnTo>
                  <a:lnTo>
                    <a:pt x="15" y="0"/>
                  </a:lnTo>
                  <a:lnTo>
                    <a:pt x="3" y="52"/>
                  </a:lnTo>
                  <a:lnTo>
                    <a:pt x="0" y="101"/>
                  </a:lnTo>
                  <a:lnTo>
                    <a:pt x="5" y="149"/>
                  </a:lnTo>
                  <a:lnTo>
                    <a:pt x="15" y="195"/>
                  </a:lnTo>
                  <a:lnTo>
                    <a:pt x="34" y="239"/>
                  </a:lnTo>
                  <a:lnTo>
                    <a:pt x="36" y="248"/>
                  </a:lnTo>
                  <a:lnTo>
                    <a:pt x="59" y="290"/>
                  </a:lnTo>
                  <a:lnTo>
                    <a:pt x="91" y="325"/>
                  </a:lnTo>
                  <a:lnTo>
                    <a:pt x="129" y="359"/>
                  </a:lnTo>
                  <a:lnTo>
                    <a:pt x="152" y="376"/>
                  </a:lnTo>
                  <a:lnTo>
                    <a:pt x="156" y="378"/>
                  </a:lnTo>
                  <a:lnTo>
                    <a:pt x="185" y="395"/>
                  </a:lnTo>
                  <a:lnTo>
                    <a:pt x="215" y="407"/>
                  </a:lnTo>
                  <a:lnTo>
                    <a:pt x="246" y="416"/>
                  </a:lnTo>
                  <a:lnTo>
                    <a:pt x="250" y="416"/>
                  </a:lnTo>
                  <a:lnTo>
                    <a:pt x="282" y="422"/>
                  </a:lnTo>
                  <a:lnTo>
                    <a:pt x="313" y="424"/>
                  </a:lnTo>
                  <a:lnTo>
                    <a:pt x="345" y="424"/>
                  </a:lnTo>
                  <a:lnTo>
                    <a:pt x="378" y="422"/>
                  </a:lnTo>
                  <a:lnTo>
                    <a:pt x="383" y="420"/>
                  </a:lnTo>
                  <a:lnTo>
                    <a:pt x="414" y="414"/>
                  </a:lnTo>
                  <a:lnTo>
                    <a:pt x="446" y="403"/>
                  </a:lnTo>
                  <a:lnTo>
                    <a:pt x="475" y="391"/>
                  </a:lnTo>
                  <a:lnTo>
                    <a:pt x="504" y="376"/>
                  </a:lnTo>
                  <a:lnTo>
                    <a:pt x="532" y="357"/>
                  </a:lnTo>
                  <a:lnTo>
                    <a:pt x="536" y="355"/>
                  </a:lnTo>
                  <a:lnTo>
                    <a:pt x="563" y="334"/>
                  </a:lnTo>
                  <a:lnTo>
                    <a:pt x="588" y="309"/>
                  </a:lnTo>
                  <a:lnTo>
                    <a:pt x="609" y="2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1553" name="Freeform 33">
              <a:extLst>
                <a:ext uri="{FF2B5EF4-FFF2-40B4-BE49-F238E27FC236}">
                  <a16:creationId xmlns:a16="http://schemas.microsoft.com/office/drawing/2014/main" id="{B0B32AFA-B458-4DF8-931C-9AEF4D2CD6F1}"/>
                </a:ext>
              </a:extLst>
            </p:cNvPr>
            <p:cNvSpPr>
              <a:spLocks/>
            </p:cNvSpPr>
            <p:nvPr/>
          </p:nvSpPr>
          <p:spPr bwMode="auto">
            <a:xfrm>
              <a:off x="8337" y="3135"/>
              <a:ext cx="565" cy="695"/>
            </a:xfrm>
            <a:custGeom>
              <a:avLst/>
              <a:gdLst>
                <a:gd name="T0" fmla="*/ 15 w 565"/>
                <a:gd name="T1" fmla="*/ 80 h 695"/>
                <a:gd name="T2" fmla="*/ 34 w 565"/>
                <a:gd name="T3" fmla="*/ 50 h 695"/>
                <a:gd name="T4" fmla="*/ 65 w 565"/>
                <a:gd name="T5" fmla="*/ 48 h 695"/>
                <a:gd name="T6" fmla="*/ 124 w 565"/>
                <a:gd name="T7" fmla="*/ 29 h 695"/>
                <a:gd name="T8" fmla="*/ 120 w 565"/>
                <a:gd name="T9" fmla="*/ 31 h 695"/>
                <a:gd name="T10" fmla="*/ 181 w 565"/>
                <a:gd name="T11" fmla="*/ 25 h 695"/>
                <a:gd name="T12" fmla="*/ 246 w 565"/>
                <a:gd name="T13" fmla="*/ 31 h 695"/>
                <a:gd name="T14" fmla="*/ 240 w 565"/>
                <a:gd name="T15" fmla="*/ 31 h 695"/>
                <a:gd name="T16" fmla="*/ 303 w 565"/>
                <a:gd name="T17" fmla="*/ 50 h 695"/>
                <a:gd name="T18" fmla="*/ 362 w 565"/>
                <a:gd name="T19" fmla="*/ 82 h 695"/>
                <a:gd name="T20" fmla="*/ 357 w 565"/>
                <a:gd name="T21" fmla="*/ 80 h 695"/>
                <a:gd name="T22" fmla="*/ 412 w 565"/>
                <a:gd name="T23" fmla="*/ 122 h 695"/>
                <a:gd name="T24" fmla="*/ 462 w 565"/>
                <a:gd name="T25" fmla="*/ 176 h 695"/>
                <a:gd name="T26" fmla="*/ 500 w 565"/>
                <a:gd name="T27" fmla="*/ 237 h 695"/>
                <a:gd name="T28" fmla="*/ 525 w 565"/>
                <a:gd name="T29" fmla="*/ 260 h 695"/>
                <a:gd name="T30" fmla="*/ 523 w 565"/>
                <a:gd name="T31" fmla="*/ 294 h 695"/>
                <a:gd name="T32" fmla="*/ 538 w 565"/>
                <a:gd name="T33" fmla="*/ 359 h 695"/>
                <a:gd name="T34" fmla="*/ 540 w 565"/>
                <a:gd name="T35" fmla="*/ 424 h 695"/>
                <a:gd name="T36" fmla="*/ 530 w 565"/>
                <a:gd name="T37" fmla="*/ 487 h 695"/>
                <a:gd name="T38" fmla="*/ 534 w 565"/>
                <a:gd name="T39" fmla="*/ 516 h 695"/>
                <a:gd name="T40" fmla="*/ 511 w 565"/>
                <a:gd name="T41" fmla="*/ 535 h 695"/>
                <a:gd name="T42" fmla="*/ 477 w 565"/>
                <a:gd name="T43" fmla="*/ 588 h 695"/>
                <a:gd name="T44" fmla="*/ 435 w 565"/>
                <a:gd name="T45" fmla="*/ 630 h 695"/>
                <a:gd name="T46" fmla="*/ 404 w 565"/>
                <a:gd name="T47" fmla="*/ 665 h 695"/>
                <a:gd name="T48" fmla="*/ 378 w 565"/>
                <a:gd name="T49" fmla="*/ 663 h 695"/>
                <a:gd name="T50" fmla="*/ 366 w 565"/>
                <a:gd name="T51" fmla="*/ 695 h 695"/>
                <a:gd name="T52" fmla="*/ 410 w 565"/>
                <a:gd name="T53" fmla="*/ 676 h 695"/>
                <a:gd name="T54" fmla="*/ 450 w 565"/>
                <a:gd name="T55" fmla="*/ 651 h 695"/>
                <a:gd name="T56" fmla="*/ 496 w 565"/>
                <a:gd name="T57" fmla="*/ 607 h 695"/>
                <a:gd name="T58" fmla="*/ 530 w 565"/>
                <a:gd name="T59" fmla="*/ 554 h 695"/>
                <a:gd name="T60" fmla="*/ 546 w 565"/>
                <a:gd name="T61" fmla="*/ 516 h 695"/>
                <a:gd name="T62" fmla="*/ 555 w 565"/>
                <a:gd name="T63" fmla="*/ 487 h 695"/>
                <a:gd name="T64" fmla="*/ 565 w 565"/>
                <a:gd name="T65" fmla="*/ 424 h 695"/>
                <a:gd name="T66" fmla="*/ 563 w 565"/>
                <a:gd name="T67" fmla="*/ 359 h 695"/>
                <a:gd name="T68" fmla="*/ 548 w 565"/>
                <a:gd name="T69" fmla="*/ 294 h 695"/>
                <a:gd name="T70" fmla="*/ 534 w 565"/>
                <a:gd name="T71" fmla="*/ 250 h 695"/>
                <a:gd name="T72" fmla="*/ 502 w 565"/>
                <a:gd name="T73" fmla="*/ 187 h 695"/>
                <a:gd name="T74" fmla="*/ 456 w 565"/>
                <a:gd name="T75" fmla="*/ 128 h 695"/>
                <a:gd name="T76" fmla="*/ 406 w 565"/>
                <a:gd name="T77" fmla="*/ 80 h 695"/>
                <a:gd name="T78" fmla="*/ 372 w 565"/>
                <a:gd name="T79" fmla="*/ 59 h 695"/>
                <a:gd name="T80" fmla="*/ 313 w 565"/>
                <a:gd name="T81" fmla="*/ 27 h 695"/>
                <a:gd name="T82" fmla="*/ 250 w 565"/>
                <a:gd name="T83" fmla="*/ 8 h 695"/>
                <a:gd name="T84" fmla="*/ 215 w 565"/>
                <a:gd name="T85" fmla="*/ 2 h 695"/>
                <a:gd name="T86" fmla="*/ 152 w 565"/>
                <a:gd name="T87" fmla="*/ 0 h 695"/>
                <a:gd name="T88" fmla="*/ 114 w 565"/>
                <a:gd name="T89" fmla="*/ 6 h 695"/>
                <a:gd name="T90" fmla="*/ 55 w 565"/>
                <a:gd name="T91" fmla="*/ 25 h 695"/>
                <a:gd name="T92" fmla="*/ 23 w 565"/>
                <a:gd name="T93" fmla="*/ 42 h 6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65"/>
                <a:gd name="T142" fmla="*/ 0 h 695"/>
                <a:gd name="T143" fmla="*/ 565 w 565"/>
                <a:gd name="T144" fmla="*/ 695 h 69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65" h="695">
                  <a:moveTo>
                    <a:pt x="0" y="59"/>
                  </a:moveTo>
                  <a:lnTo>
                    <a:pt x="15" y="80"/>
                  </a:lnTo>
                  <a:lnTo>
                    <a:pt x="42" y="61"/>
                  </a:lnTo>
                  <a:lnTo>
                    <a:pt x="34" y="50"/>
                  </a:lnTo>
                  <a:lnTo>
                    <a:pt x="38" y="63"/>
                  </a:lnTo>
                  <a:lnTo>
                    <a:pt x="65" y="48"/>
                  </a:lnTo>
                  <a:lnTo>
                    <a:pt x="95" y="38"/>
                  </a:lnTo>
                  <a:lnTo>
                    <a:pt x="124" y="29"/>
                  </a:lnTo>
                  <a:lnTo>
                    <a:pt x="120" y="19"/>
                  </a:lnTo>
                  <a:lnTo>
                    <a:pt x="120" y="31"/>
                  </a:lnTo>
                  <a:lnTo>
                    <a:pt x="152" y="25"/>
                  </a:lnTo>
                  <a:lnTo>
                    <a:pt x="181" y="25"/>
                  </a:lnTo>
                  <a:lnTo>
                    <a:pt x="215" y="27"/>
                  </a:lnTo>
                  <a:lnTo>
                    <a:pt x="246" y="31"/>
                  </a:lnTo>
                  <a:lnTo>
                    <a:pt x="246" y="19"/>
                  </a:lnTo>
                  <a:lnTo>
                    <a:pt x="240" y="31"/>
                  </a:lnTo>
                  <a:lnTo>
                    <a:pt x="271" y="40"/>
                  </a:lnTo>
                  <a:lnTo>
                    <a:pt x="303" y="50"/>
                  </a:lnTo>
                  <a:lnTo>
                    <a:pt x="332" y="65"/>
                  </a:lnTo>
                  <a:lnTo>
                    <a:pt x="362" y="82"/>
                  </a:lnTo>
                  <a:lnTo>
                    <a:pt x="368" y="69"/>
                  </a:lnTo>
                  <a:lnTo>
                    <a:pt x="357" y="80"/>
                  </a:lnTo>
                  <a:lnTo>
                    <a:pt x="387" y="98"/>
                  </a:lnTo>
                  <a:lnTo>
                    <a:pt x="412" y="122"/>
                  </a:lnTo>
                  <a:lnTo>
                    <a:pt x="437" y="147"/>
                  </a:lnTo>
                  <a:lnTo>
                    <a:pt x="462" y="176"/>
                  </a:lnTo>
                  <a:lnTo>
                    <a:pt x="483" y="206"/>
                  </a:lnTo>
                  <a:lnTo>
                    <a:pt x="500" y="237"/>
                  </a:lnTo>
                  <a:lnTo>
                    <a:pt x="515" y="269"/>
                  </a:lnTo>
                  <a:lnTo>
                    <a:pt x="525" y="260"/>
                  </a:lnTo>
                  <a:lnTo>
                    <a:pt x="513" y="260"/>
                  </a:lnTo>
                  <a:lnTo>
                    <a:pt x="523" y="294"/>
                  </a:lnTo>
                  <a:lnTo>
                    <a:pt x="534" y="325"/>
                  </a:lnTo>
                  <a:lnTo>
                    <a:pt x="538" y="359"/>
                  </a:lnTo>
                  <a:lnTo>
                    <a:pt x="540" y="392"/>
                  </a:lnTo>
                  <a:lnTo>
                    <a:pt x="540" y="424"/>
                  </a:lnTo>
                  <a:lnTo>
                    <a:pt x="536" y="455"/>
                  </a:lnTo>
                  <a:lnTo>
                    <a:pt x="530" y="487"/>
                  </a:lnTo>
                  <a:lnTo>
                    <a:pt x="521" y="516"/>
                  </a:lnTo>
                  <a:lnTo>
                    <a:pt x="534" y="516"/>
                  </a:lnTo>
                  <a:lnTo>
                    <a:pt x="523" y="508"/>
                  </a:lnTo>
                  <a:lnTo>
                    <a:pt x="511" y="535"/>
                  </a:lnTo>
                  <a:lnTo>
                    <a:pt x="496" y="563"/>
                  </a:lnTo>
                  <a:lnTo>
                    <a:pt x="477" y="588"/>
                  </a:lnTo>
                  <a:lnTo>
                    <a:pt x="456" y="611"/>
                  </a:lnTo>
                  <a:lnTo>
                    <a:pt x="435" y="630"/>
                  </a:lnTo>
                  <a:lnTo>
                    <a:pt x="395" y="655"/>
                  </a:lnTo>
                  <a:lnTo>
                    <a:pt x="404" y="665"/>
                  </a:lnTo>
                  <a:lnTo>
                    <a:pt x="399" y="653"/>
                  </a:lnTo>
                  <a:lnTo>
                    <a:pt x="378" y="663"/>
                  </a:lnTo>
                  <a:lnTo>
                    <a:pt x="359" y="672"/>
                  </a:lnTo>
                  <a:lnTo>
                    <a:pt x="366" y="695"/>
                  </a:lnTo>
                  <a:lnTo>
                    <a:pt x="389" y="686"/>
                  </a:lnTo>
                  <a:lnTo>
                    <a:pt x="410" y="676"/>
                  </a:lnTo>
                  <a:lnTo>
                    <a:pt x="414" y="674"/>
                  </a:lnTo>
                  <a:lnTo>
                    <a:pt x="450" y="651"/>
                  </a:lnTo>
                  <a:lnTo>
                    <a:pt x="475" y="630"/>
                  </a:lnTo>
                  <a:lnTo>
                    <a:pt x="496" y="607"/>
                  </a:lnTo>
                  <a:lnTo>
                    <a:pt x="515" y="581"/>
                  </a:lnTo>
                  <a:lnTo>
                    <a:pt x="530" y="554"/>
                  </a:lnTo>
                  <a:lnTo>
                    <a:pt x="542" y="527"/>
                  </a:lnTo>
                  <a:lnTo>
                    <a:pt x="546" y="516"/>
                  </a:lnTo>
                  <a:lnTo>
                    <a:pt x="555" y="487"/>
                  </a:lnTo>
                  <a:lnTo>
                    <a:pt x="561" y="455"/>
                  </a:lnTo>
                  <a:lnTo>
                    <a:pt x="565" y="424"/>
                  </a:lnTo>
                  <a:lnTo>
                    <a:pt x="565" y="392"/>
                  </a:lnTo>
                  <a:lnTo>
                    <a:pt x="563" y="359"/>
                  </a:lnTo>
                  <a:lnTo>
                    <a:pt x="559" y="325"/>
                  </a:lnTo>
                  <a:lnTo>
                    <a:pt x="548" y="294"/>
                  </a:lnTo>
                  <a:lnTo>
                    <a:pt x="538" y="260"/>
                  </a:lnTo>
                  <a:lnTo>
                    <a:pt x="534" y="250"/>
                  </a:lnTo>
                  <a:lnTo>
                    <a:pt x="519" y="218"/>
                  </a:lnTo>
                  <a:lnTo>
                    <a:pt x="502" y="187"/>
                  </a:lnTo>
                  <a:lnTo>
                    <a:pt x="479" y="157"/>
                  </a:lnTo>
                  <a:lnTo>
                    <a:pt x="456" y="128"/>
                  </a:lnTo>
                  <a:lnTo>
                    <a:pt x="431" y="103"/>
                  </a:lnTo>
                  <a:lnTo>
                    <a:pt x="406" y="80"/>
                  </a:lnTo>
                  <a:lnTo>
                    <a:pt x="376" y="61"/>
                  </a:lnTo>
                  <a:lnTo>
                    <a:pt x="372" y="59"/>
                  </a:lnTo>
                  <a:lnTo>
                    <a:pt x="343" y="42"/>
                  </a:lnTo>
                  <a:lnTo>
                    <a:pt x="313" y="27"/>
                  </a:lnTo>
                  <a:lnTo>
                    <a:pt x="282" y="17"/>
                  </a:lnTo>
                  <a:lnTo>
                    <a:pt x="250" y="8"/>
                  </a:lnTo>
                  <a:lnTo>
                    <a:pt x="246" y="6"/>
                  </a:lnTo>
                  <a:lnTo>
                    <a:pt x="215" y="2"/>
                  </a:lnTo>
                  <a:lnTo>
                    <a:pt x="181" y="0"/>
                  </a:lnTo>
                  <a:lnTo>
                    <a:pt x="152" y="0"/>
                  </a:lnTo>
                  <a:lnTo>
                    <a:pt x="120" y="6"/>
                  </a:lnTo>
                  <a:lnTo>
                    <a:pt x="114" y="6"/>
                  </a:lnTo>
                  <a:lnTo>
                    <a:pt x="84" y="14"/>
                  </a:lnTo>
                  <a:lnTo>
                    <a:pt x="55" y="25"/>
                  </a:lnTo>
                  <a:lnTo>
                    <a:pt x="28" y="40"/>
                  </a:lnTo>
                  <a:lnTo>
                    <a:pt x="23" y="42"/>
                  </a:lnTo>
                  <a:lnTo>
                    <a:pt x="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1554" name="Freeform 34">
              <a:extLst>
                <a:ext uri="{FF2B5EF4-FFF2-40B4-BE49-F238E27FC236}">
                  <a16:creationId xmlns:a16="http://schemas.microsoft.com/office/drawing/2014/main" id="{6A463BF7-5E29-4D50-90C7-065A0D5163A3}"/>
                </a:ext>
              </a:extLst>
            </p:cNvPr>
            <p:cNvSpPr>
              <a:spLocks/>
            </p:cNvSpPr>
            <p:nvPr/>
          </p:nvSpPr>
          <p:spPr bwMode="auto">
            <a:xfrm>
              <a:off x="7861" y="4374"/>
              <a:ext cx="485" cy="321"/>
            </a:xfrm>
            <a:custGeom>
              <a:avLst/>
              <a:gdLst>
                <a:gd name="T0" fmla="*/ 460 w 485"/>
                <a:gd name="T1" fmla="*/ 0 h 321"/>
                <a:gd name="T2" fmla="*/ 451 w 485"/>
                <a:gd name="T3" fmla="*/ 109 h 321"/>
                <a:gd name="T4" fmla="*/ 428 w 485"/>
                <a:gd name="T5" fmla="*/ 197 h 321"/>
                <a:gd name="T6" fmla="*/ 432 w 485"/>
                <a:gd name="T7" fmla="*/ 187 h 321"/>
                <a:gd name="T8" fmla="*/ 394 w 485"/>
                <a:gd name="T9" fmla="*/ 252 h 321"/>
                <a:gd name="T10" fmla="*/ 380 w 485"/>
                <a:gd name="T11" fmla="*/ 283 h 321"/>
                <a:gd name="T12" fmla="*/ 348 w 485"/>
                <a:gd name="T13" fmla="*/ 288 h 321"/>
                <a:gd name="T14" fmla="*/ 336 w 485"/>
                <a:gd name="T15" fmla="*/ 304 h 321"/>
                <a:gd name="T16" fmla="*/ 317 w 485"/>
                <a:gd name="T17" fmla="*/ 296 h 321"/>
                <a:gd name="T18" fmla="*/ 279 w 485"/>
                <a:gd name="T19" fmla="*/ 294 h 321"/>
                <a:gd name="T20" fmla="*/ 260 w 485"/>
                <a:gd name="T21" fmla="*/ 304 h 321"/>
                <a:gd name="T22" fmla="*/ 243 w 485"/>
                <a:gd name="T23" fmla="*/ 288 h 321"/>
                <a:gd name="T24" fmla="*/ 201 w 485"/>
                <a:gd name="T25" fmla="*/ 269 h 321"/>
                <a:gd name="T26" fmla="*/ 155 w 485"/>
                <a:gd name="T27" fmla="*/ 241 h 321"/>
                <a:gd name="T28" fmla="*/ 159 w 485"/>
                <a:gd name="T29" fmla="*/ 243 h 321"/>
                <a:gd name="T30" fmla="*/ 113 w 485"/>
                <a:gd name="T31" fmla="*/ 208 h 321"/>
                <a:gd name="T32" fmla="*/ 65 w 485"/>
                <a:gd name="T33" fmla="*/ 164 h 321"/>
                <a:gd name="T34" fmla="*/ 0 w 485"/>
                <a:gd name="T35" fmla="*/ 130 h 321"/>
                <a:gd name="T36" fmla="*/ 71 w 485"/>
                <a:gd name="T37" fmla="*/ 206 h 321"/>
                <a:gd name="T38" fmla="*/ 117 w 485"/>
                <a:gd name="T39" fmla="*/ 246 h 321"/>
                <a:gd name="T40" fmla="*/ 145 w 485"/>
                <a:gd name="T41" fmla="*/ 264 h 321"/>
                <a:gd name="T42" fmla="*/ 191 w 485"/>
                <a:gd name="T43" fmla="*/ 292 h 321"/>
                <a:gd name="T44" fmla="*/ 233 w 485"/>
                <a:gd name="T45" fmla="*/ 311 h 321"/>
                <a:gd name="T46" fmla="*/ 260 w 485"/>
                <a:gd name="T47" fmla="*/ 317 h 321"/>
                <a:gd name="T48" fmla="*/ 300 w 485"/>
                <a:gd name="T49" fmla="*/ 321 h 321"/>
                <a:gd name="T50" fmla="*/ 336 w 485"/>
                <a:gd name="T51" fmla="*/ 317 h 321"/>
                <a:gd name="T52" fmla="*/ 359 w 485"/>
                <a:gd name="T53" fmla="*/ 311 h 321"/>
                <a:gd name="T54" fmla="*/ 390 w 485"/>
                <a:gd name="T55" fmla="*/ 292 h 321"/>
                <a:gd name="T56" fmla="*/ 434 w 485"/>
                <a:gd name="T57" fmla="*/ 241 h 321"/>
                <a:gd name="T58" fmla="*/ 453 w 485"/>
                <a:gd name="T59" fmla="*/ 197 h 321"/>
                <a:gd name="T60" fmla="*/ 468 w 485"/>
                <a:gd name="T61" fmla="*/ 155 h 321"/>
                <a:gd name="T62" fmla="*/ 483 w 485"/>
                <a:gd name="T63" fmla="*/ 56 h 3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5"/>
                <a:gd name="T97" fmla="*/ 0 h 321"/>
                <a:gd name="T98" fmla="*/ 485 w 485"/>
                <a:gd name="T99" fmla="*/ 321 h 3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5" h="321">
                  <a:moveTo>
                    <a:pt x="485" y="0"/>
                  </a:moveTo>
                  <a:lnTo>
                    <a:pt x="460" y="0"/>
                  </a:lnTo>
                  <a:lnTo>
                    <a:pt x="457" y="56"/>
                  </a:lnTo>
                  <a:lnTo>
                    <a:pt x="451" y="109"/>
                  </a:lnTo>
                  <a:lnTo>
                    <a:pt x="443" y="155"/>
                  </a:lnTo>
                  <a:lnTo>
                    <a:pt x="428" y="197"/>
                  </a:lnTo>
                  <a:lnTo>
                    <a:pt x="441" y="197"/>
                  </a:lnTo>
                  <a:lnTo>
                    <a:pt x="432" y="187"/>
                  </a:lnTo>
                  <a:lnTo>
                    <a:pt x="415" y="222"/>
                  </a:lnTo>
                  <a:lnTo>
                    <a:pt x="394" y="252"/>
                  </a:lnTo>
                  <a:lnTo>
                    <a:pt x="371" y="273"/>
                  </a:lnTo>
                  <a:lnTo>
                    <a:pt x="380" y="283"/>
                  </a:lnTo>
                  <a:lnTo>
                    <a:pt x="376" y="271"/>
                  </a:lnTo>
                  <a:lnTo>
                    <a:pt x="348" y="288"/>
                  </a:lnTo>
                  <a:lnTo>
                    <a:pt x="329" y="292"/>
                  </a:lnTo>
                  <a:lnTo>
                    <a:pt x="336" y="304"/>
                  </a:lnTo>
                  <a:lnTo>
                    <a:pt x="336" y="292"/>
                  </a:lnTo>
                  <a:lnTo>
                    <a:pt x="317" y="296"/>
                  </a:lnTo>
                  <a:lnTo>
                    <a:pt x="300" y="296"/>
                  </a:lnTo>
                  <a:lnTo>
                    <a:pt x="279" y="294"/>
                  </a:lnTo>
                  <a:lnTo>
                    <a:pt x="260" y="292"/>
                  </a:lnTo>
                  <a:lnTo>
                    <a:pt x="260" y="304"/>
                  </a:lnTo>
                  <a:lnTo>
                    <a:pt x="264" y="292"/>
                  </a:lnTo>
                  <a:lnTo>
                    <a:pt x="243" y="288"/>
                  </a:lnTo>
                  <a:lnTo>
                    <a:pt x="222" y="279"/>
                  </a:lnTo>
                  <a:lnTo>
                    <a:pt x="201" y="269"/>
                  </a:lnTo>
                  <a:lnTo>
                    <a:pt x="178" y="256"/>
                  </a:lnTo>
                  <a:lnTo>
                    <a:pt x="155" y="241"/>
                  </a:lnTo>
                  <a:lnTo>
                    <a:pt x="151" y="252"/>
                  </a:lnTo>
                  <a:lnTo>
                    <a:pt x="159" y="243"/>
                  </a:lnTo>
                  <a:lnTo>
                    <a:pt x="136" y="227"/>
                  </a:lnTo>
                  <a:lnTo>
                    <a:pt x="113" y="208"/>
                  </a:lnTo>
                  <a:lnTo>
                    <a:pt x="90" y="187"/>
                  </a:lnTo>
                  <a:lnTo>
                    <a:pt x="65" y="164"/>
                  </a:lnTo>
                  <a:lnTo>
                    <a:pt x="16" y="111"/>
                  </a:lnTo>
                  <a:lnTo>
                    <a:pt x="0" y="130"/>
                  </a:lnTo>
                  <a:lnTo>
                    <a:pt x="46" y="183"/>
                  </a:lnTo>
                  <a:lnTo>
                    <a:pt x="71" y="206"/>
                  </a:lnTo>
                  <a:lnTo>
                    <a:pt x="94" y="227"/>
                  </a:lnTo>
                  <a:lnTo>
                    <a:pt x="117" y="246"/>
                  </a:lnTo>
                  <a:lnTo>
                    <a:pt x="140" y="262"/>
                  </a:lnTo>
                  <a:lnTo>
                    <a:pt x="145" y="264"/>
                  </a:lnTo>
                  <a:lnTo>
                    <a:pt x="168" y="279"/>
                  </a:lnTo>
                  <a:lnTo>
                    <a:pt x="191" y="292"/>
                  </a:lnTo>
                  <a:lnTo>
                    <a:pt x="212" y="302"/>
                  </a:lnTo>
                  <a:lnTo>
                    <a:pt x="233" y="311"/>
                  </a:lnTo>
                  <a:lnTo>
                    <a:pt x="254" y="315"/>
                  </a:lnTo>
                  <a:lnTo>
                    <a:pt x="260" y="317"/>
                  </a:lnTo>
                  <a:lnTo>
                    <a:pt x="279" y="319"/>
                  </a:lnTo>
                  <a:lnTo>
                    <a:pt x="300" y="321"/>
                  </a:lnTo>
                  <a:lnTo>
                    <a:pt x="317" y="321"/>
                  </a:lnTo>
                  <a:lnTo>
                    <a:pt x="336" y="317"/>
                  </a:lnTo>
                  <a:lnTo>
                    <a:pt x="340" y="315"/>
                  </a:lnTo>
                  <a:lnTo>
                    <a:pt x="359" y="311"/>
                  </a:lnTo>
                  <a:lnTo>
                    <a:pt x="386" y="294"/>
                  </a:lnTo>
                  <a:lnTo>
                    <a:pt x="390" y="292"/>
                  </a:lnTo>
                  <a:lnTo>
                    <a:pt x="413" y="271"/>
                  </a:lnTo>
                  <a:lnTo>
                    <a:pt x="434" y="241"/>
                  </a:lnTo>
                  <a:lnTo>
                    <a:pt x="451" y="206"/>
                  </a:lnTo>
                  <a:lnTo>
                    <a:pt x="453" y="197"/>
                  </a:lnTo>
                  <a:lnTo>
                    <a:pt x="468" y="155"/>
                  </a:lnTo>
                  <a:lnTo>
                    <a:pt x="476" y="109"/>
                  </a:lnTo>
                  <a:lnTo>
                    <a:pt x="483" y="56"/>
                  </a:lnTo>
                  <a:lnTo>
                    <a:pt x="4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grpSp>
      <p:grpSp>
        <p:nvGrpSpPr>
          <p:cNvPr id="61449" name="Group 35">
            <a:extLst>
              <a:ext uri="{FF2B5EF4-FFF2-40B4-BE49-F238E27FC236}">
                <a16:creationId xmlns:a16="http://schemas.microsoft.com/office/drawing/2014/main" id="{E9F44804-888E-411F-9180-9159B5C3126F}"/>
              </a:ext>
            </a:extLst>
          </p:cNvPr>
          <p:cNvGrpSpPr>
            <a:grpSpLocks/>
          </p:cNvGrpSpPr>
          <p:nvPr/>
        </p:nvGrpSpPr>
        <p:grpSpPr bwMode="auto">
          <a:xfrm>
            <a:off x="858838" y="2570163"/>
            <a:ext cx="1543050" cy="981075"/>
            <a:chOff x="2615" y="3252"/>
            <a:chExt cx="1455" cy="1115"/>
          </a:xfrm>
        </p:grpSpPr>
        <p:sp>
          <p:nvSpPr>
            <p:cNvPr id="61541" name="Freeform 36">
              <a:extLst>
                <a:ext uri="{FF2B5EF4-FFF2-40B4-BE49-F238E27FC236}">
                  <a16:creationId xmlns:a16="http://schemas.microsoft.com/office/drawing/2014/main" id="{4C2DE2D0-2A37-4A90-B9CC-B5DE2C82450D}"/>
                </a:ext>
              </a:extLst>
            </p:cNvPr>
            <p:cNvSpPr>
              <a:spLocks/>
            </p:cNvSpPr>
            <p:nvPr/>
          </p:nvSpPr>
          <p:spPr bwMode="auto">
            <a:xfrm>
              <a:off x="3213" y="3252"/>
              <a:ext cx="479" cy="196"/>
            </a:xfrm>
            <a:custGeom>
              <a:avLst/>
              <a:gdLst>
                <a:gd name="T0" fmla="*/ 0 w 479"/>
                <a:gd name="T1" fmla="*/ 137 h 196"/>
                <a:gd name="T2" fmla="*/ 21 w 479"/>
                <a:gd name="T3" fmla="*/ 145 h 196"/>
                <a:gd name="T4" fmla="*/ 30 w 479"/>
                <a:gd name="T5" fmla="*/ 131 h 196"/>
                <a:gd name="T6" fmla="*/ 42 w 479"/>
                <a:gd name="T7" fmla="*/ 112 h 196"/>
                <a:gd name="T8" fmla="*/ 70 w 479"/>
                <a:gd name="T9" fmla="*/ 80 h 196"/>
                <a:gd name="T10" fmla="*/ 105 w 479"/>
                <a:gd name="T11" fmla="*/ 55 h 196"/>
                <a:gd name="T12" fmla="*/ 97 w 479"/>
                <a:gd name="T13" fmla="*/ 44 h 196"/>
                <a:gd name="T14" fmla="*/ 101 w 479"/>
                <a:gd name="T15" fmla="*/ 57 h 196"/>
                <a:gd name="T16" fmla="*/ 141 w 479"/>
                <a:gd name="T17" fmla="*/ 38 h 196"/>
                <a:gd name="T18" fmla="*/ 185 w 479"/>
                <a:gd name="T19" fmla="*/ 28 h 196"/>
                <a:gd name="T20" fmla="*/ 179 w 479"/>
                <a:gd name="T21" fmla="*/ 15 h 196"/>
                <a:gd name="T22" fmla="*/ 179 w 479"/>
                <a:gd name="T23" fmla="*/ 28 h 196"/>
                <a:gd name="T24" fmla="*/ 202 w 479"/>
                <a:gd name="T25" fmla="*/ 26 h 196"/>
                <a:gd name="T26" fmla="*/ 225 w 479"/>
                <a:gd name="T27" fmla="*/ 26 h 196"/>
                <a:gd name="T28" fmla="*/ 248 w 479"/>
                <a:gd name="T29" fmla="*/ 28 h 196"/>
                <a:gd name="T30" fmla="*/ 273 w 479"/>
                <a:gd name="T31" fmla="*/ 32 h 196"/>
                <a:gd name="T32" fmla="*/ 273 w 479"/>
                <a:gd name="T33" fmla="*/ 19 h 196"/>
                <a:gd name="T34" fmla="*/ 267 w 479"/>
                <a:gd name="T35" fmla="*/ 30 h 196"/>
                <a:gd name="T36" fmla="*/ 290 w 479"/>
                <a:gd name="T37" fmla="*/ 36 h 196"/>
                <a:gd name="T38" fmla="*/ 315 w 479"/>
                <a:gd name="T39" fmla="*/ 47 h 196"/>
                <a:gd name="T40" fmla="*/ 341 w 479"/>
                <a:gd name="T41" fmla="*/ 57 h 196"/>
                <a:gd name="T42" fmla="*/ 364 w 479"/>
                <a:gd name="T43" fmla="*/ 74 h 196"/>
                <a:gd name="T44" fmla="*/ 370 w 479"/>
                <a:gd name="T45" fmla="*/ 61 h 196"/>
                <a:gd name="T46" fmla="*/ 359 w 479"/>
                <a:gd name="T47" fmla="*/ 72 h 196"/>
                <a:gd name="T48" fmla="*/ 383 w 479"/>
                <a:gd name="T49" fmla="*/ 89 h 196"/>
                <a:gd name="T50" fmla="*/ 404 w 479"/>
                <a:gd name="T51" fmla="*/ 107 h 196"/>
                <a:gd name="T52" fmla="*/ 420 w 479"/>
                <a:gd name="T53" fmla="*/ 128 h 196"/>
                <a:gd name="T54" fmla="*/ 435 w 479"/>
                <a:gd name="T55" fmla="*/ 152 h 196"/>
                <a:gd name="T56" fmla="*/ 448 w 479"/>
                <a:gd name="T57" fmla="*/ 175 h 196"/>
                <a:gd name="T58" fmla="*/ 458 w 479"/>
                <a:gd name="T59" fmla="*/ 166 h 196"/>
                <a:gd name="T60" fmla="*/ 446 w 479"/>
                <a:gd name="T61" fmla="*/ 166 h 196"/>
                <a:gd name="T62" fmla="*/ 456 w 479"/>
                <a:gd name="T63" fmla="*/ 196 h 196"/>
                <a:gd name="T64" fmla="*/ 479 w 479"/>
                <a:gd name="T65" fmla="*/ 189 h 196"/>
                <a:gd name="T66" fmla="*/ 471 w 479"/>
                <a:gd name="T67" fmla="*/ 166 h 196"/>
                <a:gd name="T68" fmla="*/ 467 w 479"/>
                <a:gd name="T69" fmla="*/ 156 h 196"/>
                <a:gd name="T70" fmla="*/ 454 w 479"/>
                <a:gd name="T71" fmla="*/ 133 h 196"/>
                <a:gd name="T72" fmla="*/ 439 w 479"/>
                <a:gd name="T73" fmla="*/ 110 h 196"/>
                <a:gd name="T74" fmla="*/ 422 w 479"/>
                <a:gd name="T75" fmla="*/ 89 h 196"/>
                <a:gd name="T76" fmla="*/ 401 w 479"/>
                <a:gd name="T77" fmla="*/ 70 h 196"/>
                <a:gd name="T78" fmla="*/ 378 w 479"/>
                <a:gd name="T79" fmla="*/ 53 h 196"/>
                <a:gd name="T80" fmla="*/ 374 w 479"/>
                <a:gd name="T81" fmla="*/ 51 h 196"/>
                <a:gd name="T82" fmla="*/ 351 w 479"/>
                <a:gd name="T83" fmla="*/ 34 h 196"/>
                <a:gd name="T84" fmla="*/ 326 w 479"/>
                <a:gd name="T85" fmla="*/ 23 h 196"/>
                <a:gd name="T86" fmla="*/ 301 w 479"/>
                <a:gd name="T87" fmla="*/ 13 h 196"/>
                <a:gd name="T88" fmla="*/ 278 w 479"/>
                <a:gd name="T89" fmla="*/ 7 h 196"/>
                <a:gd name="T90" fmla="*/ 273 w 479"/>
                <a:gd name="T91" fmla="*/ 7 h 196"/>
                <a:gd name="T92" fmla="*/ 248 w 479"/>
                <a:gd name="T93" fmla="*/ 2 h 196"/>
                <a:gd name="T94" fmla="*/ 225 w 479"/>
                <a:gd name="T95" fmla="*/ 0 h 196"/>
                <a:gd name="T96" fmla="*/ 202 w 479"/>
                <a:gd name="T97" fmla="*/ 0 h 196"/>
                <a:gd name="T98" fmla="*/ 179 w 479"/>
                <a:gd name="T99" fmla="*/ 2 h 196"/>
                <a:gd name="T100" fmla="*/ 175 w 479"/>
                <a:gd name="T101" fmla="*/ 5 h 196"/>
                <a:gd name="T102" fmla="*/ 131 w 479"/>
                <a:gd name="T103" fmla="*/ 15 h 196"/>
                <a:gd name="T104" fmla="*/ 91 w 479"/>
                <a:gd name="T105" fmla="*/ 34 h 196"/>
                <a:gd name="T106" fmla="*/ 86 w 479"/>
                <a:gd name="T107" fmla="*/ 36 h 196"/>
                <a:gd name="T108" fmla="*/ 51 w 479"/>
                <a:gd name="T109" fmla="*/ 61 h 196"/>
                <a:gd name="T110" fmla="*/ 23 w 479"/>
                <a:gd name="T111" fmla="*/ 93 h 196"/>
                <a:gd name="T112" fmla="*/ 11 w 479"/>
                <a:gd name="T113" fmla="*/ 112 h 196"/>
                <a:gd name="T114" fmla="*/ 0 w 479"/>
                <a:gd name="T115" fmla="*/ 137 h 1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9"/>
                <a:gd name="T175" fmla="*/ 0 h 196"/>
                <a:gd name="T176" fmla="*/ 479 w 479"/>
                <a:gd name="T177" fmla="*/ 196 h 1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9" h="196">
                  <a:moveTo>
                    <a:pt x="0" y="137"/>
                  </a:moveTo>
                  <a:lnTo>
                    <a:pt x="21" y="145"/>
                  </a:lnTo>
                  <a:lnTo>
                    <a:pt x="30" y="131"/>
                  </a:lnTo>
                  <a:lnTo>
                    <a:pt x="42" y="112"/>
                  </a:lnTo>
                  <a:lnTo>
                    <a:pt x="70" y="80"/>
                  </a:lnTo>
                  <a:lnTo>
                    <a:pt x="105" y="55"/>
                  </a:lnTo>
                  <a:lnTo>
                    <a:pt x="97" y="44"/>
                  </a:lnTo>
                  <a:lnTo>
                    <a:pt x="101" y="57"/>
                  </a:lnTo>
                  <a:lnTo>
                    <a:pt x="141" y="38"/>
                  </a:lnTo>
                  <a:lnTo>
                    <a:pt x="185" y="28"/>
                  </a:lnTo>
                  <a:lnTo>
                    <a:pt x="179" y="15"/>
                  </a:lnTo>
                  <a:lnTo>
                    <a:pt x="179" y="28"/>
                  </a:lnTo>
                  <a:lnTo>
                    <a:pt x="202" y="26"/>
                  </a:lnTo>
                  <a:lnTo>
                    <a:pt x="225" y="26"/>
                  </a:lnTo>
                  <a:lnTo>
                    <a:pt x="248" y="28"/>
                  </a:lnTo>
                  <a:lnTo>
                    <a:pt x="273" y="32"/>
                  </a:lnTo>
                  <a:lnTo>
                    <a:pt x="273" y="19"/>
                  </a:lnTo>
                  <a:lnTo>
                    <a:pt x="267" y="30"/>
                  </a:lnTo>
                  <a:lnTo>
                    <a:pt x="290" y="36"/>
                  </a:lnTo>
                  <a:lnTo>
                    <a:pt x="315" y="47"/>
                  </a:lnTo>
                  <a:lnTo>
                    <a:pt x="341" y="57"/>
                  </a:lnTo>
                  <a:lnTo>
                    <a:pt x="364" y="74"/>
                  </a:lnTo>
                  <a:lnTo>
                    <a:pt x="370" y="61"/>
                  </a:lnTo>
                  <a:lnTo>
                    <a:pt x="359" y="72"/>
                  </a:lnTo>
                  <a:lnTo>
                    <a:pt x="383" y="89"/>
                  </a:lnTo>
                  <a:lnTo>
                    <a:pt x="404" y="107"/>
                  </a:lnTo>
                  <a:lnTo>
                    <a:pt x="420" y="128"/>
                  </a:lnTo>
                  <a:lnTo>
                    <a:pt x="435" y="152"/>
                  </a:lnTo>
                  <a:lnTo>
                    <a:pt x="448" y="175"/>
                  </a:lnTo>
                  <a:lnTo>
                    <a:pt x="458" y="166"/>
                  </a:lnTo>
                  <a:lnTo>
                    <a:pt x="446" y="166"/>
                  </a:lnTo>
                  <a:lnTo>
                    <a:pt x="456" y="196"/>
                  </a:lnTo>
                  <a:lnTo>
                    <a:pt x="479" y="189"/>
                  </a:lnTo>
                  <a:lnTo>
                    <a:pt x="471" y="166"/>
                  </a:lnTo>
                  <a:lnTo>
                    <a:pt x="467" y="156"/>
                  </a:lnTo>
                  <a:lnTo>
                    <a:pt x="454" y="133"/>
                  </a:lnTo>
                  <a:lnTo>
                    <a:pt x="439" y="110"/>
                  </a:lnTo>
                  <a:lnTo>
                    <a:pt x="422" y="89"/>
                  </a:lnTo>
                  <a:lnTo>
                    <a:pt x="401" y="70"/>
                  </a:lnTo>
                  <a:lnTo>
                    <a:pt x="378" y="53"/>
                  </a:lnTo>
                  <a:lnTo>
                    <a:pt x="374" y="51"/>
                  </a:lnTo>
                  <a:lnTo>
                    <a:pt x="351" y="34"/>
                  </a:lnTo>
                  <a:lnTo>
                    <a:pt x="326" y="23"/>
                  </a:lnTo>
                  <a:lnTo>
                    <a:pt x="301" y="13"/>
                  </a:lnTo>
                  <a:lnTo>
                    <a:pt x="278" y="7"/>
                  </a:lnTo>
                  <a:lnTo>
                    <a:pt x="273" y="7"/>
                  </a:lnTo>
                  <a:lnTo>
                    <a:pt x="248" y="2"/>
                  </a:lnTo>
                  <a:lnTo>
                    <a:pt x="225" y="0"/>
                  </a:lnTo>
                  <a:lnTo>
                    <a:pt x="202" y="0"/>
                  </a:lnTo>
                  <a:lnTo>
                    <a:pt x="179" y="2"/>
                  </a:lnTo>
                  <a:lnTo>
                    <a:pt x="175" y="5"/>
                  </a:lnTo>
                  <a:lnTo>
                    <a:pt x="131" y="15"/>
                  </a:lnTo>
                  <a:lnTo>
                    <a:pt x="91" y="34"/>
                  </a:lnTo>
                  <a:lnTo>
                    <a:pt x="86" y="36"/>
                  </a:lnTo>
                  <a:lnTo>
                    <a:pt x="51" y="61"/>
                  </a:lnTo>
                  <a:lnTo>
                    <a:pt x="23" y="93"/>
                  </a:lnTo>
                  <a:lnTo>
                    <a:pt x="11" y="112"/>
                  </a:lnTo>
                  <a:lnTo>
                    <a:pt x="0" y="1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1542" name="Freeform 37">
              <a:extLst>
                <a:ext uri="{FF2B5EF4-FFF2-40B4-BE49-F238E27FC236}">
                  <a16:creationId xmlns:a16="http://schemas.microsoft.com/office/drawing/2014/main" id="{E7E73826-42ED-4D6D-BD57-0F523EC8B0BA}"/>
                </a:ext>
              </a:extLst>
            </p:cNvPr>
            <p:cNvSpPr>
              <a:spLocks/>
            </p:cNvSpPr>
            <p:nvPr/>
          </p:nvSpPr>
          <p:spPr bwMode="auto">
            <a:xfrm>
              <a:off x="2615" y="3609"/>
              <a:ext cx="248" cy="458"/>
            </a:xfrm>
            <a:custGeom>
              <a:avLst/>
              <a:gdLst>
                <a:gd name="T0" fmla="*/ 248 w 248"/>
                <a:gd name="T1" fmla="*/ 458 h 458"/>
                <a:gd name="T2" fmla="*/ 248 w 248"/>
                <a:gd name="T3" fmla="*/ 433 h 458"/>
                <a:gd name="T4" fmla="*/ 225 w 248"/>
                <a:gd name="T5" fmla="*/ 433 h 458"/>
                <a:gd name="T6" fmla="*/ 201 w 248"/>
                <a:gd name="T7" fmla="*/ 429 h 458"/>
                <a:gd name="T8" fmla="*/ 201 w 248"/>
                <a:gd name="T9" fmla="*/ 441 h 458"/>
                <a:gd name="T10" fmla="*/ 206 w 248"/>
                <a:gd name="T11" fmla="*/ 431 h 458"/>
                <a:gd name="T12" fmla="*/ 185 w 248"/>
                <a:gd name="T13" fmla="*/ 425 h 458"/>
                <a:gd name="T14" fmla="*/ 162 w 248"/>
                <a:gd name="T15" fmla="*/ 418 h 458"/>
                <a:gd name="T16" fmla="*/ 124 w 248"/>
                <a:gd name="T17" fmla="*/ 397 h 458"/>
                <a:gd name="T18" fmla="*/ 117 w 248"/>
                <a:gd name="T19" fmla="*/ 408 h 458"/>
                <a:gd name="T20" fmla="*/ 128 w 248"/>
                <a:gd name="T21" fmla="*/ 399 h 458"/>
                <a:gd name="T22" fmla="*/ 92 w 248"/>
                <a:gd name="T23" fmla="*/ 372 h 458"/>
                <a:gd name="T24" fmla="*/ 63 w 248"/>
                <a:gd name="T25" fmla="*/ 338 h 458"/>
                <a:gd name="T26" fmla="*/ 42 w 248"/>
                <a:gd name="T27" fmla="*/ 301 h 458"/>
                <a:gd name="T28" fmla="*/ 31 w 248"/>
                <a:gd name="T29" fmla="*/ 309 h 458"/>
                <a:gd name="T30" fmla="*/ 44 w 248"/>
                <a:gd name="T31" fmla="*/ 309 h 458"/>
                <a:gd name="T32" fmla="*/ 38 w 248"/>
                <a:gd name="T33" fmla="*/ 288 h 458"/>
                <a:gd name="T34" fmla="*/ 31 w 248"/>
                <a:gd name="T35" fmla="*/ 267 h 458"/>
                <a:gd name="T36" fmla="*/ 27 w 248"/>
                <a:gd name="T37" fmla="*/ 244 h 458"/>
                <a:gd name="T38" fmla="*/ 25 w 248"/>
                <a:gd name="T39" fmla="*/ 221 h 458"/>
                <a:gd name="T40" fmla="*/ 27 w 248"/>
                <a:gd name="T41" fmla="*/ 187 h 458"/>
                <a:gd name="T42" fmla="*/ 33 w 248"/>
                <a:gd name="T43" fmla="*/ 156 h 458"/>
                <a:gd name="T44" fmla="*/ 46 w 248"/>
                <a:gd name="T45" fmla="*/ 124 h 458"/>
                <a:gd name="T46" fmla="*/ 33 w 248"/>
                <a:gd name="T47" fmla="*/ 124 h 458"/>
                <a:gd name="T48" fmla="*/ 42 w 248"/>
                <a:gd name="T49" fmla="*/ 135 h 458"/>
                <a:gd name="T50" fmla="*/ 59 w 248"/>
                <a:gd name="T51" fmla="*/ 105 h 458"/>
                <a:gd name="T52" fmla="*/ 78 w 248"/>
                <a:gd name="T53" fmla="*/ 80 h 458"/>
                <a:gd name="T54" fmla="*/ 101 w 248"/>
                <a:gd name="T55" fmla="*/ 57 h 458"/>
                <a:gd name="T56" fmla="*/ 128 w 248"/>
                <a:gd name="T57" fmla="*/ 36 h 458"/>
                <a:gd name="T58" fmla="*/ 120 w 248"/>
                <a:gd name="T59" fmla="*/ 28 h 458"/>
                <a:gd name="T60" fmla="*/ 124 w 248"/>
                <a:gd name="T61" fmla="*/ 38 h 458"/>
                <a:gd name="T62" fmla="*/ 155 w 248"/>
                <a:gd name="T63" fmla="*/ 23 h 458"/>
                <a:gd name="T64" fmla="*/ 145 w 248"/>
                <a:gd name="T65" fmla="*/ 0 h 458"/>
                <a:gd name="T66" fmla="*/ 113 w 248"/>
                <a:gd name="T67" fmla="*/ 15 h 458"/>
                <a:gd name="T68" fmla="*/ 109 w 248"/>
                <a:gd name="T69" fmla="*/ 17 h 458"/>
                <a:gd name="T70" fmla="*/ 82 w 248"/>
                <a:gd name="T71" fmla="*/ 38 h 458"/>
                <a:gd name="T72" fmla="*/ 59 w 248"/>
                <a:gd name="T73" fmla="*/ 61 h 458"/>
                <a:gd name="T74" fmla="*/ 40 w 248"/>
                <a:gd name="T75" fmla="*/ 86 h 458"/>
                <a:gd name="T76" fmla="*/ 23 w 248"/>
                <a:gd name="T77" fmla="*/ 116 h 458"/>
                <a:gd name="T78" fmla="*/ 21 w 248"/>
                <a:gd name="T79" fmla="*/ 124 h 458"/>
                <a:gd name="T80" fmla="*/ 21 w 248"/>
                <a:gd name="T81" fmla="*/ 124 h 458"/>
                <a:gd name="T82" fmla="*/ 8 w 248"/>
                <a:gd name="T83" fmla="*/ 156 h 458"/>
                <a:gd name="T84" fmla="*/ 2 w 248"/>
                <a:gd name="T85" fmla="*/ 187 h 458"/>
                <a:gd name="T86" fmla="*/ 0 w 248"/>
                <a:gd name="T87" fmla="*/ 221 h 458"/>
                <a:gd name="T88" fmla="*/ 2 w 248"/>
                <a:gd name="T89" fmla="*/ 244 h 458"/>
                <a:gd name="T90" fmla="*/ 6 w 248"/>
                <a:gd name="T91" fmla="*/ 267 h 458"/>
                <a:gd name="T92" fmla="*/ 12 w 248"/>
                <a:gd name="T93" fmla="*/ 288 h 458"/>
                <a:gd name="T94" fmla="*/ 19 w 248"/>
                <a:gd name="T95" fmla="*/ 309 h 458"/>
                <a:gd name="T96" fmla="*/ 23 w 248"/>
                <a:gd name="T97" fmla="*/ 320 h 458"/>
                <a:gd name="T98" fmla="*/ 44 w 248"/>
                <a:gd name="T99" fmla="*/ 357 h 458"/>
                <a:gd name="T100" fmla="*/ 73 w 248"/>
                <a:gd name="T101" fmla="*/ 391 h 458"/>
                <a:gd name="T102" fmla="*/ 109 w 248"/>
                <a:gd name="T103" fmla="*/ 418 h 458"/>
                <a:gd name="T104" fmla="*/ 113 w 248"/>
                <a:gd name="T105" fmla="*/ 420 h 458"/>
                <a:gd name="T106" fmla="*/ 151 w 248"/>
                <a:gd name="T107" fmla="*/ 441 h 458"/>
                <a:gd name="T108" fmla="*/ 174 w 248"/>
                <a:gd name="T109" fmla="*/ 448 h 458"/>
                <a:gd name="T110" fmla="*/ 195 w 248"/>
                <a:gd name="T111" fmla="*/ 454 h 458"/>
                <a:gd name="T112" fmla="*/ 201 w 248"/>
                <a:gd name="T113" fmla="*/ 454 h 458"/>
                <a:gd name="T114" fmla="*/ 225 w 248"/>
                <a:gd name="T115" fmla="*/ 458 h 458"/>
                <a:gd name="T116" fmla="*/ 248 w 248"/>
                <a:gd name="T117" fmla="*/ 458 h 4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48"/>
                <a:gd name="T178" fmla="*/ 0 h 458"/>
                <a:gd name="T179" fmla="*/ 248 w 248"/>
                <a:gd name="T180" fmla="*/ 458 h 45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48" h="458">
                  <a:moveTo>
                    <a:pt x="248" y="458"/>
                  </a:moveTo>
                  <a:lnTo>
                    <a:pt x="248" y="433"/>
                  </a:lnTo>
                  <a:lnTo>
                    <a:pt x="225" y="433"/>
                  </a:lnTo>
                  <a:lnTo>
                    <a:pt x="201" y="429"/>
                  </a:lnTo>
                  <a:lnTo>
                    <a:pt x="201" y="441"/>
                  </a:lnTo>
                  <a:lnTo>
                    <a:pt x="206" y="431"/>
                  </a:lnTo>
                  <a:lnTo>
                    <a:pt x="185" y="425"/>
                  </a:lnTo>
                  <a:lnTo>
                    <a:pt x="162" y="418"/>
                  </a:lnTo>
                  <a:lnTo>
                    <a:pt x="124" y="397"/>
                  </a:lnTo>
                  <a:lnTo>
                    <a:pt x="117" y="408"/>
                  </a:lnTo>
                  <a:lnTo>
                    <a:pt x="128" y="399"/>
                  </a:lnTo>
                  <a:lnTo>
                    <a:pt x="92" y="372"/>
                  </a:lnTo>
                  <a:lnTo>
                    <a:pt x="63" y="338"/>
                  </a:lnTo>
                  <a:lnTo>
                    <a:pt x="42" y="301"/>
                  </a:lnTo>
                  <a:lnTo>
                    <a:pt x="31" y="309"/>
                  </a:lnTo>
                  <a:lnTo>
                    <a:pt x="44" y="309"/>
                  </a:lnTo>
                  <a:lnTo>
                    <a:pt x="38" y="288"/>
                  </a:lnTo>
                  <a:lnTo>
                    <a:pt x="31" y="267"/>
                  </a:lnTo>
                  <a:lnTo>
                    <a:pt x="27" y="244"/>
                  </a:lnTo>
                  <a:lnTo>
                    <a:pt x="25" y="221"/>
                  </a:lnTo>
                  <a:lnTo>
                    <a:pt x="27" y="187"/>
                  </a:lnTo>
                  <a:lnTo>
                    <a:pt x="33" y="156"/>
                  </a:lnTo>
                  <a:lnTo>
                    <a:pt x="46" y="124"/>
                  </a:lnTo>
                  <a:lnTo>
                    <a:pt x="33" y="124"/>
                  </a:lnTo>
                  <a:lnTo>
                    <a:pt x="42" y="135"/>
                  </a:lnTo>
                  <a:lnTo>
                    <a:pt x="59" y="105"/>
                  </a:lnTo>
                  <a:lnTo>
                    <a:pt x="78" y="80"/>
                  </a:lnTo>
                  <a:lnTo>
                    <a:pt x="101" y="57"/>
                  </a:lnTo>
                  <a:lnTo>
                    <a:pt x="128" y="36"/>
                  </a:lnTo>
                  <a:lnTo>
                    <a:pt x="120" y="28"/>
                  </a:lnTo>
                  <a:lnTo>
                    <a:pt x="124" y="38"/>
                  </a:lnTo>
                  <a:lnTo>
                    <a:pt x="155" y="23"/>
                  </a:lnTo>
                  <a:lnTo>
                    <a:pt x="145" y="0"/>
                  </a:lnTo>
                  <a:lnTo>
                    <a:pt x="113" y="15"/>
                  </a:lnTo>
                  <a:lnTo>
                    <a:pt x="109" y="17"/>
                  </a:lnTo>
                  <a:lnTo>
                    <a:pt x="82" y="38"/>
                  </a:lnTo>
                  <a:lnTo>
                    <a:pt x="59" y="61"/>
                  </a:lnTo>
                  <a:lnTo>
                    <a:pt x="40" y="86"/>
                  </a:lnTo>
                  <a:lnTo>
                    <a:pt x="23" y="116"/>
                  </a:lnTo>
                  <a:lnTo>
                    <a:pt x="21" y="124"/>
                  </a:lnTo>
                  <a:lnTo>
                    <a:pt x="8" y="156"/>
                  </a:lnTo>
                  <a:lnTo>
                    <a:pt x="2" y="187"/>
                  </a:lnTo>
                  <a:lnTo>
                    <a:pt x="0" y="221"/>
                  </a:lnTo>
                  <a:lnTo>
                    <a:pt x="2" y="244"/>
                  </a:lnTo>
                  <a:lnTo>
                    <a:pt x="6" y="267"/>
                  </a:lnTo>
                  <a:lnTo>
                    <a:pt x="12" y="288"/>
                  </a:lnTo>
                  <a:lnTo>
                    <a:pt x="19" y="309"/>
                  </a:lnTo>
                  <a:lnTo>
                    <a:pt x="23" y="320"/>
                  </a:lnTo>
                  <a:lnTo>
                    <a:pt x="44" y="357"/>
                  </a:lnTo>
                  <a:lnTo>
                    <a:pt x="73" y="391"/>
                  </a:lnTo>
                  <a:lnTo>
                    <a:pt x="109" y="418"/>
                  </a:lnTo>
                  <a:lnTo>
                    <a:pt x="113" y="420"/>
                  </a:lnTo>
                  <a:lnTo>
                    <a:pt x="151" y="441"/>
                  </a:lnTo>
                  <a:lnTo>
                    <a:pt x="174" y="448"/>
                  </a:lnTo>
                  <a:lnTo>
                    <a:pt x="195" y="454"/>
                  </a:lnTo>
                  <a:lnTo>
                    <a:pt x="201" y="454"/>
                  </a:lnTo>
                  <a:lnTo>
                    <a:pt x="225" y="458"/>
                  </a:lnTo>
                  <a:lnTo>
                    <a:pt x="248" y="4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1543" name="Freeform 38">
              <a:extLst>
                <a:ext uri="{FF2B5EF4-FFF2-40B4-BE49-F238E27FC236}">
                  <a16:creationId xmlns:a16="http://schemas.microsoft.com/office/drawing/2014/main" id="{F046AD17-8DAF-4816-AB90-F7113234334A}"/>
                </a:ext>
              </a:extLst>
            </p:cNvPr>
            <p:cNvSpPr>
              <a:spLocks/>
            </p:cNvSpPr>
            <p:nvPr/>
          </p:nvSpPr>
          <p:spPr bwMode="auto">
            <a:xfrm>
              <a:off x="2762" y="3313"/>
              <a:ext cx="462" cy="284"/>
            </a:xfrm>
            <a:custGeom>
              <a:avLst/>
              <a:gdLst>
                <a:gd name="T0" fmla="*/ 6 w 462"/>
                <a:gd name="T1" fmla="*/ 284 h 284"/>
                <a:gd name="T2" fmla="*/ 29 w 462"/>
                <a:gd name="T3" fmla="*/ 280 h 284"/>
                <a:gd name="T4" fmla="*/ 25 w 462"/>
                <a:gd name="T5" fmla="*/ 261 h 284"/>
                <a:gd name="T6" fmla="*/ 25 w 462"/>
                <a:gd name="T7" fmla="*/ 238 h 284"/>
                <a:gd name="T8" fmla="*/ 27 w 462"/>
                <a:gd name="T9" fmla="*/ 217 h 284"/>
                <a:gd name="T10" fmla="*/ 29 w 462"/>
                <a:gd name="T11" fmla="*/ 196 h 284"/>
                <a:gd name="T12" fmla="*/ 36 w 462"/>
                <a:gd name="T13" fmla="*/ 175 h 284"/>
                <a:gd name="T14" fmla="*/ 44 w 462"/>
                <a:gd name="T15" fmla="*/ 154 h 284"/>
                <a:gd name="T16" fmla="*/ 31 w 462"/>
                <a:gd name="T17" fmla="*/ 154 h 284"/>
                <a:gd name="T18" fmla="*/ 42 w 462"/>
                <a:gd name="T19" fmla="*/ 164 h 284"/>
                <a:gd name="T20" fmla="*/ 63 w 462"/>
                <a:gd name="T21" fmla="*/ 126 h 284"/>
                <a:gd name="T22" fmla="*/ 94 w 462"/>
                <a:gd name="T23" fmla="*/ 93 h 284"/>
                <a:gd name="T24" fmla="*/ 130 w 462"/>
                <a:gd name="T25" fmla="*/ 63 h 284"/>
                <a:gd name="T26" fmla="*/ 120 w 462"/>
                <a:gd name="T27" fmla="*/ 55 h 284"/>
                <a:gd name="T28" fmla="*/ 126 w 462"/>
                <a:gd name="T29" fmla="*/ 65 h 284"/>
                <a:gd name="T30" fmla="*/ 168 w 462"/>
                <a:gd name="T31" fmla="*/ 44 h 284"/>
                <a:gd name="T32" fmla="*/ 212 w 462"/>
                <a:gd name="T33" fmla="*/ 30 h 284"/>
                <a:gd name="T34" fmla="*/ 246 w 462"/>
                <a:gd name="T35" fmla="*/ 25 h 284"/>
                <a:gd name="T36" fmla="*/ 279 w 462"/>
                <a:gd name="T37" fmla="*/ 25 h 284"/>
                <a:gd name="T38" fmla="*/ 315 w 462"/>
                <a:gd name="T39" fmla="*/ 30 h 284"/>
                <a:gd name="T40" fmla="*/ 315 w 462"/>
                <a:gd name="T41" fmla="*/ 17 h 284"/>
                <a:gd name="T42" fmla="*/ 309 w 462"/>
                <a:gd name="T43" fmla="*/ 28 h 284"/>
                <a:gd name="T44" fmla="*/ 342 w 462"/>
                <a:gd name="T45" fmla="*/ 36 h 284"/>
                <a:gd name="T46" fmla="*/ 372 w 462"/>
                <a:gd name="T47" fmla="*/ 49 h 284"/>
                <a:gd name="T48" fmla="*/ 401 w 462"/>
                <a:gd name="T49" fmla="*/ 65 h 284"/>
                <a:gd name="T50" fmla="*/ 405 w 462"/>
                <a:gd name="T51" fmla="*/ 55 h 284"/>
                <a:gd name="T52" fmla="*/ 397 w 462"/>
                <a:gd name="T53" fmla="*/ 63 h 284"/>
                <a:gd name="T54" fmla="*/ 422 w 462"/>
                <a:gd name="T55" fmla="*/ 84 h 284"/>
                <a:gd name="T56" fmla="*/ 445 w 462"/>
                <a:gd name="T57" fmla="*/ 109 h 284"/>
                <a:gd name="T58" fmla="*/ 462 w 462"/>
                <a:gd name="T59" fmla="*/ 91 h 284"/>
                <a:gd name="T60" fmla="*/ 441 w 462"/>
                <a:gd name="T61" fmla="*/ 65 h 284"/>
                <a:gd name="T62" fmla="*/ 416 w 462"/>
                <a:gd name="T63" fmla="*/ 44 h 284"/>
                <a:gd name="T64" fmla="*/ 411 w 462"/>
                <a:gd name="T65" fmla="*/ 42 h 284"/>
                <a:gd name="T66" fmla="*/ 382 w 462"/>
                <a:gd name="T67" fmla="*/ 25 h 284"/>
                <a:gd name="T68" fmla="*/ 353 w 462"/>
                <a:gd name="T69" fmla="*/ 13 h 284"/>
                <a:gd name="T70" fmla="*/ 319 w 462"/>
                <a:gd name="T71" fmla="*/ 4 h 284"/>
                <a:gd name="T72" fmla="*/ 315 w 462"/>
                <a:gd name="T73" fmla="*/ 4 h 284"/>
                <a:gd name="T74" fmla="*/ 279 w 462"/>
                <a:gd name="T75" fmla="*/ 0 h 284"/>
                <a:gd name="T76" fmla="*/ 246 w 462"/>
                <a:gd name="T77" fmla="*/ 0 h 284"/>
                <a:gd name="T78" fmla="*/ 208 w 462"/>
                <a:gd name="T79" fmla="*/ 4 h 284"/>
                <a:gd name="T80" fmla="*/ 157 w 462"/>
                <a:gd name="T81" fmla="*/ 21 h 284"/>
                <a:gd name="T82" fmla="*/ 115 w 462"/>
                <a:gd name="T83" fmla="*/ 42 h 284"/>
                <a:gd name="T84" fmla="*/ 111 w 462"/>
                <a:gd name="T85" fmla="*/ 44 h 284"/>
                <a:gd name="T86" fmla="*/ 75 w 462"/>
                <a:gd name="T87" fmla="*/ 74 h 284"/>
                <a:gd name="T88" fmla="*/ 44 w 462"/>
                <a:gd name="T89" fmla="*/ 107 h 284"/>
                <a:gd name="T90" fmla="*/ 23 w 462"/>
                <a:gd name="T91" fmla="*/ 145 h 284"/>
                <a:gd name="T92" fmla="*/ 19 w 462"/>
                <a:gd name="T93" fmla="*/ 154 h 284"/>
                <a:gd name="T94" fmla="*/ 19 w 462"/>
                <a:gd name="T95" fmla="*/ 154 h 284"/>
                <a:gd name="T96" fmla="*/ 10 w 462"/>
                <a:gd name="T97" fmla="*/ 175 h 284"/>
                <a:gd name="T98" fmla="*/ 4 w 462"/>
                <a:gd name="T99" fmla="*/ 196 h 284"/>
                <a:gd name="T100" fmla="*/ 2 w 462"/>
                <a:gd name="T101" fmla="*/ 217 h 284"/>
                <a:gd name="T102" fmla="*/ 0 w 462"/>
                <a:gd name="T103" fmla="*/ 238 h 284"/>
                <a:gd name="T104" fmla="*/ 0 w 462"/>
                <a:gd name="T105" fmla="*/ 261 h 284"/>
                <a:gd name="T106" fmla="*/ 6 w 462"/>
                <a:gd name="T107" fmla="*/ 284 h 2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62"/>
                <a:gd name="T163" fmla="*/ 0 h 284"/>
                <a:gd name="T164" fmla="*/ 462 w 462"/>
                <a:gd name="T165" fmla="*/ 284 h 28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62" h="284">
                  <a:moveTo>
                    <a:pt x="6" y="284"/>
                  </a:moveTo>
                  <a:lnTo>
                    <a:pt x="29" y="280"/>
                  </a:lnTo>
                  <a:lnTo>
                    <a:pt x="25" y="261"/>
                  </a:lnTo>
                  <a:lnTo>
                    <a:pt x="25" y="238"/>
                  </a:lnTo>
                  <a:lnTo>
                    <a:pt x="27" y="217"/>
                  </a:lnTo>
                  <a:lnTo>
                    <a:pt x="29" y="196"/>
                  </a:lnTo>
                  <a:lnTo>
                    <a:pt x="36" y="175"/>
                  </a:lnTo>
                  <a:lnTo>
                    <a:pt x="44" y="154"/>
                  </a:lnTo>
                  <a:lnTo>
                    <a:pt x="31" y="154"/>
                  </a:lnTo>
                  <a:lnTo>
                    <a:pt x="42" y="164"/>
                  </a:lnTo>
                  <a:lnTo>
                    <a:pt x="63" y="126"/>
                  </a:lnTo>
                  <a:lnTo>
                    <a:pt x="94" y="93"/>
                  </a:lnTo>
                  <a:lnTo>
                    <a:pt x="130" y="63"/>
                  </a:lnTo>
                  <a:lnTo>
                    <a:pt x="120" y="55"/>
                  </a:lnTo>
                  <a:lnTo>
                    <a:pt x="126" y="65"/>
                  </a:lnTo>
                  <a:lnTo>
                    <a:pt x="168" y="44"/>
                  </a:lnTo>
                  <a:lnTo>
                    <a:pt x="212" y="30"/>
                  </a:lnTo>
                  <a:lnTo>
                    <a:pt x="246" y="25"/>
                  </a:lnTo>
                  <a:lnTo>
                    <a:pt x="279" y="25"/>
                  </a:lnTo>
                  <a:lnTo>
                    <a:pt x="315" y="30"/>
                  </a:lnTo>
                  <a:lnTo>
                    <a:pt x="315" y="17"/>
                  </a:lnTo>
                  <a:lnTo>
                    <a:pt x="309" y="28"/>
                  </a:lnTo>
                  <a:lnTo>
                    <a:pt x="342" y="36"/>
                  </a:lnTo>
                  <a:lnTo>
                    <a:pt x="372" y="49"/>
                  </a:lnTo>
                  <a:lnTo>
                    <a:pt x="401" y="65"/>
                  </a:lnTo>
                  <a:lnTo>
                    <a:pt x="405" y="55"/>
                  </a:lnTo>
                  <a:lnTo>
                    <a:pt x="397" y="63"/>
                  </a:lnTo>
                  <a:lnTo>
                    <a:pt x="422" y="84"/>
                  </a:lnTo>
                  <a:lnTo>
                    <a:pt x="445" y="109"/>
                  </a:lnTo>
                  <a:lnTo>
                    <a:pt x="462" y="91"/>
                  </a:lnTo>
                  <a:lnTo>
                    <a:pt x="441" y="65"/>
                  </a:lnTo>
                  <a:lnTo>
                    <a:pt x="416" y="44"/>
                  </a:lnTo>
                  <a:lnTo>
                    <a:pt x="411" y="42"/>
                  </a:lnTo>
                  <a:lnTo>
                    <a:pt x="382" y="25"/>
                  </a:lnTo>
                  <a:lnTo>
                    <a:pt x="353" y="13"/>
                  </a:lnTo>
                  <a:lnTo>
                    <a:pt x="319" y="4"/>
                  </a:lnTo>
                  <a:lnTo>
                    <a:pt x="315" y="4"/>
                  </a:lnTo>
                  <a:lnTo>
                    <a:pt x="279" y="0"/>
                  </a:lnTo>
                  <a:lnTo>
                    <a:pt x="246" y="0"/>
                  </a:lnTo>
                  <a:lnTo>
                    <a:pt x="208" y="4"/>
                  </a:lnTo>
                  <a:lnTo>
                    <a:pt x="157" y="21"/>
                  </a:lnTo>
                  <a:lnTo>
                    <a:pt x="115" y="42"/>
                  </a:lnTo>
                  <a:lnTo>
                    <a:pt x="111" y="44"/>
                  </a:lnTo>
                  <a:lnTo>
                    <a:pt x="75" y="74"/>
                  </a:lnTo>
                  <a:lnTo>
                    <a:pt x="44" y="107"/>
                  </a:lnTo>
                  <a:lnTo>
                    <a:pt x="23" y="145"/>
                  </a:lnTo>
                  <a:lnTo>
                    <a:pt x="19" y="154"/>
                  </a:lnTo>
                  <a:lnTo>
                    <a:pt x="10" y="175"/>
                  </a:lnTo>
                  <a:lnTo>
                    <a:pt x="4" y="196"/>
                  </a:lnTo>
                  <a:lnTo>
                    <a:pt x="2" y="217"/>
                  </a:lnTo>
                  <a:lnTo>
                    <a:pt x="0" y="238"/>
                  </a:lnTo>
                  <a:lnTo>
                    <a:pt x="0" y="261"/>
                  </a:lnTo>
                  <a:lnTo>
                    <a:pt x="6" y="2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1544" name="Freeform 39">
              <a:extLst>
                <a:ext uri="{FF2B5EF4-FFF2-40B4-BE49-F238E27FC236}">
                  <a16:creationId xmlns:a16="http://schemas.microsoft.com/office/drawing/2014/main" id="{9EE59289-BA48-42CB-B151-5836E18E7558}"/>
                </a:ext>
              </a:extLst>
            </p:cNvPr>
            <p:cNvSpPr>
              <a:spLocks/>
            </p:cNvSpPr>
            <p:nvPr/>
          </p:nvSpPr>
          <p:spPr bwMode="auto">
            <a:xfrm>
              <a:off x="3619" y="3819"/>
              <a:ext cx="394" cy="397"/>
            </a:xfrm>
            <a:custGeom>
              <a:avLst/>
              <a:gdLst>
                <a:gd name="T0" fmla="*/ 292 w 394"/>
                <a:gd name="T1" fmla="*/ 21 h 397"/>
                <a:gd name="T2" fmla="*/ 346 w 394"/>
                <a:gd name="T3" fmla="*/ 93 h 397"/>
                <a:gd name="T4" fmla="*/ 371 w 394"/>
                <a:gd name="T5" fmla="*/ 122 h 397"/>
                <a:gd name="T6" fmla="*/ 369 w 394"/>
                <a:gd name="T7" fmla="*/ 164 h 397"/>
                <a:gd name="T8" fmla="*/ 363 w 394"/>
                <a:gd name="T9" fmla="*/ 246 h 397"/>
                <a:gd name="T10" fmla="*/ 369 w 394"/>
                <a:gd name="T11" fmla="*/ 267 h 397"/>
                <a:gd name="T12" fmla="*/ 350 w 394"/>
                <a:gd name="T13" fmla="*/ 275 h 397"/>
                <a:gd name="T14" fmla="*/ 327 w 394"/>
                <a:gd name="T15" fmla="*/ 311 h 397"/>
                <a:gd name="T16" fmla="*/ 304 w 394"/>
                <a:gd name="T17" fmla="*/ 349 h 397"/>
                <a:gd name="T18" fmla="*/ 264 w 394"/>
                <a:gd name="T19" fmla="*/ 357 h 397"/>
                <a:gd name="T20" fmla="*/ 229 w 394"/>
                <a:gd name="T21" fmla="*/ 380 h 397"/>
                <a:gd name="T22" fmla="*/ 187 w 394"/>
                <a:gd name="T23" fmla="*/ 372 h 397"/>
                <a:gd name="T24" fmla="*/ 145 w 394"/>
                <a:gd name="T25" fmla="*/ 383 h 397"/>
                <a:gd name="T26" fmla="*/ 107 w 394"/>
                <a:gd name="T27" fmla="*/ 359 h 397"/>
                <a:gd name="T28" fmla="*/ 61 w 394"/>
                <a:gd name="T29" fmla="*/ 351 h 397"/>
                <a:gd name="T30" fmla="*/ 31 w 394"/>
                <a:gd name="T31" fmla="*/ 313 h 397"/>
                <a:gd name="T32" fmla="*/ 31 w 394"/>
                <a:gd name="T33" fmla="*/ 315 h 397"/>
                <a:gd name="T34" fmla="*/ 14 w 394"/>
                <a:gd name="T35" fmla="*/ 296 h 397"/>
                <a:gd name="T36" fmla="*/ 6 w 394"/>
                <a:gd name="T37" fmla="*/ 324 h 397"/>
                <a:gd name="T38" fmla="*/ 16 w 394"/>
                <a:gd name="T39" fmla="*/ 334 h 397"/>
                <a:gd name="T40" fmla="*/ 56 w 394"/>
                <a:gd name="T41" fmla="*/ 364 h 397"/>
                <a:gd name="T42" fmla="*/ 138 w 394"/>
                <a:gd name="T43" fmla="*/ 393 h 397"/>
                <a:gd name="T44" fmla="*/ 187 w 394"/>
                <a:gd name="T45" fmla="*/ 397 h 397"/>
                <a:gd name="T46" fmla="*/ 235 w 394"/>
                <a:gd name="T47" fmla="*/ 393 h 397"/>
                <a:gd name="T48" fmla="*/ 310 w 394"/>
                <a:gd name="T49" fmla="*/ 359 h 397"/>
                <a:gd name="T50" fmla="*/ 344 w 394"/>
                <a:gd name="T51" fmla="*/ 330 h 397"/>
                <a:gd name="T52" fmla="*/ 369 w 394"/>
                <a:gd name="T53" fmla="*/ 294 h 397"/>
                <a:gd name="T54" fmla="*/ 382 w 394"/>
                <a:gd name="T55" fmla="*/ 267 h 397"/>
                <a:gd name="T56" fmla="*/ 388 w 394"/>
                <a:gd name="T57" fmla="*/ 246 h 397"/>
                <a:gd name="T58" fmla="*/ 394 w 394"/>
                <a:gd name="T59" fmla="*/ 164 h 397"/>
                <a:gd name="T60" fmla="*/ 382 w 394"/>
                <a:gd name="T61" fmla="*/ 114 h 397"/>
                <a:gd name="T62" fmla="*/ 340 w 394"/>
                <a:gd name="T63" fmla="*/ 36 h 3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4"/>
                <a:gd name="T97" fmla="*/ 0 h 397"/>
                <a:gd name="T98" fmla="*/ 394 w 394"/>
                <a:gd name="T99" fmla="*/ 397 h 3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4" h="397">
                  <a:moveTo>
                    <a:pt x="306" y="0"/>
                  </a:moveTo>
                  <a:lnTo>
                    <a:pt x="292" y="21"/>
                  </a:lnTo>
                  <a:lnTo>
                    <a:pt x="321" y="55"/>
                  </a:lnTo>
                  <a:lnTo>
                    <a:pt x="346" y="93"/>
                  </a:lnTo>
                  <a:lnTo>
                    <a:pt x="363" y="133"/>
                  </a:lnTo>
                  <a:lnTo>
                    <a:pt x="371" y="122"/>
                  </a:lnTo>
                  <a:lnTo>
                    <a:pt x="359" y="122"/>
                  </a:lnTo>
                  <a:lnTo>
                    <a:pt x="369" y="164"/>
                  </a:lnTo>
                  <a:lnTo>
                    <a:pt x="369" y="206"/>
                  </a:lnTo>
                  <a:lnTo>
                    <a:pt x="363" y="246"/>
                  </a:lnTo>
                  <a:lnTo>
                    <a:pt x="357" y="267"/>
                  </a:lnTo>
                  <a:lnTo>
                    <a:pt x="369" y="267"/>
                  </a:lnTo>
                  <a:lnTo>
                    <a:pt x="359" y="257"/>
                  </a:lnTo>
                  <a:lnTo>
                    <a:pt x="350" y="275"/>
                  </a:lnTo>
                  <a:lnTo>
                    <a:pt x="340" y="294"/>
                  </a:lnTo>
                  <a:lnTo>
                    <a:pt x="327" y="311"/>
                  </a:lnTo>
                  <a:lnTo>
                    <a:pt x="296" y="338"/>
                  </a:lnTo>
                  <a:lnTo>
                    <a:pt x="304" y="349"/>
                  </a:lnTo>
                  <a:lnTo>
                    <a:pt x="300" y="336"/>
                  </a:lnTo>
                  <a:lnTo>
                    <a:pt x="264" y="357"/>
                  </a:lnTo>
                  <a:lnTo>
                    <a:pt x="224" y="370"/>
                  </a:lnTo>
                  <a:lnTo>
                    <a:pt x="229" y="380"/>
                  </a:lnTo>
                  <a:lnTo>
                    <a:pt x="229" y="368"/>
                  </a:lnTo>
                  <a:lnTo>
                    <a:pt x="187" y="372"/>
                  </a:lnTo>
                  <a:lnTo>
                    <a:pt x="145" y="370"/>
                  </a:lnTo>
                  <a:lnTo>
                    <a:pt x="145" y="383"/>
                  </a:lnTo>
                  <a:lnTo>
                    <a:pt x="149" y="370"/>
                  </a:lnTo>
                  <a:lnTo>
                    <a:pt x="107" y="359"/>
                  </a:lnTo>
                  <a:lnTo>
                    <a:pt x="67" y="341"/>
                  </a:lnTo>
                  <a:lnTo>
                    <a:pt x="61" y="351"/>
                  </a:lnTo>
                  <a:lnTo>
                    <a:pt x="71" y="343"/>
                  </a:lnTo>
                  <a:lnTo>
                    <a:pt x="31" y="313"/>
                  </a:lnTo>
                  <a:lnTo>
                    <a:pt x="23" y="324"/>
                  </a:lnTo>
                  <a:lnTo>
                    <a:pt x="31" y="315"/>
                  </a:lnTo>
                  <a:lnTo>
                    <a:pt x="25" y="305"/>
                  </a:lnTo>
                  <a:lnTo>
                    <a:pt x="14" y="296"/>
                  </a:lnTo>
                  <a:lnTo>
                    <a:pt x="0" y="315"/>
                  </a:lnTo>
                  <a:lnTo>
                    <a:pt x="6" y="324"/>
                  </a:lnTo>
                  <a:lnTo>
                    <a:pt x="16" y="334"/>
                  </a:lnTo>
                  <a:lnTo>
                    <a:pt x="52" y="362"/>
                  </a:lnTo>
                  <a:lnTo>
                    <a:pt x="56" y="364"/>
                  </a:lnTo>
                  <a:lnTo>
                    <a:pt x="96" y="383"/>
                  </a:lnTo>
                  <a:lnTo>
                    <a:pt x="138" y="393"/>
                  </a:lnTo>
                  <a:lnTo>
                    <a:pt x="145" y="395"/>
                  </a:lnTo>
                  <a:lnTo>
                    <a:pt x="187" y="397"/>
                  </a:lnTo>
                  <a:lnTo>
                    <a:pt x="229" y="393"/>
                  </a:lnTo>
                  <a:lnTo>
                    <a:pt x="235" y="393"/>
                  </a:lnTo>
                  <a:lnTo>
                    <a:pt x="275" y="380"/>
                  </a:lnTo>
                  <a:lnTo>
                    <a:pt x="310" y="359"/>
                  </a:lnTo>
                  <a:lnTo>
                    <a:pt x="315" y="357"/>
                  </a:lnTo>
                  <a:lnTo>
                    <a:pt x="344" y="330"/>
                  </a:lnTo>
                  <a:lnTo>
                    <a:pt x="359" y="313"/>
                  </a:lnTo>
                  <a:lnTo>
                    <a:pt x="369" y="294"/>
                  </a:lnTo>
                  <a:lnTo>
                    <a:pt x="378" y="275"/>
                  </a:lnTo>
                  <a:lnTo>
                    <a:pt x="382" y="267"/>
                  </a:lnTo>
                  <a:lnTo>
                    <a:pt x="388" y="246"/>
                  </a:lnTo>
                  <a:lnTo>
                    <a:pt x="394" y="206"/>
                  </a:lnTo>
                  <a:lnTo>
                    <a:pt x="394" y="164"/>
                  </a:lnTo>
                  <a:lnTo>
                    <a:pt x="384" y="122"/>
                  </a:lnTo>
                  <a:lnTo>
                    <a:pt x="382" y="114"/>
                  </a:lnTo>
                  <a:lnTo>
                    <a:pt x="365" y="74"/>
                  </a:lnTo>
                  <a:lnTo>
                    <a:pt x="340" y="36"/>
                  </a:lnTo>
                  <a:lnTo>
                    <a:pt x="3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1545" name="Freeform 40">
              <a:extLst>
                <a:ext uri="{FF2B5EF4-FFF2-40B4-BE49-F238E27FC236}">
                  <a16:creationId xmlns:a16="http://schemas.microsoft.com/office/drawing/2014/main" id="{FC8C9597-F8D6-42C8-A404-CA4C8215E131}"/>
                </a:ext>
              </a:extLst>
            </p:cNvPr>
            <p:cNvSpPr>
              <a:spLocks/>
            </p:cNvSpPr>
            <p:nvPr/>
          </p:nvSpPr>
          <p:spPr bwMode="auto">
            <a:xfrm>
              <a:off x="2858" y="4031"/>
              <a:ext cx="448" cy="309"/>
            </a:xfrm>
            <a:custGeom>
              <a:avLst/>
              <a:gdLst>
                <a:gd name="T0" fmla="*/ 448 w 448"/>
                <a:gd name="T1" fmla="*/ 227 h 309"/>
                <a:gd name="T2" fmla="*/ 431 w 448"/>
                <a:gd name="T3" fmla="*/ 208 h 309"/>
                <a:gd name="T4" fmla="*/ 399 w 448"/>
                <a:gd name="T5" fmla="*/ 240 h 309"/>
                <a:gd name="T6" fmla="*/ 408 w 448"/>
                <a:gd name="T7" fmla="*/ 248 h 309"/>
                <a:gd name="T8" fmla="*/ 404 w 448"/>
                <a:gd name="T9" fmla="*/ 238 h 309"/>
                <a:gd name="T10" fmla="*/ 368 w 448"/>
                <a:gd name="T11" fmla="*/ 261 h 309"/>
                <a:gd name="T12" fmla="*/ 328 w 448"/>
                <a:gd name="T13" fmla="*/ 278 h 309"/>
                <a:gd name="T14" fmla="*/ 332 w 448"/>
                <a:gd name="T15" fmla="*/ 288 h 309"/>
                <a:gd name="T16" fmla="*/ 332 w 448"/>
                <a:gd name="T17" fmla="*/ 276 h 309"/>
                <a:gd name="T18" fmla="*/ 290 w 448"/>
                <a:gd name="T19" fmla="*/ 284 h 309"/>
                <a:gd name="T20" fmla="*/ 267 w 448"/>
                <a:gd name="T21" fmla="*/ 284 h 309"/>
                <a:gd name="T22" fmla="*/ 244 w 448"/>
                <a:gd name="T23" fmla="*/ 284 h 309"/>
                <a:gd name="T24" fmla="*/ 223 w 448"/>
                <a:gd name="T25" fmla="*/ 280 h 309"/>
                <a:gd name="T26" fmla="*/ 223 w 448"/>
                <a:gd name="T27" fmla="*/ 292 h 309"/>
                <a:gd name="T28" fmla="*/ 227 w 448"/>
                <a:gd name="T29" fmla="*/ 280 h 309"/>
                <a:gd name="T30" fmla="*/ 204 w 448"/>
                <a:gd name="T31" fmla="*/ 276 h 309"/>
                <a:gd name="T32" fmla="*/ 183 w 448"/>
                <a:gd name="T33" fmla="*/ 267 h 309"/>
                <a:gd name="T34" fmla="*/ 160 w 448"/>
                <a:gd name="T35" fmla="*/ 257 h 309"/>
                <a:gd name="T36" fmla="*/ 139 w 448"/>
                <a:gd name="T37" fmla="*/ 244 h 309"/>
                <a:gd name="T38" fmla="*/ 135 w 448"/>
                <a:gd name="T39" fmla="*/ 257 h 309"/>
                <a:gd name="T40" fmla="*/ 143 w 448"/>
                <a:gd name="T41" fmla="*/ 246 h 309"/>
                <a:gd name="T42" fmla="*/ 122 w 448"/>
                <a:gd name="T43" fmla="*/ 231 h 309"/>
                <a:gd name="T44" fmla="*/ 97 w 448"/>
                <a:gd name="T45" fmla="*/ 208 h 309"/>
                <a:gd name="T46" fmla="*/ 72 w 448"/>
                <a:gd name="T47" fmla="*/ 183 h 309"/>
                <a:gd name="T48" fmla="*/ 53 w 448"/>
                <a:gd name="T49" fmla="*/ 154 h 309"/>
                <a:gd name="T50" fmla="*/ 38 w 448"/>
                <a:gd name="T51" fmla="*/ 122 h 309"/>
                <a:gd name="T52" fmla="*/ 30 w 448"/>
                <a:gd name="T53" fmla="*/ 133 h 309"/>
                <a:gd name="T54" fmla="*/ 42 w 448"/>
                <a:gd name="T55" fmla="*/ 133 h 309"/>
                <a:gd name="T56" fmla="*/ 32 w 448"/>
                <a:gd name="T57" fmla="*/ 101 h 309"/>
                <a:gd name="T58" fmla="*/ 26 w 448"/>
                <a:gd name="T59" fmla="*/ 68 h 309"/>
                <a:gd name="T60" fmla="*/ 26 w 448"/>
                <a:gd name="T61" fmla="*/ 36 h 309"/>
                <a:gd name="T62" fmla="*/ 30 w 448"/>
                <a:gd name="T63" fmla="*/ 5 h 309"/>
                <a:gd name="T64" fmla="*/ 7 w 448"/>
                <a:gd name="T65" fmla="*/ 0 h 309"/>
                <a:gd name="T66" fmla="*/ 0 w 448"/>
                <a:gd name="T67" fmla="*/ 36 h 309"/>
                <a:gd name="T68" fmla="*/ 0 w 448"/>
                <a:gd name="T69" fmla="*/ 68 h 309"/>
                <a:gd name="T70" fmla="*/ 7 w 448"/>
                <a:gd name="T71" fmla="*/ 101 h 309"/>
                <a:gd name="T72" fmla="*/ 17 w 448"/>
                <a:gd name="T73" fmla="*/ 133 h 309"/>
                <a:gd name="T74" fmla="*/ 19 w 448"/>
                <a:gd name="T75" fmla="*/ 141 h 309"/>
                <a:gd name="T76" fmla="*/ 34 w 448"/>
                <a:gd name="T77" fmla="*/ 173 h 309"/>
                <a:gd name="T78" fmla="*/ 53 w 448"/>
                <a:gd name="T79" fmla="*/ 202 h 309"/>
                <a:gd name="T80" fmla="*/ 78 w 448"/>
                <a:gd name="T81" fmla="*/ 227 h 309"/>
                <a:gd name="T82" fmla="*/ 108 w 448"/>
                <a:gd name="T83" fmla="*/ 252 h 309"/>
                <a:gd name="T84" fmla="*/ 124 w 448"/>
                <a:gd name="T85" fmla="*/ 265 h 309"/>
                <a:gd name="T86" fmla="*/ 129 w 448"/>
                <a:gd name="T87" fmla="*/ 267 h 309"/>
                <a:gd name="T88" fmla="*/ 150 w 448"/>
                <a:gd name="T89" fmla="*/ 280 h 309"/>
                <a:gd name="T90" fmla="*/ 173 w 448"/>
                <a:gd name="T91" fmla="*/ 290 h 309"/>
                <a:gd name="T92" fmla="*/ 194 w 448"/>
                <a:gd name="T93" fmla="*/ 299 h 309"/>
                <a:gd name="T94" fmla="*/ 217 w 448"/>
                <a:gd name="T95" fmla="*/ 303 h 309"/>
                <a:gd name="T96" fmla="*/ 223 w 448"/>
                <a:gd name="T97" fmla="*/ 305 h 309"/>
                <a:gd name="T98" fmla="*/ 244 w 448"/>
                <a:gd name="T99" fmla="*/ 309 h 309"/>
                <a:gd name="T100" fmla="*/ 267 w 448"/>
                <a:gd name="T101" fmla="*/ 309 h 309"/>
                <a:gd name="T102" fmla="*/ 290 w 448"/>
                <a:gd name="T103" fmla="*/ 309 h 309"/>
                <a:gd name="T104" fmla="*/ 332 w 448"/>
                <a:gd name="T105" fmla="*/ 301 h 309"/>
                <a:gd name="T106" fmla="*/ 339 w 448"/>
                <a:gd name="T107" fmla="*/ 301 h 309"/>
                <a:gd name="T108" fmla="*/ 378 w 448"/>
                <a:gd name="T109" fmla="*/ 284 h 309"/>
                <a:gd name="T110" fmla="*/ 414 w 448"/>
                <a:gd name="T111" fmla="*/ 261 h 309"/>
                <a:gd name="T112" fmla="*/ 418 w 448"/>
                <a:gd name="T113" fmla="*/ 259 h 309"/>
                <a:gd name="T114" fmla="*/ 448 w 448"/>
                <a:gd name="T115" fmla="*/ 227 h 3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48"/>
                <a:gd name="T175" fmla="*/ 0 h 309"/>
                <a:gd name="T176" fmla="*/ 448 w 448"/>
                <a:gd name="T177" fmla="*/ 309 h 30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48" h="309">
                  <a:moveTo>
                    <a:pt x="448" y="227"/>
                  </a:moveTo>
                  <a:lnTo>
                    <a:pt x="431" y="208"/>
                  </a:lnTo>
                  <a:lnTo>
                    <a:pt x="399" y="240"/>
                  </a:lnTo>
                  <a:lnTo>
                    <a:pt x="408" y="248"/>
                  </a:lnTo>
                  <a:lnTo>
                    <a:pt x="404" y="238"/>
                  </a:lnTo>
                  <a:lnTo>
                    <a:pt x="368" y="261"/>
                  </a:lnTo>
                  <a:lnTo>
                    <a:pt x="328" y="278"/>
                  </a:lnTo>
                  <a:lnTo>
                    <a:pt x="332" y="288"/>
                  </a:lnTo>
                  <a:lnTo>
                    <a:pt x="332" y="276"/>
                  </a:lnTo>
                  <a:lnTo>
                    <a:pt x="290" y="284"/>
                  </a:lnTo>
                  <a:lnTo>
                    <a:pt x="267" y="284"/>
                  </a:lnTo>
                  <a:lnTo>
                    <a:pt x="244" y="284"/>
                  </a:lnTo>
                  <a:lnTo>
                    <a:pt x="223" y="280"/>
                  </a:lnTo>
                  <a:lnTo>
                    <a:pt x="223" y="292"/>
                  </a:lnTo>
                  <a:lnTo>
                    <a:pt x="227" y="280"/>
                  </a:lnTo>
                  <a:lnTo>
                    <a:pt x="204" y="276"/>
                  </a:lnTo>
                  <a:lnTo>
                    <a:pt x="183" y="267"/>
                  </a:lnTo>
                  <a:lnTo>
                    <a:pt x="160" y="257"/>
                  </a:lnTo>
                  <a:lnTo>
                    <a:pt x="139" y="244"/>
                  </a:lnTo>
                  <a:lnTo>
                    <a:pt x="135" y="257"/>
                  </a:lnTo>
                  <a:lnTo>
                    <a:pt x="143" y="246"/>
                  </a:lnTo>
                  <a:lnTo>
                    <a:pt x="122" y="231"/>
                  </a:lnTo>
                  <a:lnTo>
                    <a:pt x="97" y="208"/>
                  </a:lnTo>
                  <a:lnTo>
                    <a:pt x="72" y="183"/>
                  </a:lnTo>
                  <a:lnTo>
                    <a:pt x="53" y="154"/>
                  </a:lnTo>
                  <a:lnTo>
                    <a:pt x="38" y="122"/>
                  </a:lnTo>
                  <a:lnTo>
                    <a:pt x="30" y="133"/>
                  </a:lnTo>
                  <a:lnTo>
                    <a:pt x="42" y="133"/>
                  </a:lnTo>
                  <a:lnTo>
                    <a:pt x="32" y="101"/>
                  </a:lnTo>
                  <a:lnTo>
                    <a:pt x="26" y="68"/>
                  </a:lnTo>
                  <a:lnTo>
                    <a:pt x="26" y="36"/>
                  </a:lnTo>
                  <a:lnTo>
                    <a:pt x="30" y="5"/>
                  </a:lnTo>
                  <a:lnTo>
                    <a:pt x="7" y="0"/>
                  </a:lnTo>
                  <a:lnTo>
                    <a:pt x="0" y="36"/>
                  </a:lnTo>
                  <a:lnTo>
                    <a:pt x="0" y="68"/>
                  </a:lnTo>
                  <a:lnTo>
                    <a:pt x="7" y="101"/>
                  </a:lnTo>
                  <a:lnTo>
                    <a:pt x="17" y="133"/>
                  </a:lnTo>
                  <a:lnTo>
                    <a:pt x="19" y="141"/>
                  </a:lnTo>
                  <a:lnTo>
                    <a:pt x="34" y="173"/>
                  </a:lnTo>
                  <a:lnTo>
                    <a:pt x="53" y="202"/>
                  </a:lnTo>
                  <a:lnTo>
                    <a:pt x="78" y="227"/>
                  </a:lnTo>
                  <a:lnTo>
                    <a:pt x="108" y="252"/>
                  </a:lnTo>
                  <a:lnTo>
                    <a:pt x="124" y="265"/>
                  </a:lnTo>
                  <a:lnTo>
                    <a:pt x="129" y="267"/>
                  </a:lnTo>
                  <a:lnTo>
                    <a:pt x="150" y="280"/>
                  </a:lnTo>
                  <a:lnTo>
                    <a:pt x="173" y="290"/>
                  </a:lnTo>
                  <a:lnTo>
                    <a:pt x="194" y="299"/>
                  </a:lnTo>
                  <a:lnTo>
                    <a:pt x="217" y="303"/>
                  </a:lnTo>
                  <a:lnTo>
                    <a:pt x="223" y="305"/>
                  </a:lnTo>
                  <a:lnTo>
                    <a:pt x="244" y="309"/>
                  </a:lnTo>
                  <a:lnTo>
                    <a:pt x="267" y="309"/>
                  </a:lnTo>
                  <a:lnTo>
                    <a:pt x="290" y="309"/>
                  </a:lnTo>
                  <a:lnTo>
                    <a:pt x="332" y="301"/>
                  </a:lnTo>
                  <a:lnTo>
                    <a:pt x="339" y="301"/>
                  </a:lnTo>
                  <a:lnTo>
                    <a:pt x="378" y="284"/>
                  </a:lnTo>
                  <a:lnTo>
                    <a:pt x="414" y="261"/>
                  </a:lnTo>
                  <a:lnTo>
                    <a:pt x="418" y="259"/>
                  </a:lnTo>
                  <a:lnTo>
                    <a:pt x="448" y="2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1546" name="Freeform 41">
              <a:extLst>
                <a:ext uri="{FF2B5EF4-FFF2-40B4-BE49-F238E27FC236}">
                  <a16:creationId xmlns:a16="http://schemas.microsoft.com/office/drawing/2014/main" id="{4C2C8A81-DB9C-4853-9D74-9F0700850669}"/>
                </a:ext>
              </a:extLst>
            </p:cNvPr>
            <p:cNvSpPr>
              <a:spLocks/>
            </p:cNvSpPr>
            <p:nvPr/>
          </p:nvSpPr>
          <p:spPr bwMode="auto">
            <a:xfrm>
              <a:off x="3684" y="3366"/>
              <a:ext cx="386" cy="468"/>
            </a:xfrm>
            <a:custGeom>
              <a:avLst/>
              <a:gdLst>
                <a:gd name="T0" fmla="*/ 14 w 386"/>
                <a:gd name="T1" fmla="*/ 71 h 468"/>
                <a:gd name="T2" fmla="*/ 25 w 386"/>
                <a:gd name="T3" fmla="*/ 48 h 468"/>
                <a:gd name="T4" fmla="*/ 52 w 386"/>
                <a:gd name="T5" fmla="*/ 48 h 468"/>
                <a:gd name="T6" fmla="*/ 94 w 386"/>
                <a:gd name="T7" fmla="*/ 31 h 468"/>
                <a:gd name="T8" fmla="*/ 111 w 386"/>
                <a:gd name="T9" fmla="*/ 14 h 468"/>
                <a:gd name="T10" fmla="*/ 134 w 386"/>
                <a:gd name="T11" fmla="*/ 25 h 468"/>
                <a:gd name="T12" fmla="*/ 178 w 386"/>
                <a:gd name="T13" fmla="*/ 27 h 468"/>
                <a:gd name="T14" fmla="*/ 172 w 386"/>
                <a:gd name="T15" fmla="*/ 25 h 468"/>
                <a:gd name="T16" fmla="*/ 256 w 386"/>
                <a:gd name="T17" fmla="*/ 52 h 468"/>
                <a:gd name="T18" fmla="*/ 252 w 386"/>
                <a:gd name="T19" fmla="*/ 50 h 468"/>
                <a:gd name="T20" fmla="*/ 321 w 386"/>
                <a:gd name="T21" fmla="*/ 111 h 468"/>
                <a:gd name="T22" fmla="*/ 344 w 386"/>
                <a:gd name="T23" fmla="*/ 149 h 468"/>
                <a:gd name="T24" fmla="*/ 361 w 386"/>
                <a:gd name="T25" fmla="*/ 159 h 468"/>
                <a:gd name="T26" fmla="*/ 357 w 386"/>
                <a:gd name="T27" fmla="*/ 182 h 468"/>
                <a:gd name="T28" fmla="*/ 361 w 386"/>
                <a:gd name="T29" fmla="*/ 224 h 468"/>
                <a:gd name="T30" fmla="*/ 359 w 386"/>
                <a:gd name="T31" fmla="*/ 269 h 468"/>
                <a:gd name="T32" fmla="*/ 361 w 386"/>
                <a:gd name="T33" fmla="*/ 313 h 468"/>
                <a:gd name="T34" fmla="*/ 334 w 386"/>
                <a:gd name="T35" fmla="*/ 344 h 468"/>
                <a:gd name="T36" fmla="*/ 275 w 386"/>
                <a:gd name="T37" fmla="*/ 411 h 468"/>
                <a:gd name="T38" fmla="*/ 243 w 386"/>
                <a:gd name="T39" fmla="*/ 432 h 468"/>
                <a:gd name="T40" fmla="*/ 248 w 386"/>
                <a:gd name="T41" fmla="*/ 430 h 468"/>
                <a:gd name="T42" fmla="*/ 229 w 386"/>
                <a:gd name="T43" fmla="*/ 468 h 468"/>
                <a:gd name="T44" fmla="*/ 262 w 386"/>
                <a:gd name="T45" fmla="*/ 451 h 468"/>
                <a:gd name="T46" fmla="*/ 281 w 386"/>
                <a:gd name="T47" fmla="*/ 422 h 468"/>
                <a:gd name="T48" fmla="*/ 325 w 386"/>
                <a:gd name="T49" fmla="*/ 399 h 468"/>
                <a:gd name="T50" fmla="*/ 371 w 386"/>
                <a:gd name="T51" fmla="*/ 321 h 468"/>
                <a:gd name="T52" fmla="*/ 374 w 386"/>
                <a:gd name="T53" fmla="*/ 313 h 468"/>
                <a:gd name="T54" fmla="*/ 386 w 386"/>
                <a:gd name="T55" fmla="*/ 248 h 468"/>
                <a:gd name="T56" fmla="*/ 386 w 386"/>
                <a:gd name="T57" fmla="*/ 203 h 468"/>
                <a:gd name="T58" fmla="*/ 374 w 386"/>
                <a:gd name="T59" fmla="*/ 159 h 468"/>
                <a:gd name="T60" fmla="*/ 363 w 386"/>
                <a:gd name="T61" fmla="*/ 130 h 468"/>
                <a:gd name="T62" fmla="*/ 338 w 386"/>
                <a:gd name="T63" fmla="*/ 92 h 468"/>
                <a:gd name="T64" fmla="*/ 271 w 386"/>
                <a:gd name="T65" fmla="*/ 31 h 468"/>
                <a:gd name="T66" fmla="*/ 227 w 386"/>
                <a:gd name="T67" fmla="*/ 12 h 468"/>
                <a:gd name="T68" fmla="*/ 178 w 386"/>
                <a:gd name="T69" fmla="*/ 2 h 468"/>
                <a:gd name="T70" fmla="*/ 134 w 386"/>
                <a:gd name="T71" fmla="*/ 0 h 468"/>
                <a:gd name="T72" fmla="*/ 107 w 386"/>
                <a:gd name="T73" fmla="*/ 4 h 468"/>
                <a:gd name="T74" fmla="*/ 63 w 386"/>
                <a:gd name="T75" fmla="*/ 14 h 468"/>
                <a:gd name="T76" fmla="*/ 21 w 386"/>
                <a:gd name="T77" fmla="*/ 35 h 468"/>
                <a:gd name="T78" fmla="*/ 0 w 386"/>
                <a:gd name="T79" fmla="*/ 50 h 4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6"/>
                <a:gd name="T121" fmla="*/ 0 h 468"/>
                <a:gd name="T122" fmla="*/ 386 w 386"/>
                <a:gd name="T123" fmla="*/ 468 h 4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6" h="468">
                  <a:moveTo>
                    <a:pt x="0" y="50"/>
                  </a:moveTo>
                  <a:lnTo>
                    <a:pt x="14" y="71"/>
                  </a:lnTo>
                  <a:lnTo>
                    <a:pt x="35" y="56"/>
                  </a:lnTo>
                  <a:lnTo>
                    <a:pt x="25" y="48"/>
                  </a:lnTo>
                  <a:lnTo>
                    <a:pt x="31" y="59"/>
                  </a:lnTo>
                  <a:lnTo>
                    <a:pt x="52" y="48"/>
                  </a:lnTo>
                  <a:lnTo>
                    <a:pt x="73" y="38"/>
                  </a:lnTo>
                  <a:lnTo>
                    <a:pt x="94" y="31"/>
                  </a:lnTo>
                  <a:lnTo>
                    <a:pt x="117" y="27"/>
                  </a:lnTo>
                  <a:lnTo>
                    <a:pt x="111" y="14"/>
                  </a:lnTo>
                  <a:lnTo>
                    <a:pt x="111" y="27"/>
                  </a:lnTo>
                  <a:lnTo>
                    <a:pt x="134" y="25"/>
                  </a:lnTo>
                  <a:lnTo>
                    <a:pt x="155" y="25"/>
                  </a:lnTo>
                  <a:lnTo>
                    <a:pt x="178" y="27"/>
                  </a:lnTo>
                  <a:lnTo>
                    <a:pt x="178" y="14"/>
                  </a:lnTo>
                  <a:lnTo>
                    <a:pt x="172" y="25"/>
                  </a:lnTo>
                  <a:lnTo>
                    <a:pt x="216" y="35"/>
                  </a:lnTo>
                  <a:lnTo>
                    <a:pt x="256" y="52"/>
                  </a:lnTo>
                  <a:lnTo>
                    <a:pt x="262" y="42"/>
                  </a:lnTo>
                  <a:lnTo>
                    <a:pt x="252" y="50"/>
                  </a:lnTo>
                  <a:lnTo>
                    <a:pt x="290" y="75"/>
                  </a:lnTo>
                  <a:lnTo>
                    <a:pt x="321" y="111"/>
                  </a:lnTo>
                  <a:lnTo>
                    <a:pt x="334" y="130"/>
                  </a:lnTo>
                  <a:lnTo>
                    <a:pt x="344" y="149"/>
                  </a:lnTo>
                  <a:lnTo>
                    <a:pt x="353" y="170"/>
                  </a:lnTo>
                  <a:lnTo>
                    <a:pt x="361" y="159"/>
                  </a:lnTo>
                  <a:lnTo>
                    <a:pt x="348" y="159"/>
                  </a:lnTo>
                  <a:lnTo>
                    <a:pt x="357" y="182"/>
                  </a:lnTo>
                  <a:lnTo>
                    <a:pt x="361" y="203"/>
                  </a:lnTo>
                  <a:lnTo>
                    <a:pt x="361" y="224"/>
                  </a:lnTo>
                  <a:lnTo>
                    <a:pt x="361" y="248"/>
                  </a:lnTo>
                  <a:lnTo>
                    <a:pt x="359" y="269"/>
                  </a:lnTo>
                  <a:lnTo>
                    <a:pt x="348" y="313"/>
                  </a:lnTo>
                  <a:lnTo>
                    <a:pt x="361" y="313"/>
                  </a:lnTo>
                  <a:lnTo>
                    <a:pt x="353" y="302"/>
                  </a:lnTo>
                  <a:lnTo>
                    <a:pt x="334" y="344"/>
                  </a:lnTo>
                  <a:lnTo>
                    <a:pt x="306" y="380"/>
                  </a:lnTo>
                  <a:lnTo>
                    <a:pt x="275" y="411"/>
                  </a:lnTo>
                  <a:lnTo>
                    <a:pt x="275" y="413"/>
                  </a:lnTo>
                  <a:lnTo>
                    <a:pt x="243" y="432"/>
                  </a:lnTo>
                  <a:lnTo>
                    <a:pt x="254" y="441"/>
                  </a:lnTo>
                  <a:lnTo>
                    <a:pt x="248" y="430"/>
                  </a:lnTo>
                  <a:lnTo>
                    <a:pt x="218" y="445"/>
                  </a:lnTo>
                  <a:lnTo>
                    <a:pt x="229" y="468"/>
                  </a:lnTo>
                  <a:lnTo>
                    <a:pt x="258" y="453"/>
                  </a:lnTo>
                  <a:lnTo>
                    <a:pt x="262" y="451"/>
                  </a:lnTo>
                  <a:lnTo>
                    <a:pt x="290" y="432"/>
                  </a:lnTo>
                  <a:lnTo>
                    <a:pt x="281" y="422"/>
                  </a:lnTo>
                  <a:lnTo>
                    <a:pt x="290" y="432"/>
                  </a:lnTo>
                  <a:lnTo>
                    <a:pt x="325" y="399"/>
                  </a:lnTo>
                  <a:lnTo>
                    <a:pt x="353" y="363"/>
                  </a:lnTo>
                  <a:lnTo>
                    <a:pt x="371" y="321"/>
                  </a:lnTo>
                  <a:lnTo>
                    <a:pt x="374" y="313"/>
                  </a:lnTo>
                  <a:lnTo>
                    <a:pt x="384" y="269"/>
                  </a:lnTo>
                  <a:lnTo>
                    <a:pt x="386" y="248"/>
                  </a:lnTo>
                  <a:lnTo>
                    <a:pt x="386" y="224"/>
                  </a:lnTo>
                  <a:lnTo>
                    <a:pt x="386" y="203"/>
                  </a:lnTo>
                  <a:lnTo>
                    <a:pt x="382" y="182"/>
                  </a:lnTo>
                  <a:lnTo>
                    <a:pt x="374" y="159"/>
                  </a:lnTo>
                  <a:lnTo>
                    <a:pt x="371" y="151"/>
                  </a:lnTo>
                  <a:lnTo>
                    <a:pt x="363" y="130"/>
                  </a:lnTo>
                  <a:lnTo>
                    <a:pt x="353" y="111"/>
                  </a:lnTo>
                  <a:lnTo>
                    <a:pt x="338" y="92"/>
                  </a:lnTo>
                  <a:lnTo>
                    <a:pt x="308" y="56"/>
                  </a:lnTo>
                  <a:lnTo>
                    <a:pt x="271" y="31"/>
                  </a:lnTo>
                  <a:lnTo>
                    <a:pt x="266" y="29"/>
                  </a:lnTo>
                  <a:lnTo>
                    <a:pt x="227" y="12"/>
                  </a:lnTo>
                  <a:lnTo>
                    <a:pt x="182" y="2"/>
                  </a:lnTo>
                  <a:lnTo>
                    <a:pt x="178" y="2"/>
                  </a:lnTo>
                  <a:lnTo>
                    <a:pt x="155" y="0"/>
                  </a:lnTo>
                  <a:lnTo>
                    <a:pt x="134" y="0"/>
                  </a:lnTo>
                  <a:lnTo>
                    <a:pt x="111" y="2"/>
                  </a:lnTo>
                  <a:lnTo>
                    <a:pt x="107" y="4"/>
                  </a:lnTo>
                  <a:lnTo>
                    <a:pt x="84" y="8"/>
                  </a:lnTo>
                  <a:lnTo>
                    <a:pt x="63" y="14"/>
                  </a:lnTo>
                  <a:lnTo>
                    <a:pt x="42" y="25"/>
                  </a:lnTo>
                  <a:lnTo>
                    <a:pt x="21" y="35"/>
                  </a:lnTo>
                  <a:lnTo>
                    <a:pt x="17" y="38"/>
                  </a:lnTo>
                  <a:lnTo>
                    <a:pt x="0"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1547" name="Freeform 42">
              <a:extLst>
                <a:ext uri="{FF2B5EF4-FFF2-40B4-BE49-F238E27FC236}">
                  <a16:creationId xmlns:a16="http://schemas.microsoft.com/office/drawing/2014/main" id="{8C34E9B2-EB38-4E02-B2EE-641F5D25291F}"/>
                </a:ext>
              </a:extLst>
            </p:cNvPr>
            <p:cNvSpPr>
              <a:spLocks/>
            </p:cNvSpPr>
            <p:nvPr/>
          </p:nvSpPr>
          <p:spPr bwMode="auto">
            <a:xfrm>
              <a:off x="3297" y="4147"/>
              <a:ext cx="364" cy="220"/>
            </a:xfrm>
            <a:custGeom>
              <a:avLst/>
              <a:gdLst>
                <a:gd name="T0" fmla="*/ 364 w 364"/>
                <a:gd name="T1" fmla="*/ 2 h 220"/>
                <a:gd name="T2" fmla="*/ 338 w 364"/>
                <a:gd name="T3" fmla="*/ 0 h 220"/>
                <a:gd name="T4" fmla="*/ 334 w 364"/>
                <a:gd name="T5" fmla="*/ 38 h 220"/>
                <a:gd name="T6" fmla="*/ 328 w 364"/>
                <a:gd name="T7" fmla="*/ 71 h 220"/>
                <a:gd name="T8" fmla="*/ 320 w 364"/>
                <a:gd name="T9" fmla="*/ 103 h 220"/>
                <a:gd name="T10" fmla="*/ 332 w 364"/>
                <a:gd name="T11" fmla="*/ 103 h 220"/>
                <a:gd name="T12" fmla="*/ 322 w 364"/>
                <a:gd name="T13" fmla="*/ 94 h 220"/>
                <a:gd name="T14" fmla="*/ 311 w 364"/>
                <a:gd name="T15" fmla="*/ 122 h 220"/>
                <a:gd name="T16" fmla="*/ 296 w 364"/>
                <a:gd name="T17" fmla="*/ 145 h 220"/>
                <a:gd name="T18" fmla="*/ 282 w 364"/>
                <a:gd name="T19" fmla="*/ 164 h 220"/>
                <a:gd name="T20" fmla="*/ 263 w 364"/>
                <a:gd name="T21" fmla="*/ 178 h 220"/>
                <a:gd name="T22" fmla="*/ 273 w 364"/>
                <a:gd name="T23" fmla="*/ 189 h 220"/>
                <a:gd name="T24" fmla="*/ 267 w 364"/>
                <a:gd name="T25" fmla="*/ 176 h 220"/>
                <a:gd name="T26" fmla="*/ 248 w 364"/>
                <a:gd name="T27" fmla="*/ 189 h 220"/>
                <a:gd name="T28" fmla="*/ 221 w 364"/>
                <a:gd name="T29" fmla="*/ 195 h 220"/>
                <a:gd name="T30" fmla="*/ 227 w 364"/>
                <a:gd name="T31" fmla="*/ 208 h 220"/>
                <a:gd name="T32" fmla="*/ 227 w 364"/>
                <a:gd name="T33" fmla="*/ 195 h 220"/>
                <a:gd name="T34" fmla="*/ 198 w 364"/>
                <a:gd name="T35" fmla="*/ 195 h 220"/>
                <a:gd name="T36" fmla="*/ 168 w 364"/>
                <a:gd name="T37" fmla="*/ 191 h 220"/>
                <a:gd name="T38" fmla="*/ 168 w 364"/>
                <a:gd name="T39" fmla="*/ 204 h 220"/>
                <a:gd name="T40" fmla="*/ 175 w 364"/>
                <a:gd name="T41" fmla="*/ 193 h 220"/>
                <a:gd name="T42" fmla="*/ 143 w 364"/>
                <a:gd name="T43" fmla="*/ 183 h 220"/>
                <a:gd name="T44" fmla="*/ 112 w 364"/>
                <a:gd name="T45" fmla="*/ 166 h 220"/>
                <a:gd name="T46" fmla="*/ 78 w 364"/>
                <a:gd name="T47" fmla="*/ 145 h 220"/>
                <a:gd name="T48" fmla="*/ 74 w 364"/>
                <a:gd name="T49" fmla="*/ 157 h 220"/>
                <a:gd name="T50" fmla="*/ 82 w 364"/>
                <a:gd name="T51" fmla="*/ 147 h 220"/>
                <a:gd name="T52" fmla="*/ 49 w 364"/>
                <a:gd name="T53" fmla="*/ 122 h 220"/>
                <a:gd name="T54" fmla="*/ 15 w 364"/>
                <a:gd name="T55" fmla="*/ 90 h 220"/>
                <a:gd name="T56" fmla="*/ 0 w 364"/>
                <a:gd name="T57" fmla="*/ 109 h 220"/>
                <a:gd name="T58" fmla="*/ 30 w 364"/>
                <a:gd name="T59" fmla="*/ 141 h 220"/>
                <a:gd name="T60" fmla="*/ 63 w 364"/>
                <a:gd name="T61" fmla="*/ 166 h 220"/>
                <a:gd name="T62" fmla="*/ 68 w 364"/>
                <a:gd name="T63" fmla="*/ 168 h 220"/>
                <a:gd name="T64" fmla="*/ 101 w 364"/>
                <a:gd name="T65" fmla="*/ 189 h 220"/>
                <a:gd name="T66" fmla="*/ 133 w 364"/>
                <a:gd name="T67" fmla="*/ 206 h 220"/>
                <a:gd name="T68" fmla="*/ 164 w 364"/>
                <a:gd name="T69" fmla="*/ 216 h 220"/>
                <a:gd name="T70" fmla="*/ 168 w 364"/>
                <a:gd name="T71" fmla="*/ 216 h 220"/>
                <a:gd name="T72" fmla="*/ 198 w 364"/>
                <a:gd name="T73" fmla="*/ 220 h 220"/>
                <a:gd name="T74" fmla="*/ 227 w 364"/>
                <a:gd name="T75" fmla="*/ 220 h 220"/>
                <a:gd name="T76" fmla="*/ 231 w 364"/>
                <a:gd name="T77" fmla="*/ 218 h 220"/>
                <a:gd name="T78" fmla="*/ 259 w 364"/>
                <a:gd name="T79" fmla="*/ 212 h 220"/>
                <a:gd name="T80" fmla="*/ 278 w 364"/>
                <a:gd name="T81" fmla="*/ 199 h 220"/>
                <a:gd name="T82" fmla="*/ 282 w 364"/>
                <a:gd name="T83" fmla="*/ 197 h 220"/>
                <a:gd name="T84" fmla="*/ 301 w 364"/>
                <a:gd name="T85" fmla="*/ 183 h 220"/>
                <a:gd name="T86" fmla="*/ 315 w 364"/>
                <a:gd name="T87" fmla="*/ 164 h 220"/>
                <a:gd name="T88" fmla="*/ 330 w 364"/>
                <a:gd name="T89" fmla="*/ 141 h 220"/>
                <a:gd name="T90" fmla="*/ 341 w 364"/>
                <a:gd name="T91" fmla="*/ 113 h 220"/>
                <a:gd name="T92" fmla="*/ 345 w 364"/>
                <a:gd name="T93" fmla="*/ 103 h 220"/>
                <a:gd name="T94" fmla="*/ 345 w 364"/>
                <a:gd name="T95" fmla="*/ 103 h 220"/>
                <a:gd name="T96" fmla="*/ 353 w 364"/>
                <a:gd name="T97" fmla="*/ 71 h 220"/>
                <a:gd name="T98" fmla="*/ 359 w 364"/>
                <a:gd name="T99" fmla="*/ 38 h 220"/>
                <a:gd name="T100" fmla="*/ 364 w 364"/>
                <a:gd name="T101" fmla="*/ 2 h 2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4"/>
                <a:gd name="T154" fmla="*/ 0 h 220"/>
                <a:gd name="T155" fmla="*/ 364 w 364"/>
                <a:gd name="T156" fmla="*/ 220 h 2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4" h="220">
                  <a:moveTo>
                    <a:pt x="364" y="2"/>
                  </a:moveTo>
                  <a:lnTo>
                    <a:pt x="338" y="0"/>
                  </a:lnTo>
                  <a:lnTo>
                    <a:pt x="334" y="38"/>
                  </a:lnTo>
                  <a:lnTo>
                    <a:pt x="328" y="71"/>
                  </a:lnTo>
                  <a:lnTo>
                    <a:pt x="320" y="103"/>
                  </a:lnTo>
                  <a:lnTo>
                    <a:pt x="332" y="103"/>
                  </a:lnTo>
                  <a:lnTo>
                    <a:pt x="322" y="94"/>
                  </a:lnTo>
                  <a:lnTo>
                    <a:pt x="311" y="122"/>
                  </a:lnTo>
                  <a:lnTo>
                    <a:pt x="296" y="145"/>
                  </a:lnTo>
                  <a:lnTo>
                    <a:pt x="282" y="164"/>
                  </a:lnTo>
                  <a:lnTo>
                    <a:pt x="263" y="178"/>
                  </a:lnTo>
                  <a:lnTo>
                    <a:pt x="273" y="189"/>
                  </a:lnTo>
                  <a:lnTo>
                    <a:pt x="267" y="176"/>
                  </a:lnTo>
                  <a:lnTo>
                    <a:pt x="248" y="189"/>
                  </a:lnTo>
                  <a:lnTo>
                    <a:pt x="221" y="195"/>
                  </a:lnTo>
                  <a:lnTo>
                    <a:pt x="227" y="208"/>
                  </a:lnTo>
                  <a:lnTo>
                    <a:pt x="227" y="195"/>
                  </a:lnTo>
                  <a:lnTo>
                    <a:pt x="198" y="195"/>
                  </a:lnTo>
                  <a:lnTo>
                    <a:pt x="168" y="191"/>
                  </a:lnTo>
                  <a:lnTo>
                    <a:pt x="168" y="204"/>
                  </a:lnTo>
                  <a:lnTo>
                    <a:pt x="175" y="193"/>
                  </a:lnTo>
                  <a:lnTo>
                    <a:pt x="143" y="183"/>
                  </a:lnTo>
                  <a:lnTo>
                    <a:pt x="112" y="166"/>
                  </a:lnTo>
                  <a:lnTo>
                    <a:pt x="78" y="145"/>
                  </a:lnTo>
                  <a:lnTo>
                    <a:pt x="74" y="157"/>
                  </a:lnTo>
                  <a:lnTo>
                    <a:pt x="82" y="147"/>
                  </a:lnTo>
                  <a:lnTo>
                    <a:pt x="49" y="122"/>
                  </a:lnTo>
                  <a:lnTo>
                    <a:pt x="15" y="90"/>
                  </a:lnTo>
                  <a:lnTo>
                    <a:pt x="0" y="109"/>
                  </a:lnTo>
                  <a:lnTo>
                    <a:pt x="30" y="141"/>
                  </a:lnTo>
                  <a:lnTo>
                    <a:pt x="63" y="166"/>
                  </a:lnTo>
                  <a:lnTo>
                    <a:pt x="68" y="168"/>
                  </a:lnTo>
                  <a:lnTo>
                    <a:pt x="101" y="189"/>
                  </a:lnTo>
                  <a:lnTo>
                    <a:pt x="133" y="206"/>
                  </a:lnTo>
                  <a:lnTo>
                    <a:pt x="164" y="216"/>
                  </a:lnTo>
                  <a:lnTo>
                    <a:pt x="168" y="216"/>
                  </a:lnTo>
                  <a:lnTo>
                    <a:pt x="198" y="220"/>
                  </a:lnTo>
                  <a:lnTo>
                    <a:pt x="227" y="220"/>
                  </a:lnTo>
                  <a:lnTo>
                    <a:pt x="231" y="218"/>
                  </a:lnTo>
                  <a:lnTo>
                    <a:pt x="259" y="212"/>
                  </a:lnTo>
                  <a:lnTo>
                    <a:pt x="278" y="199"/>
                  </a:lnTo>
                  <a:lnTo>
                    <a:pt x="282" y="197"/>
                  </a:lnTo>
                  <a:lnTo>
                    <a:pt x="301" y="183"/>
                  </a:lnTo>
                  <a:lnTo>
                    <a:pt x="315" y="164"/>
                  </a:lnTo>
                  <a:lnTo>
                    <a:pt x="330" y="141"/>
                  </a:lnTo>
                  <a:lnTo>
                    <a:pt x="341" y="113"/>
                  </a:lnTo>
                  <a:lnTo>
                    <a:pt x="345" y="103"/>
                  </a:lnTo>
                  <a:lnTo>
                    <a:pt x="353" y="71"/>
                  </a:lnTo>
                  <a:lnTo>
                    <a:pt x="359" y="38"/>
                  </a:lnTo>
                  <a:lnTo>
                    <a:pt x="36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grpSp>
      <p:grpSp>
        <p:nvGrpSpPr>
          <p:cNvPr id="61450" name="Group 43">
            <a:extLst>
              <a:ext uri="{FF2B5EF4-FFF2-40B4-BE49-F238E27FC236}">
                <a16:creationId xmlns:a16="http://schemas.microsoft.com/office/drawing/2014/main" id="{81BE596A-72D3-46B5-9695-936090EF0298}"/>
              </a:ext>
            </a:extLst>
          </p:cNvPr>
          <p:cNvGrpSpPr>
            <a:grpSpLocks/>
          </p:cNvGrpSpPr>
          <p:nvPr/>
        </p:nvGrpSpPr>
        <p:grpSpPr bwMode="auto">
          <a:xfrm>
            <a:off x="247650" y="3730625"/>
            <a:ext cx="447675" cy="577850"/>
            <a:chOff x="2039" y="4571"/>
            <a:chExt cx="423" cy="658"/>
          </a:xfrm>
        </p:grpSpPr>
        <p:sp>
          <p:nvSpPr>
            <p:cNvPr id="61537" name="Freeform 44">
              <a:extLst>
                <a:ext uri="{FF2B5EF4-FFF2-40B4-BE49-F238E27FC236}">
                  <a16:creationId xmlns:a16="http://schemas.microsoft.com/office/drawing/2014/main" id="{00EE3F70-1CBC-4459-A065-AA2EC4DB4F2B}"/>
                </a:ext>
              </a:extLst>
            </p:cNvPr>
            <p:cNvSpPr>
              <a:spLocks/>
            </p:cNvSpPr>
            <p:nvPr/>
          </p:nvSpPr>
          <p:spPr bwMode="auto">
            <a:xfrm>
              <a:off x="2077" y="4739"/>
              <a:ext cx="181" cy="481"/>
            </a:xfrm>
            <a:custGeom>
              <a:avLst/>
              <a:gdLst>
                <a:gd name="T0" fmla="*/ 181 w 181"/>
                <a:gd name="T1" fmla="*/ 9 h 481"/>
                <a:gd name="T2" fmla="*/ 158 w 181"/>
                <a:gd name="T3" fmla="*/ 0 h 481"/>
                <a:gd name="T4" fmla="*/ 0 w 181"/>
                <a:gd name="T5" fmla="*/ 473 h 481"/>
                <a:gd name="T6" fmla="*/ 23 w 181"/>
                <a:gd name="T7" fmla="*/ 481 h 481"/>
                <a:gd name="T8" fmla="*/ 181 w 181"/>
                <a:gd name="T9" fmla="*/ 9 h 481"/>
                <a:gd name="T10" fmla="*/ 0 60000 65536"/>
                <a:gd name="T11" fmla="*/ 0 60000 65536"/>
                <a:gd name="T12" fmla="*/ 0 60000 65536"/>
                <a:gd name="T13" fmla="*/ 0 60000 65536"/>
                <a:gd name="T14" fmla="*/ 0 60000 65536"/>
                <a:gd name="T15" fmla="*/ 0 w 181"/>
                <a:gd name="T16" fmla="*/ 0 h 481"/>
                <a:gd name="T17" fmla="*/ 181 w 181"/>
                <a:gd name="T18" fmla="*/ 481 h 481"/>
              </a:gdLst>
              <a:ahLst/>
              <a:cxnLst>
                <a:cxn ang="T10">
                  <a:pos x="T0" y="T1"/>
                </a:cxn>
                <a:cxn ang="T11">
                  <a:pos x="T2" y="T3"/>
                </a:cxn>
                <a:cxn ang="T12">
                  <a:pos x="T4" y="T5"/>
                </a:cxn>
                <a:cxn ang="T13">
                  <a:pos x="T6" y="T7"/>
                </a:cxn>
                <a:cxn ang="T14">
                  <a:pos x="T8" y="T9"/>
                </a:cxn>
              </a:cxnLst>
              <a:rect l="T15" t="T16" r="T17" b="T18"/>
              <a:pathLst>
                <a:path w="181" h="481">
                  <a:moveTo>
                    <a:pt x="181" y="9"/>
                  </a:moveTo>
                  <a:lnTo>
                    <a:pt x="158" y="0"/>
                  </a:lnTo>
                  <a:lnTo>
                    <a:pt x="0" y="473"/>
                  </a:lnTo>
                  <a:lnTo>
                    <a:pt x="23" y="481"/>
                  </a:lnTo>
                  <a:lnTo>
                    <a:pt x="18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1538" name="Freeform 45">
              <a:extLst>
                <a:ext uri="{FF2B5EF4-FFF2-40B4-BE49-F238E27FC236}">
                  <a16:creationId xmlns:a16="http://schemas.microsoft.com/office/drawing/2014/main" id="{103E20BC-FD2D-4320-BE73-3C6320D2455B}"/>
                </a:ext>
              </a:extLst>
            </p:cNvPr>
            <p:cNvSpPr>
              <a:spLocks/>
            </p:cNvSpPr>
            <p:nvPr/>
          </p:nvSpPr>
          <p:spPr bwMode="auto">
            <a:xfrm>
              <a:off x="2235" y="4739"/>
              <a:ext cx="180" cy="481"/>
            </a:xfrm>
            <a:custGeom>
              <a:avLst/>
              <a:gdLst>
                <a:gd name="T0" fmla="*/ 23 w 180"/>
                <a:gd name="T1" fmla="*/ 0 h 481"/>
                <a:gd name="T2" fmla="*/ 0 w 180"/>
                <a:gd name="T3" fmla="*/ 9 h 481"/>
                <a:gd name="T4" fmla="*/ 157 w 180"/>
                <a:gd name="T5" fmla="*/ 481 h 481"/>
                <a:gd name="T6" fmla="*/ 180 w 180"/>
                <a:gd name="T7" fmla="*/ 473 h 481"/>
                <a:gd name="T8" fmla="*/ 23 w 180"/>
                <a:gd name="T9" fmla="*/ 0 h 481"/>
                <a:gd name="T10" fmla="*/ 0 60000 65536"/>
                <a:gd name="T11" fmla="*/ 0 60000 65536"/>
                <a:gd name="T12" fmla="*/ 0 60000 65536"/>
                <a:gd name="T13" fmla="*/ 0 60000 65536"/>
                <a:gd name="T14" fmla="*/ 0 60000 65536"/>
                <a:gd name="T15" fmla="*/ 0 w 180"/>
                <a:gd name="T16" fmla="*/ 0 h 481"/>
                <a:gd name="T17" fmla="*/ 180 w 180"/>
                <a:gd name="T18" fmla="*/ 481 h 481"/>
              </a:gdLst>
              <a:ahLst/>
              <a:cxnLst>
                <a:cxn ang="T10">
                  <a:pos x="T0" y="T1"/>
                </a:cxn>
                <a:cxn ang="T11">
                  <a:pos x="T2" y="T3"/>
                </a:cxn>
                <a:cxn ang="T12">
                  <a:pos x="T4" y="T5"/>
                </a:cxn>
                <a:cxn ang="T13">
                  <a:pos x="T6" y="T7"/>
                </a:cxn>
                <a:cxn ang="T14">
                  <a:pos x="T8" y="T9"/>
                </a:cxn>
              </a:cxnLst>
              <a:rect l="T15" t="T16" r="T17" b="T18"/>
              <a:pathLst>
                <a:path w="180" h="481">
                  <a:moveTo>
                    <a:pt x="23" y="0"/>
                  </a:moveTo>
                  <a:lnTo>
                    <a:pt x="0" y="9"/>
                  </a:lnTo>
                  <a:lnTo>
                    <a:pt x="157" y="481"/>
                  </a:lnTo>
                  <a:lnTo>
                    <a:pt x="180" y="473"/>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1539" name="Rectangle 46">
              <a:extLst>
                <a:ext uri="{FF2B5EF4-FFF2-40B4-BE49-F238E27FC236}">
                  <a16:creationId xmlns:a16="http://schemas.microsoft.com/office/drawing/2014/main" id="{8EA6234C-03CD-4EBF-8D56-B08731D53D31}"/>
                </a:ext>
              </a:extLst>
            </p:cNvPr>
            <p:cNvSpPr>
              <a:spLocks noChangeArrowheads="1"/>
            </p:cNvSpPr>
            <p:nvPr/>
          </p:nvSpPr>
          <p:spPr bwMode="auto">
            <a:xfrm>
              <a:off x="2088" y="5203"/>
              <a:ext cx="315"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540" name="Freeform 47">
              <a:extLst>
                <a:ext uri="{FF2B5EF4-FFF2-40B4-BE49-F238E27FC236}">
                  <a16:creationId xmlns:a16="http://schemas.microsoft.com/office/drawing/2014/main" id="{0FAC49F7-16B7-4331-8BB4-2A1720EF5144}"/>
                </a:ext>
              </a:extLst>
            </p:cNvPr>
            <p:cNvSpPr>
              <a:spLocks/>
            </p:cNvSpPr>
            <p:nvPr/>
          </p:nvSpPr>
          <p:spPr bwMode="auto">
            <a:xfrm>
              <a:off x="2039" y="4571"/>
              <a:ext cx="423" cy="382"/>
            </a:xfrm>
            <a:custGeom>
              <a:avLst/>
              <a:gdLst>
                <a:gd name="T0" fmla="*/ 288 w 423"/>
                <a:gd name="T1" fmla="*/ 382 h 382"/>
                <a:gd name="T2" fmla="*/ 334 w 423"/>
                <a:gd name="T3" fmla="*/ 361 h 382"/>
                <a:gd name="T4" fmla="*/ 357 w 423"/>
                <a:gd name="T5" fmla="*/ 345 h 382"/>
                <a:gd name="T6" fmla="*/ 389 w 423"/>
                <a:gd name="T7" fmla="*/ 309 h 382"/>
                <a:gd name="T8" fmla="*/ 412 w 423"/>
                <a:gd name="T9" fmla="*/ 267 h 382"/>
                <a:gd name="T10" fmla="*/ 420 w 423"/>
                <a:gd name="T11" fmla="*/ 238 h 382"/>
                <a:gd name="T12" fmla="*/ 423 w 423"/>
                <a:gd name="T13" fmla="*/ 198 h 382"/>
                <a:gd name="T14" fmla="*/ 406 w 423"/>
                <a:gd name="T15" fmla="*/ 128 h 382"/>
                <a:gd name="T16" fmla="*/ 385 w 423"/>
                <a:gd name="T17" fmla="*/ 88 h 382"/>
                <a:gd name="T18" fmla="*/ 330 w 423"/>
                <a:gd name="T19" fmla="*/ 36 h 382"/>
                <a:gd name="T20" fmla="*/ 290 w 423"/>
                <a:gd name="T21" fmla="*/ 17 h 382"/>
                <a:gd name="T22" fmla="*/ 248 w 423"/>
                <a:gd name="T23" fmla="*/ 4 h 382"/>
                <a:gd name="T24" fmla="*/ 168 w 423"/>
                <a:gd name="T25" fmla="*/ 4 h 382"/>
                <a:gd name="T26" fmla="*/ 126 w 423"/>
                <a:gd name="T27" fmla="*/ 15 h 382"/>
                <a:gd name="T28" fmla="*/ 89 w 423"/>
                <a:gd name="T29" fmla="*/ 34 h 382"/>
                <a:gd name="T30" fmla="*/ 34 w 423"/>
                <a:gd name="T31" fmla="*/ 82 h 382"/>
                <a:gd name="T32" fmla="*/ 13 w 423"/>
                <a:gd name="T33" fmla="*/ 124 h 382"/>
                <a:gd name="T34" fmla="*/ 0 w 423"/>
                <a:gd name="T35" fmla="*/ 193 h 382"/>
                <a:gd name="T36" fmla="*/ 13 w 423"/>
                <a:gd name="T37" fmla="*/ 256 h 382"/>
                <a:gd name="T38" fmla="*/ 30 w 423"/>
                <a:gd name="T39" fmla="*/ 294 h 382"/>
                <a:gd name="T40" fmla="*/ 74 w 423"/>
                <a:gd name="T41" fmla="*/ 345 h 382"/>
                <a:gd name="T42" fmla="*/ 108 w 423"/>
                <a:gd name="T43" fmla="*/ 366 h 382"/>
                <a:gd name="T44" fmla="*/ 150 w 423"/>
                <a:gd name="T45" fmla="*/ 357 h 382"/>
                <a:gd name="T46" fmla="*/ 89 w 423"/>
                <a:gd name="T47" fmla="*/ 324 h 382"/>
                <a:gd name="T48" fmla="*/ 93 w 423"/>
                <a:gd name="T49" fmla="*/ 326 h 382"/>
                <a:gd name="T50" fmla="*/ 49 w 423"/>
                <a:gd name="T51" fmla="*/ 275 h 382"/>
                <a:gd name="T52" fmla="*/ 26 w 423"/>
                <a:gd name="T53" fmla="*/ 256 h 382"/>
                <a:gd name="T54" fmla="*/ 28 w 423"/>
                <a:gd name="T55" fmla="*/ 225 h 382"/>
                <a:gd name="T56" fmla="*/ 28 w 423"/>
                <a:gd name="T57" fmla="*/ 162 h 382"/>
                <a:gd name="T58" fmla="*/ 26 w 423"/>
                <a:gd name="T59" fmla="*/ 124 h 382"/>
                <a:gd name="T60" fmla="*/ 53 w 423"/>
                <a:gd name="T61" fmla="*/ 101 h 382"/>
                <a:gd name="T62" fmla="*/ 108 w 423"/>
                <a:gd name="T63" fmla="*/ 53 h 382"/>
                <a:gd name="T64" fmla="*/ 103 w 423"/>
                <a:gd name="T65" fmla="*/ 55 h 382"/>
                <a:gd name="T66" fmla="*/ 173 w 423"/>
                <a:gd name="T67" fmla="*/ 28 h 382"/>
                <a:gd name="T68" fmla="*/ 168 w 423"/>
                <a:gd name="T69" fmla="*/ 30 h 382"/>
                <a:gd name="T70" fmla="*/ 244 w 423"/>
                <a:gd name="T71" fmla="*/ 30 h 382"/>
                <a:gd name="T72" fmla="*/ 286 w 423"/>
                <a:gd name="T73" fmla="*/ 28 h 382"/>
                <a:gd name="T74" fmla="*/ 315 w 423"/>
                <a:gd name="T75" fmla="*/ 57 h 382"/>
                <a:gd name="T76" fmla="*/ 311 w 423"/>
                <a:gd name="T77" fmla="*/ 55 h 382"/>
                <a:gd name="T78" fmla="*/ 366 w 423"/>
                <a:gd name="T79" fmla="*/ 107 h 382"/>
                <a:gd name="T80" fmla="*/ 393 w 423"/>
                <a:gd name="T81" fmla="*/ 128 h 382"/>
                <a:gd name="T82" fmla="*/ 393 w 423"/>
                <a:gd name="T83" fmla="*/ 162 h 382"/>
                <a:gd name="T84" fmla="*/ 397 w 423"/>
                <a:gd name="T85" fmla="*/ 217 h 382"/>
                <a:gd name="T86" fmla="*/ 389 w 423"/>
                <a:gd name="T87" fmla="*/ 259 h 382"/>
                <a:gd name="T88" fmla="*/ 393 w 423"/>
                <a:gd name="T89" fmla="*/ 248 h 382"/>
                <a:gd name="T90" fmla="*/ 370 w 423"/>
                <a:gd name="T91" fmla="*/ 290 h 382"/>
                <a:gd name="T92" fmla="*/ 339 w 423"/>
                <a:gd name="T93" fmla="*/ 326 h 382"/>
                <a:gd name="T94" fmla="*/ 328 w 423"/>
                <a:gd name="T95" fmla="*/ 349 h 382"/>
                <a:gd name="T96" fmla="*/ 303 w 423"/>
                <a:gd name="T97" fmla="*/ 349 h 38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3"/>
                <a:gd name="T148" fmla="*/ 0 h 382"/>
                <a:gd name="T149" fmla="*/ 423 w 423"/>
                <a:gd name="T150" fmla="*/ 382 h 38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3" h="382">
                  <a:moveTo>
                    <a:pt x="280" y="359"/>
                  </a:moveTo>
                  <a:lnTo>
                    <a:pt x="288" y="382"/>
                  </a:lnTo>
                  <a:lnTo>
                    <a:pt x="313" y="372"/>
                  </a:lnTo>
                  <a:lnTo>
                    <a:pt x="334" y="361"/>
                  </a:lnTo>
                  <a:lnTo>
                    <a:pt x="339" y="359"/>
                  </a:lnTo>
                  <a:lnTo>
                    <a:pt x="357" y="345"/>
                  </a:lnTo>
                  <a:lnTo>
                    <a:pt x="374" y="328"/>
                  </a:lnTo>
                  <a:lnTo>
                    <a:pt x="389" y="309"/>
                  </a:lnTo>
                  <a:lnTo>
                    <a:pt x="402" y="290"/>
                  </a:lnTo>
                  <a:lnTo>
                    <a:pt x="412" y="267"/>
                  </a:lnTo>
                  <a:lnTo>
                    <a:pt x="414" y="259"/>
                  </a:lnTo>
                  <a:lnTo>
                    <a:pt x="420" y="238"/>
                  </a:lnTo>
                  <a:lnTo>
                    <a:pt x="423" y="217"/>
                  </a:lnTo>
                  <a:lnTo>
                    <a:pt x="423" y="198"/>
                  </a:lnTo>
                  <a:lnTo>
                    <a:pt x="418" y="162"/>
                  </a:lnTo>
                  <a:lnTo>
                    <a:pt x="406" y="128"/>
                  </a:lnTo>
                  <a:lnTo>
                    <a:pt x="404" y="120"/>
                  </a:lnTo>
                  <a:lnTo>
                    <a:pt x="385" y="88"/>
                  </a:lnTo>
                  <a:lnTo>
                    <a:pt x="360" y="59"/>
                  </a:lnTo>
                  <a:lnTo>
                    <a:pt x="330" y="36"/>
                  </a:lnTo>
                  <a:lnTo>
                    <a:pt x="326" y="34"/>
                  </a:lnTo>
                  <a:lnTo>
                    <a:pt x="290" y="17"/>
                  </a:lnTo>
                  <a:lnTo>
                    <a:pt x="286" y="15"/>
                  </a:lnTo>
                  <a:lnTo>
                    <a:pt x="248" y="4"/>
                  </a:lnTo>
                  <a:lnTo>
                    <a:pt x="206" y="0"/>
                  </a:lnTo>
                  <a:lnTo>
                    <a:pt x="168" y="4"/>
                  </a:lnTo>
                  <a:lnTo>
                    <a:pt x="162" y="4"/>
                  </a:lnTo>
                  <a:lnTo>
                    <a:pt x="126" y="15"/>
                  </a:lnTo>
                  <a:lnTo>
                    <a:pt x="93" y="32"/>
                  </a:lnTo>
                  <a:lnTo>
                    <a:pt x="89" y="34"/>
                  </a:lnTo>
                  <a:lnTo>
                    <a:pt x="59" y="55"/>
                  </a:lnTo>
                  <a:lnTo>
                    <a:pt x="34" y="82"/>
                  </a:lnTo>
                  <a:lnTo>
                    <a:pt x="17" y="114"/>
                  </a:lnTo>
                  <a:lnTo>
                    <a:pt x="13" y="124"/>
                  </a:lnTo>
                  <a:lnTo>
                    <a:pt x="5" y="158"/>
                  </a:lnTo>
                  <a:lnTo>
                    <a:pt x="0" y="193"/>
                  </a:lnTo>
                  <a:lnTo>
                    <a:pt x="3" y="225"/>
                  </a:lnTo>
                  <a:lnTo>
                    <a:pt x="13" y="256"/>
                  </a:lnTo>
                  <a:lnTo>
                    <a:pt x="15" y="265"/>
                  </a:lnTo>
                  <a:lnTo>
                    <a:pt x="30" y="294"/>
                  </a:lnTo>
                  <a:lnTo>
                    <a:pt x="49" y="322"/>
                  </a:lnTo>
                  <a:lnTo>
                    <a:pt x="74" y="345"/>
                  </a:lnTo>
                  <a:lnTo>
                    <a:pt x="78" y="347"/>
                  </a:lnTo>
                  <a:lnTo>
                    <a:pt x="108" y="366"/>
                  </a:lnTo>
                  <a:lnTo>
                    <a:pt x="141" y="380"/>
                  </a:lnTo>
                  <a:lnTo>
                    <a:pt x="150" y="357"/>
                  </a:lnTo>
                  <a:lnTo>
                    <a:pt x="118" y="343"/>
                  </a:lnTo>
                  <a:lnTo>
                    <a:pt x="89" y="324"/>
                  </a:lnTo>
                  <a:lnTo>
                    <a:pt x="84" y="334"/>
                  </a:lnTo>
                  <a:lnTo>
                    <a:pt x="93" y="326"/>
                  </a:lnTo>
                  <a:lnTo>
                    <a:pt x="68" y="303"/>
                  </a:lnTo>
                  <a:lnTo>
                    <a:pt x="49" y="275"/>
                  </a:lnTo>
                  <a:lnTo>
                    <a:pt x="34" y="246"/>
                  </a:lnTo>
                  <a:lnTo>
                    <a:pt x="26" y="256"/>
                  </a:lnTo>
                  <a:lnTo>
                    <a:pt x="38" y="256"/>
                  </a:lnTo>
                  <a:lnTo>
                    <a:pt x="28" y="225"/>
                  </a:lnTo>
                  <a:lnTo>
                    <a:pt x="26" y="193"/>
                  </a:lnTo>
                  <a:lnTo>
                    <a:pt x="28" y="162"/>
                  </a:lnTo>
                  <a:lnTo>
                    <a:pt x="38" y="124"/>
                  </a:lnTo>
                  <a:lnTo>
                    <a:pt x="26" y="124"/>
                  </a:lnTo>
                  <a:lnTo>
                    <a:pt x="36" y="133"/>
                  </a:lnTo>
                  <a:lnTo>
                    <a:pt x="53" y="101"/>
                  </a:lnTo>
                  <a:lnTo>
                    <a:pt x="78" y="74"/>
                  </a:lnTo>
                  <a:lnTo>
                    <a:pt x="108" y="53"/>
                  </a:lnTo>
                  <a:lnTo>
                    <a:pt x="97" y="42"/>
                  </a:lnTo>
                  <a:lnTo>
                    <a:pt x="103" y="55"/>
                  </a:lnTo>
                  <a:lnTo>
                    <a:pt x="137" y="38"/>
                  </a:lnTo>
                  <a:lnTo>
                    <a:pt x="173" y="28"/>
                  </a:lnTo>
                  <a:lnTo>
                    <a:pt x="168" y="17"/>
                  </a:lnTo>
                  <a:lnTo>
                    <a:pt x="168" y="30"/>
                  </a:lnTo>
                  <a:lnTo>
                    <a:pt x="206" y="25"/>
                  </a:lnTo>
                  <a:lnTo>
                    <a:pt x="244" y="30"/>
                  </a:lnTo>
                  <a:lnTo>
                    <a:pt x="286" y="40"/>
                  </a:lnTo>
                  <a:lnTo>
                    <a:pt x="286" y="28"/>
                  </a:lnTo>
                  <a:lnTo>
                    <a:pt x="280" y="40"/>
                  </a:lnTo>
                  <a:lnTo>
                    <a:pt x="315" y="57"/>
                  </a:lnTo>
                  <a:lnTo>
                    <a:pt x="320" y="46"/>
                  </a:lnTo>
                  <a:lnTo>
                    <a:pt x="311" y="55"/>
                  </a:lnTo>
                  <a:lnTo>
                    <a:pt x="341" y="78"/>
                  </a:lnTo>
                  <a:lnTo>
                    <a:pt x="366" y="107"/>
                  </a:lnTo>
                  <a:lnTo>
                    <a:pt x="385" y="139"/>
                  </a:lnTo>
                  <a:lnTo>
                    <a:pt x="393" y="128"/>
                  </a:lnTo>
                  <a:lnTo>
                    <a:pt x="381" y="128"/>
                  </a:lnTo>
                  <a:lnTo>
                    <a:pt x="393" y="162"/>
                  </a:lnTo>
                  <a:lnTo>
                    <a:pt x="397" y="198"/>
                  </a:lnTo>
                  <a:lnTo>
                    <a:pt x="397" y="217"/>
                  </a:lnTo>
                  <a:lnTo>
                    <a:pt x="397" y="233"/>
                  </a:lnTo>
                  <a:lnTo>
                    <a:pt x="389" y="259"/>
                  </a:lnTo>
                  <a:lnTo>
                    <a:pt x="402" y="259"/>
                  </a:lnTo>
                  <a:lnTo>
                    <a:pt x="393" y="248"/>
                  </a:lnTo>
                  <a:lnTo>
                    <a:pt x="383" y="271"/>
                  </a:lnTo>
                  <a:lnTo>
                    <a:pt x="370" y="290"/>
                  </a:lnTo>
                  <a:lnTo>
                    <a:pt x="355" y="309"/>
                  </a:lnTo>
                  <a:lnTo>
                    <a:pt x="339" y="326"/>
                  </a:lnTo>
                  <a:lnTo>
                    <a:pt x="320" y="340"/>
                  </a:lnTo>
                  <a:lnTo>
                    <a:pt x="328" y="349"/>
                  </a:lnTo>
                  <a:lnTo>
                    <a:pt x="324" y="338"/>
                  </a:lnTo>
                  <a:lnTo>
                    <a:pt x="303" y="349"/>
                  </a:lnTo>
                  <a:lnTo>
                    <a:pt x="280" y="3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grpSp>
      <p:grpSp>
        <p:nvGrpSpPr>
          <p:cNvPr id="61451" name="Group 48">
            <a:extLst>
              <a:ext uri="{FF2B5EF4-FFF2-40B4-BE49-F238E27FC236}">
                <a16:creationId xmlns:a16="http://schemas.microsoft.com/office/drawing/2014/main" id="{C64A82E3-CBAD-4F9C-8180-851D08E6F966}"/>
              </a:ext>
            </a:extLst>
          </p:cNvPr>
          <p:cNvGrpSpPr>
            <a:grpSpLocks/>
          </p:cNvGrpSpPr>
          <p:nvPr/>
        </p:nvGrpSpPr>
        <p:grpSpPr bwMode="auto">
          <a:xfrm>
            <a:off x="7726363" y="3935413"/>
            <a:ext cx="446087" cy="577850"/>
            <a:chOff x="9091" y="4804"/>
            <a:chExt cx="420" cy="656"/>
          </a:xfrm>
        </p:grpSpPr>
        <p:sp>
          <p:nvSpPr>
            <p:cNvPr id="61533" name="Freeform 49">
              <a:extLst>
                <a:ext uri="{FF2B5EF4-FFF2-40B4-BE49-F238E27FC236}">
                  <a16:creationId xmlns:a16="http://schemas.microsoft.com/office/drawing/2014/main" id="{B5E55B2F-C172-4F45-A223-91AFB98D2A67}"/>
                </a:ext>
              </a:extLst>
            </p:cNvPr>
            <p:cNvSpPr>
              <a:spLocks/>
            </p:cNvSpPr>
            <p:nvPr/>
          </p:nvSpPr>
          <p:spPr bwMode="auto">
            <a:xfrm>
              <a:off x="9127" y="4970"/>
              <a:ext cx="181" cy="481"/>
            </a:xfrm>
            <a:custGeom>
              <a:avLst/>
              <a:gdLst>
                <a:gd name="T0" fmla="*/ 181 w 181"/>
                <a:gd name="T1" fmla="*/ 9 h 481"/>
                <a:gd name="T2" fmla="*/ 157 w 181"/>
                <a:gd name="T3" fmla="*/ 0 h 481"/>
                <a:gd name="T4" fmla="*/ 0 w 181"/>
                <a:gd name="T5" fmla="*/ 473 h 481"/>
                <a:gd name="T6" fmla="*/ 23 w 181"/>
                <a:gd name="T7" fmla="*/ 481 h 481"/>
                <a:gd name="T8" fmla="*/ 181 w 181"/>
                <a:gd name="T9" fmla="*/ 9 h 481"/>
                <a:gd name="T10" fmla="*/ 0 60000 65536"/>
                <a:gd name="T11" fmla="*/ 0 60000 65536"/>
                <a:gd name="T12" fmla="*/ 0 60000 65536"/>
                <a:gd name="T13" fmla="*/ 0 60000 65536"/>
                <a:gd name="T14" fmla="*/ 0 60000 65536"/>
                <a:gd name="T15" fmla="*/ 0 w 181"/>
                <a:gd name="T16" fmla="*/ 0 h 481"/>
                <a:gd name="T17" fmla="*/ 181 w 181"/>
                <a:gd name="T18" fmla="*/ 481 h 481"/>
              </a:gdLst>
              <a:ahLst/>
              <a:cxnLst>
                <a:cxn ang="T10">
                  <a:pos x="T0" y="T1"/>
                </a:cxn>
                <a:cxn ang="T11">
                  <a:pos x="T2" y="T3"/>
                </a:cxn>
                <a:cxn ang="T12">
                  <a:pos x="T4" y="T5"/>
                </a:cxn>
                <a:cxn ang="T13">
                  <a:pos x="T6" y="T7"/>
                </a:cxn>
                <a:cxn ang="T14">
                  <a:pos x="T8" y="T9"/>
                </a:cxn>
              </a:cxnLst>
              <a:rect l="T15" t="T16" r="T17" b="T18"/>
              <a:pathLst>
                <a:path w="181" h="481">
                  <a:moveTo>
                    <a:pt x="181" y="9"/>
                  </a:moveTo>
                  <a:lnTo>
                    <a:pt x="157" y="0"/>
                  </a:lnTo>
                  <a:lnTo>
                    <a:pt x="0" y="473"/>
                  </a:lnTo>
                  <a:lnTo>
                    <a:pt x="23" y="481"/>
                  </a:lnTo>
                  <a:lnTo>
                    <a:pt x="18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1534" name="Freeform 50">
              <a:extLst>
                <a:ext uri="{FF2B5EF4-FFF2-40B4-BE49-F238E27FC236}">
                  <a16:creationId xmlns:a16="http://schemas.microsoft.com/office/drawing/2014/main" id="{68EF0F49-8EE5-4B4D-82E0-249F050A6F9A}"/>
                </a:ext>
              </a:extLst>
            </p:cNvPr>
            <p:cNvSpPr>
              <a:spLocks/>
            </p:cNvSpPr>
            <p:nvPr/>
          </p:nvSpPr>
          <p:spPr bwMode="auto">
            <a:xfrm>
              <a:off x="9284" y="4970"/>
              <a:ext cx="181" cy="481"/>
            </a:xfrm>
            <a:custGeom>
              <a:avLst/>
              <a:gdLst>
                <a:gd name="T0" fmla="*/ 24 w 181"/>
                <a:gd name="T1" fmla="*/ 0 h 481"/>
                <a:gd name="T2" fmla="*/ 0 w 181"/>
                <a:gd name="T3" fmla="*/ 9 h 481"/>
                <a:gd name="T4" fmla="*/ 158 w 181"/>
                <a:gd name="T5" fmla="*/ 481 h 481"/>
                <a:gd name="T6" fmla="*/ 181 w 181"/>
                <a:gd name="T7" fmla="*/ 473 h 481"/>
                <a:gd name="T8" fmla="*/ 24 w 181"/>
                <a:gd name="T9" fmla="*/ 0 h 481"/>
                <a:gd name="T10" fmla="*/ 0 60000 65536"/>
                <a:gd name="T11" fmla="*/ 0 60000 65536"/>
                <a:gd name="T12" fmla="*/ 0 60000 65536"/>
                <a:gd name="T13" fmla="*/ 0 60000 65536"/>
                <a:gd name="T14" fmla="*/ 0 60000 65536"/>
                <a:gd name="T15" fmla="*/ 0 w 181"/>
                <a:gd name="T16" fmla="*/ 0 h 481"/>
                <a:gd name="T17" fmla="*/ 181 w 181"/>
                <a:gd name="T18" fmla="*/ 481 h 481"/>
              </a:gdLst>
              <a:ahLst/>
              <a:cxnLst>
                <a:cxn ang="T10">
                  <a:pos x="T0" y="T1"/>
                </a:cxn>
                <a:cxn ang="T11">
                  <a:pos x="T2" y="T3"/>
                </a:cxn>
                <a:cxn ang="T12">
                  <a:pos x="T4" y="T5"/>
                </a:cxn>
                <a:cxn ang="T13">
                  <a:pos x="T6" y="T7"/>
                </a:cxn>
                <a:cxn ang="T14">
                  <a:pos x="T8" y="T9"/>
                </a:cxn>
              </a:cxnLst>
              <a:rect l="T15" t="T16" r="T17" b="T18"/>
              <a:pathLst>
                <a:path w="181" h="481">
                  <a:moveTo>
                    <a:pt x="24" y="0"/>
                  </a:moveTo>
                  <a:lnTo>
                    <a:pt x="0" y="9"/>
                  </a:lnTo>
                  <a:lnTo>
                    <a:pt x="158" y="481"/>
                  </a:lnTo>
                  <a:lnTo>
                    <a:pt x="181" y="473"/>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1535" name="Rectangle 51">
              <a:extLst>
                <a:ext uri="{FF2B5EF4-FFF2-40B4-BE49-F238E27FC236}">
                  <a16:creationId xmlns:a16="http://schemas.microsoft.com/office/drawing/2014/main" id="{5F0382F5-A400-4313-A245-AB3C8FE63150}"/>
                </a:ext>
              </a:extLst>
            </p:cNvPr>
            <p:cNvSpPr>
              <a:spLocks noChangeArrowheads="1"/>
            </p:cNvSpPr>
            <p:nvPr/>
          </p:nvSpPr>
          <p:spPr bwMode="auto">
            <a:xfrm>
              <a:off x="9137" y="5434"/>
              <a:ext cx="315"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536" name="Freeform 52">
              <a:extLst>
                <a:ext uri="{FF2B5EF4-FFF2-40B4-BE49-F238E27FC236}">
                  <a16:creationId xmlns:a16="http://schemas.microsoft.com/office/drawing/2014/main" id="{0388B88F-59D5-4F1D-91D3-AE3C6670BE4C}"/>
                </a:ext>
              </a:extLst>
            </p:cNvPr>
            <p:cNvSpPr>
              <a:spLocks/>
            </p:cNvSpPr>
            <p:nvPr/>
          </p:nvSpPr>
          <p:spPr bwMode="auto">
            <a:xfrm>
              <a:off x="9091" y="4804"/>
              <a:ext cx="420" cy="383"/>
            </a:xfrm>
            <a:custGeom>
              <a:avLst/>
              <a:gdLst>
                <a:gd name="T0" fmla="*/ 286 w 420"/>
                <a:gd name="T1" fmla="*/ 383 h 383"/>
                <a:gd name="T2" fmla="*/ 332 w 420"/>
                <a:gd name="T3" fmla="*/ 359 h 383"/>
                <a:gd name="T4" fmla="*/ 357 w 420"/>
                <a:gd name="T5" fmla="*/ 343 h 383"/>
                <a:gd name="T6" fmla="*/ 389 w 420"/>
                <a:gd name="T7" fmla="*/ 309 h 383"/>
                <a:gd name="T8" fmla="*/ 403 w 420"/>
                <a:gd name="T9" fmla="*/ 278 h 383"/>
                <a:gd name="T10" fmla="*/ 418 w 420"/>
                <a:gd name="T11" fmla="*/ 236 h 383"/>
                <a:gd name="T12" fmla="*/ 420 w 420"/>
                <a:gd name="T13" fmla="*/ 198 h 383"/>
                <a:gd name="T14" fmla="*/ 403 w 420"/>
                <a:gd name="T15" fmla="*/ 126 h 383"/>
                <a:gd name="T16" fmla="*/ 382 w 420"/>
                <a:gd name="T17" fmla="*/ 86 h 383"/>
                <a:gd name="T18" fmla="*/ 328 w 420"/>
                <a:gd name="T19" fmla="*/ 36 h 383"/>
                <a:gd name="T20" fmla="*/ 290 w 420"/>
                <a:gd name="T21" fmla="*/ 17 h 383"/>
                <a:gd name="T22" fmla="*/ 248 w 420"/>
                <a:gd name="T23" fmla="*/ 5 h 383"/>
                <a:gd name="T24" fmla="*/ 166 w 420"/>
                <a:gd name="T25" fmla="*/ 5 h 383"/>
                <a:gd name="T26" fmla="*/ 124 w 420"/>
                <a:gd name="T27" fmla="*/ 15 h 383"/>
                <a:gd name="T28" fmla="*/ 86 w 420"/>
                <a:gd name="T29" fmla="*/ 34 h 383"/>
                <a:gd name="T30" fmla="*/ 34 w 420"/>
                <a:gd name="T31" fmla="*/ 82 h 383"/>
                <a:gd name="T32" fmla="*/ 13 w 420"/>
                <a:gd name="T33" fmla="*/ 122 h 383"/>
                <a:gd name="T34" fmla="*/ 0 w 420"/>
                <a:gd name="T35" fmla="*/ 191 h 383"/>
                <a:gd name="T36" fmla="*/ 13 w 420"/>
                <a:gd name="T37" fmla="*/ 254 h 383"/>
                <a:gd name="T38" fmla="*/ 30 w 420"/>
                <a:gd name="T39" fmla="*/ 292 h 383"/>
                <a:gd name="T40" fmla="*/ 74 w 420"/>
                <a:gd name="T41" fmla="*/ 343 h 383"/>
                <a:gd name="T42" fmla="*/ 107 w 420"/>
                <a:gd name="T43" fmla="*/ 364 h 383"/>
                <a:gd name="T44" fmla="*/ 149 w 420"/>
                <a:gd name="T45" fmla="*/ 357 h 383"/>
                <a:gd name="T46" fmla="*/ 112 w 420"/>
                <a:gd name="T47" fmla="*/ 353 h 383"/>
                <a:gd name="T48" fmla="*/ 93 w 420"/>
                <a:gd name="T49" fmla="*/ 324 h 383"/>
                <a:gd name="T50" fmla="*/ 49 w 420"/>
                <a:gd name="T51" fmla="*/ 273 h 383"/>
                <a:gd name="T52" fmla="*/ 25 w 420"/>
                <a:gd name="T53" fmla="*/ 254 h 383"/>
                <a:gd name="T54" fmla="*/ 28 w 420"/>
                <a:gd name="T55" fmla="*/ 223 h 383"/>
                <a:gd name="T56" fmla="*/ 28 w 420"/>
                <a:gd name="T57" fmla="*/ 160 h 383"/>
                <a:gd name="T58" fmla="*/ 25 w 420"/>
                <a:gd name="T59" fmla="*/ 122 h 383"/>
                <a:gd name="T60" fmla="*/ 53 w 420"/>
                <a:gd name="T61" fmla="*/ 101 h 383"/>
                <a:gd name="T62" fmla="*/ 105 w 420"/>
                <a:gd name="T63" fmla="*/ 53 h 383"/>
                <a:gd name="T64" fmla="*/ 101 w 420"/>
                <a:gd name="T65" fmla="*/ 55 h 383"/>
                <a:gd name="T66" fmla="*/ 172 w 420"/>
                <a:gd name="T67" fmla="*/ 28 h 383"/>
                <a:gd name="T68" fmla="*/ 166 w 420"/>
                <a:gd name="T69" fmla="*/ 30 h 383"/>
                <a:gd name="T70" fmla="*/ 244 w 420"/>
                <a:gd name="T71" fmla="*/ 30 h 383"/>
                <a:gd name="T72" fmla="*/ 284 w 420"/>
                <a:gd name="T73" fmla="*/ 28 h 383"/>
                <a:gd name="T74" fmla="*/ 313 w 420"/>
                <a:gd name="T75" fmla="*/ 57 h 383"/>
                <a:gd name="T76" fmla="*/ 309 w 420"/>
                <a:gd name="T77" fmla="*/ 55 h 383"/>
                <a:gd name="T78" fmla="*/ 364 w 420"/>
                <a:gd name="T79" fmla="*/ 105 h 383"/>
                <a:gd name="T80" fmla="*/ 391 w 420"/>
                <a:gd name="T81" fmla="*/ 126 h 383"/>
                <a:gd name="T82" fmla="*/ 391 w 420"/>
                <a:gd name="T83" fmla="*/ 162 h 383"/>
                <a:gd name="T84" fmla="*/ 395 w 420"/>
                <a:gd name="T85" fmla="*/ 215 h 383"/>
                <a:gd name="T86" fmla="*/ 387 w 420"/>
                <a:gd name="T87" fmla="*/ 257 h 383"/>
                <a:gd name="T88" fmla="*/ 391 w 420"/>
                <a:gd name="T89" fmla="*/ 278 h 383"/>
                <a:gd name="T90" fmla="*/ 370 w 420"/>
                <a:gd name="T91" fmla="*/ 290 h 383"/>
                <a:gd name="T92" fmla="*/ 338 w 420"/>
                <a:gd name="T93" fmla="*/ 324 h 383"/>
                <a:gd name="T94" fmla="*/ 328 w 420"/>
                <a:gd name="T95" fmla="*/ 349 h 383"/>
                <a:gd name="T96" fmla="*/ 301 w 420"/>
                <a:gd name="T97" fmla="*/ 349 h 3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0"/>
                <a:gd name="T148" fmla="*/ 0 h 383"/>
                <a:gd name="T149" fmla="*/ 420 w 420"/>
                <a:gd name="T150" fmla="*/ 383 h 38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0" h="383">
                  <a:moveTo>
                    <a:pt x="277" y="359"/>
                  </a:moveTo>
                  <a:lnTo>
                    <a:pt x="286" y="383"/>
                  </a:lnTo>
                  <a:lnTo>
                    <a:pt x="311" y="372"/>
                  </a:lnTo>
                  <a:lnTo>
                    <a:pt x="332" y="359"/>
                  </a:lnTo>
                  <a:lnTo>
                    <a:pt x="336" y="357"/>
                  </a:lnTo>
                  <a:lnTo>
                    <a:pt x="357" y="343"/>
                  </a:lnTo>
                  <a:lnTo>
                    <a:pt x="374" y="328"/>
                  </a:lnTo>
                  <a:lnTo>
                    <a:pt x="389" y="309"/>
                  </a:lnTo>
                  <a:lnTo>
                    <a:pt x="401" y="288"/>
                  </a:lnTo>
                  <a:lnTo>
                    <a:pt x="403" y="278"/>
                  </a:lnTo>
                  <a:lnTo>
                    <a:pt x="412" y="257"/>
                  </a:lnTo>
                  <a:lnTo>
                    <a:pt x="418" y="236"/>
                  </a:lnTo>
                  <a:lnTo>
                    <a:pt x="420" y="215"/>
                  </a:lnTo>
                  <a:lnTo>
                    <a:pt x="420" y="198"/>
                  </a:lnTo>
                  <a:lnTo>
                    <a:pt x="416" y="162"/>
                  </a:lnTo>
                  <a:lnTo>
                    <a:pt x="403" y="126"/>
                  </a:lnTo>
                  <a:lnTo>
                    <a:pt x="401" y="118"/>
                  </a:lnTo>
                  <a:lnTo>
                    <a:pt x="382" y="86"/>
                  </a:lnTo>
                  <a:lnTo>
                    <a:pt x="357" y="59"/>
                  </a:lnTo>
                  <a:lnTo>
                    <a:pt x="328" y="36"/>
                  </a:lnTo>
                  <a:lnTo>
                    <a:pt x="324" y="34"/>
                  </a:lnTo>
                  <a:lnTo>
                    <a:pt x="290" y="17"/>
                  </a:lnTo>
                  <a:lnTo>
                    <a:pt x="284" y="15"/>
                  </a:lnTo>
                  <a:lnTo>
                    <a:pt x="248" y="5"/>
                  </a:lnTo>
                  <a:lnTo>
                    <a:pt x="206" y="0"/>
                  </a:lnTo>
                  <a:lnTo>
                    <a:pt x="166" y="5"/>
                  </a:lnTo>
                  <a:lnTo>
                    <a:pt x="162" y="5"/>
                  </a:lnTo>
                  <a:lnTo>
                    <a:pt x="124" y="15"/>
                  </a:lnTo>
                  <a:lnTo>
                    <a:pt x="91" y="32"/>
                  </a:lnTo>
                  <a:lnTo>
                    <a:pt x="86" y="34"/>
                  </a:lnTo>
                  <a:lnTo>
                    <a:pt x="59" y="55"/>
                  </a:lnTo>
                  <a:lnTo>
                    <a:pt x="34" y="82"/>
                  </a:lnTo>
                  <a:lnTo>
                    <a:pt x="17" y="114"/>
                  </a:lnTo>
                  <a:lnTo>
                    <a:pt x="13" y="122"/>
                  </a:lnTo>
                  <a:lnTo>
                    <a:pt x="4" y="156"/>
                  </a:lnTo>
                  <a:lnTo>
                    <a:pt x="0" y="191"/>
                  </a:lnTo>
                  <a:lnTo>
                    <a:pt x="2" y="223"/>
                  </a:lnTo>
                  <a:lnTo>
                    <a:pt x="13" y="254"/>
                  </a:lnTo>
                  <a:lnTo>
                    <a:pt x="15" y="263"/>
                  </a:lnTo>
                  <a:lnTo>
                    <a:pt x="30" y="292"/>
                  </a:lnTo>
                  <a:lnTo>
                    <a:pt x="49" y="320"/>
                  </a:lnTo>
                  <a:lnTo>
                    <a:pt x="74" y="343"/>
                  </a:lnTo>
                  <a:lnTo>
                    <a:pt x="103" y="362"/>
                  </a:lnTo>
                  <a:lnTo>
                    <a:pt x="107" y="364"/>
                  </a:lnTo>
                  <a:lnTo>
                    <a:pt x="141" y="380"/>
                  </a:lnTo>
                  <a:lnTo>
                    <a:pt x="149" y="357"/>
                  </a:lnTo>
                  <a:lnTo>
                    <a:pt x="118" y="341"/>
                  </a:lnTo>
                  <a:lnTo>
                    <a:pt x="112" y="353"/>
                  </a:lnTo>
                  <a:lnTo>
                    <a:pt x="122" y="343"/>
                  </a:lnTo>
                  <a:lnTo>
                    <a:pt x="93" y="324"/>
                  </a:lnTo>
                  <a:lnTo>
                    <a:pt x="67" y="301"/>
                  </a:lnTo>
                  <a:lnTo>
                    <a:pt x="49" y="273"/>
                  </a:lnTo>
                  <a:lnTo>
                    <a:pt x="34" y="244"/>
                  </a:lnTo>
                  <a:lnTo>
                    <a:pt x="25" y="254"/>
                  </a:lnTo>
                  <a:lnTo>
                    <a:pt x="38" y="254"/>
                  </a:lnTo>
                  <a:lnTo>
                    <a:pt x="28" y="223"/>
                  </a:lnTo>
                  <a:lnTo>
                    <a:pt x="25" y="191"/>
                  </a:lnTo>
                  <a:lnTo>
                    <a:pt x="28" y="160"/>
                  </a:lnTo>
                  <a:lnTo>
                    <a:pt x="38" y="122"/>
                  </a:lnTo>
                  <a:lnTo>
                    <a:pt x="25" y="122"/>
                  </a:lnTo>
                  <a:lnTo>
                    <a:pt x="36" y="133"/>
                  </a:lnTo>
                  <a:lnTo>
                    <a:pt x="53" y="101"/>
                  </a:lnTo>
                  <a:lnTo>
                    <a:pt x="78" y="74"/>
                  </a:lnTo>
                  <a:lnTo>
                    <a:pt x="105" y="53"/>
                  </a:lnTo>
                  <a:lnTo>
                    <a:pt x="97" y="42"/>
                  </a:lnTo>
                  <a:lnTo>
                    <a:pt x="101" y="55"/>
                  </a:lnTo>
                  <a:lnTo>
                    <a:pt x="135" y="38"/>
                  </a:lnTo>
                  <a:lnTo>
                    <a:pt x="172" y="28"/>
                  </a:lnTo>
                  <a:lnTo>
                    <a:pt x="166" y="17"/>
                  </a:lnTo>
                  <a:lnTo>
                    <a:pt x="166" y="30"/>
                  </a:lnTo>
                  <a:lnTo>
                    <a:pt x="206" y="26"/>
                  </a:lnTo>
                  <a:lnTo>
                    <a:pt x="244" y="30"/>
                  </a:lnTo>
                  <a:lnTo>
                    <a:pt x="284" y="40"/>
                  </a:lnTo>
                  <a:lnTo>
                    <a:pt x="284" y="28"/>
                  </a:lnTo>
                  <a:lnTo>
                    <a:pt x="280" y="40"/>
                  </a:lnTo>
                  <a:lnTo>
                    <a:pt x="313" y="57"/>
                  </a:lnTo>
                  <a:lnTo>
                    <a:pt x="319" y="47"/>
                  </a:lnTo>
                  <a:lnTo>
                    <a:pt x="309" y="55"/>
                  </a:lnTo>
                  <a:lnTo>
                    <a:pt x="338" y="78"/>
                  </a:lnTo>
                  <a:lnTo>
                    <a:pt x="364" y="105"/>
                  </a:lnTo>
                  <a:lnTo>
                    <a:pt x="382" y="137"/>
                  </a:lnTo>
                  <a:lnTo>
                    <a:pt x="391" y="126"/>
                  </a:lnTo>
                  <a:lnTo>
                    <a:pt x="378" y="126"/>
                  </a:lnTo>
                  <a:lnTo>
                    <a:pt x="391" y="162"/>
                  </a:lnTo>
                  <a:lnTo>
                    <a:pt x="395" y="198"/>
                  </a:lnTo>
                  <a:lnTo>
                    <a:pt x="395" y="215"/>
                  </a:lnTo>
                  <a:lnTo>
                    <a:pt x="395" y="231"/>
                  </a:lnTo>
                  <a:lnTo>
                    <a:pt x="387" y="257"/>
                  </a:lnTo>
                  <a:lnTo>
                    <a:pt x="378" y="278"/>
                  </a:lnTo>
                  <a:lnTo>
                    <a:pt x="391" y="278"/>
                  </a:lnTo>
                  <a:lnTo>
                    <a:pt x="382" y="269"/>
                  </a:lnTo>
                  <a:lnTo>
                    <a:pt x="370" y="290"/>
                  </a:lnTo>
                  <a:lnTo>
                    <a:pt x="355" y="309"/>
                  </a:lnTo>
                  <a:lnTo>
                    <a:pt x="338" y="324"/>
                  </a:lnTo>
                  <a:lnTo>
                    <a:pt x="317" y="338"/>
                  </a:lnTo>
                  <a:lnTo>
                    <a:pt x="328" y="349"/>
                  </a:lnTo>
                  <a:lnTo>
                    <a:pt x="322" y="336"/>
                  </a:lnTo>
                  <a:lnTo>
                    <a:pt x="301" y="349"/>
                  </a:lnTo>
                  <a:lnTo>
                    <a:pt x="277" y="3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grpSp>
      <p:sp>
        <p:nvSpPr>
          <p:cNvPr id="61452" name="Freeform 53">
            <a:extLst>
              <a:ext uri="{FF2B5EF4-FFF2-40B4-BE49-F238E27FC236}">
                <a16:creationId xmlns:a16="http://schemas.microsoft.com/office/drawing/2014/main" id="{7ADD1BC0-4922-4155-A713-20AECA3D236F}"/>
              </a:ext>
            </a:extLst>
          </p:cNvPr>
          <p:cNvSpPr>
            <a:spLocks/>
          </p:cNvSpPr>
          <p:nvPr/>
        </p:nvSpPr>
        <p:spPr bwMode="auto">
          <a:xfrm>
            <a:off x="577850" y="3487738"/>
            <a:ext cx="803275" cy="719137"/>
          </a:xfrm>
          <a:custGeom>
            <a:avLst/>
            <a:gdLst>
              <a:gd name="T0" fmla="*/ 0 w 758"/>
              <a:gd name="T1" fmla="*/ 2147483647 h 817"/>
              <a:gd name="T2" fmla="*/ 2147483647 w 758"/>
              <a:gd name="T3" fmla="*/ 2147483647 h 817"/>
              <a:gd name="T4" fmla="*/ 2147483647 w 758"/>
              <a:gd name="T5" fmla="*/ 2147483647 h 817"/>
              <a:gd name="T6" fmla="*/ 2147483647 w 758"/>
              <a:gd name="T7" fmla="*/ 0 h 817"/>
              <a:gd name="T8" fmla="*/ 0 w 758"/>
              <a:gd name="T9" fmla="*/ 2147483647 h 817"/>
              <a:gd name="T10" fmla="*/ 0 60000 65536"/>
              <a:gd name="T11" fmla="*/ 0 60000 65536"/>
              <a:gd name="T12" fmla="*/ 0 60000 65536"/>
              <a:gd name="T13" fmla="*/ 0 60000 65536"/>
              <a:gd name="T14" fmla="*/ 0 60000 65536"/>
              <a:gd name="T15" fmla="*/ 0 w 758"/>
              <a:gd name="T16" fmla="*/ 0 h 817"/>
              <a:gd name="T17" fmla="*/ 758 w 758"/>
              <a:gd name="T18" fmla="*/ 817 h 817"/>
            </a:gdLst>
            <a:ahLst/>
            <a:cxnLst>
              <a:cxn ang="T10">
                <a:pos x="T0" y="T1"/>
              </a:cxn>
              <a:cxn ang="T11">
                <a:pos x="T2" y="T3"/>
              </a:cxn>
              <a:cxn ang="T12">
                <a:pos x="T4" y="T5"/>
              </a:cxn>
              <a:cxn ang="T13">
                <a:pos x="T6" y="T7"/>
              </a:cxn>
              <a:cxn ang="T14">
                <a:pos x="T8" y="T9"/>
              </a:cxn>
            </a:cxnLst>
            <a:rect l="T15" t="T16" r="T17" b="T18"/>
            <a:pathLst>
              <a:path w="758" h="817">
                <a:moveTo>
                  <a:pt x="0" y="798"/>
                </a:moveTo>
                <a:lnTo>
                  <a:pt x="15" y="817"/>
                </a:lnTo>
                <a:lnTo>
                  <a:pt x="758" y="19"/>
                </a:lnTo>
                <a:lnTo>
                  <a:pt x="744" y="0"/>
                </a:lnTo>
                <a:lnTo>
                  <a:pt x="0" y="7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1453" name="Freeform 54">
            <a:extLst>
              <a:ext uri="{FF2B5EF4-FFF2-40B4-BE49-F238E27FC236}">
                <a16:creationId xmlns:a16="http://schemas.microsoft.com/office/drawing/2014/main" id="{8FB9F8E4-D7D9-4890-AFAC-C08ED3417583}"/>
              </a:ext>
            </a:extLst>
          </p:cNvPr>
          <p:cNvSpPr>
            <a:spLocks/>
          </p:cNvSpPr>
          <p:nvPr/>
        </p:nvSpPr>
        <p:spPr bwMode="auto">
          <a:xfrm>
            <a:off x="1951038" y="2141538"/>
            <a:ext cx="779462" cy="541337"/>
          </a:xfrm>
          <a:custGeom>
            <a:avLst/>
            <a:gdLst>
              <a:gd name="T0" fmla="*/ 0 w 733"/>
              <a:gd name="T1" fmla="*/ 2147483647 h 617"/>
              <a:gd name="T2" fmla="*/ 2147483647 w 733"/>
              <a:gd name="T3" fmla="*/ 2147483647 h 617"/>
              <a:gd name="T4" fmla="*/ 2147483647 w 733"/>
              <a:gd name="T5" fmla="*/ 2147483647 h 617"/>
              <a:gd name="T6" fmla="*/ 2147483647 w 733"/>
              <a:gd name="T7" fmla="*/ 0 h 617"/>
              <a:gd name="T8" fmla="*/ 0 w 733"/>
              <a:gd name="T9" fmla="*/ 2147483647 h 617"/>
              <a:gd name="T10" fmla="*/ 0 60000 65536"/>
              <a:gd name="T11" fmla="*/ 0 60000 65536"/>
              <a:gd name="T12" fmla="*/ 0 60000 65536"/>
              <a:gd name="T13" fmla="*/ 0 60000 65536"/>
              <a:gd name="T14" fmla="*/ 0 60000 65536"/>
              <a:gd name="T15" fmla="*/ 0 w 733"/>
              <a:gd name="T16" fmla="*/ 0 h 617"/>
              <a:gd name="T17" fmla="*/ 733 w 733"/>
              <a:gd name="T18" fmla="*/ 617 h 617"/>
            </a:gdLst>
            <a:ahLst/>
            <a:cxnLst>
              <a:cxn ang="T10">
                <a:pos x="T0" y="T1"/>
              </a:cxn>
              <a:cxn ang="T11">
                <a:pos x="T2" y="T3"/>
              </a:cxn>
              <a:cxn ang="T12">
                <a:pos x="T4" y="T5"/>
              </a:cxn>
              <a:cxn ang="T13">
                <a:pos x="T6" y="T7"/>
              </a:cxn>
              <a:cxn ang="T14">
                <a:pos x="T8" y="T9"/>
              </a:cxn>
            </a:cxnLst>
            <a:rect l="T15" t="T16" r="T17" b="T18"/>
            <a:pathLst>
              <a:path w="733" h="617">
                <a:moveTo>
                  <a:pt x="0" y="596"/>
                </a:moveTo>
                <a:lnTo>
                  <a:pt x="15" y="617"/>
                </a:lnTo>
                <a:lnTo>
                  <a:pt x="733" y="21"/>
                </a:lnTo>
                <a:lnTo>
                  <a:pt x="718" y="0"/>
                </a:lnTo>
                <a:lnTo>
                  <a:pt x="0" y="596"/>
                </a:lnTo>
                <a:close/>
              </a:path>
            </a:pathLst>
          </a:custGeom>
          <a:solidFill>
            <a:srgbClr val="000000"/>
          </a:solidFill>
          <a:ln w="9525">
            <a:solidFill>
              <a:srgbClr val="FF0000"/>
            </a:solidFill>
            <a:round/>
            <a:headEnd/>
            <a:tailEnd/>
          </a:ln>
        </p:spPr>
        <p:txBody>
          <a:bodyPr/>
          <a:lstStyle/>
          <a:p>
            <a:endParaRPr lang="hu-HU"/>
          </a:p>
        </p:txBody>
      </p:sp>
      <p:sp>
        <p:nvSpPr>
          <p:cNvPr id="61454" name="Freeform 55">
            <a:extLst>
              <a:ext uri="{FF2B5EF4-FFF2-40B4-BE49-F238E27FC236}">
                <a16:creationId xmlns:a16="http://schemas.microsoft.com/office/drawing/2014/main" id="{5250D3E4-2021-48E4-9F4B-4EAE039B47BB}"/>
              </a:ext>
            </a:extLst>
          </p:cNvPr>
          <p:cNvSpPr>
            <a:spLocks/>
          </p:cNvSpPr>
          <p:nvPr/>
        </p:nvSpPr>
        <p:spPr bwMode="auto">
          <a:xfrm>
            <a:off x="2262188" y="3308350"/>
            <a:ext cx="357187" cy="158750"/>
          </a:xfrm>
          <a:custGeom>
            <a:avLst/>
            <a:gdLst>
              <a:gd name="T0" fmla="*/ 2147483647 w 336"/>
              <a:gd name="T1" fmla="*/ 0 h 181"/>
              <a:gd name="T2" fmla="*/ 0 w 336"/>
              <a:gd name="T3" fmla="*/ 2147483647 h 181"/>
              <a:gd name="T4" fmla="*/ 2147483647 w 336"/>
              <a:gd name="T5" fmla="*/ 2147483647 h 181"/>
              <a:gd name="T6" fmla="*/ 2147483647 w 336"/>
              <a:gd name="T7" fmla="*/ 2147483647 h 181"/>
              <a:gd name="T8" fmla="*/ 2147483647 w 336"/>
              <a:gd name="T9" fmla="*/ 0 h 181"/>
              <a:gd name="T10" fmla="*/ 0 60000 65536"/>
              <a:gd name="T11" fmla="*/ 0 60000 65536"/>
              <a:gd name="T12" fmla="*/ 0 60000 65536"/>
              <a:gd name="T13" fmla="*/ 0 60000 65536"/>
              <a:gd name="T14" fmla="*/ 0 60000 65536"/>
              <a:gd name="T15" fmla="*/ 0 w 336"/>
              <a:gd name="T16" fmla="*/ 0 h 181"/>
              <a:gd name="T17" fmla="*/ 336 w 336"/>
              <a:gd name="T18" fmla="*/ 181 h 181"/>
            </a:gdLst>
            <a:ahLst/>
            <a:cxnLst>
              <a:cxn ang="T10">
                <a:pos x="T0" y="T1"/>
              </a:cxn>
              <a:cxn ang="T11">
                <a:pos x="T2" y="T3"/>
              </a:cxn>
              <a:cxn ang="T12">
                <a:pos x="T4" y="T5"/>
              </a:cxn>
              <a:cxn ang="T13">
                <a:pos x="T6" y="T7"/>
              </a:cxn>
              <a:cxn ang="T14">
                <a:pos x="T8" y="T9"/>
              </a:cxn>
            </a:cxnLst>
            <a:rect l="T15" t="T16" r="T17" b="T18"/>
            <a:pathLst>
              <a:path w="336" h="181">
                <a:moveTo>
                  <a:pt x="10" y="0"/>
                </a:moveTo>
                <a:lnTo>
                  <a:pt x="0" y="23"/>
                </a:lnTo>
                <a:lnTo>
                  <a:pt x="325" y="181"/>
                </a:lnTo>
                <a:lnTo>
                  <a:pt x="336" y="158"/>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1455" name="Freeform 56">
            <a:extLst>
              <a:ext uri="{FF2B5EF4-FFF2-40B4-BE49-F238E27FC236}">
                <a16:creationId xmlns:a16="http://schemas.microsoft.com/office/drawing/2014/main" id="{6C61AC4E-6721-407B-B261-A1A1B3CA844E}"/>
              </a:ext>
            </a:extLst>
          </p:cNvPr>
          <p:cNvSpPr>
            <a:spLocks/>
          </p:cNvSpPr>
          <p:nvPr/>
        </p:nvSpPr>
        <p:spPr bwMode="auto">
          <a:xfrm>
            <a:off x="1841500" y="3554413"/>
            <a:ext cx="1377950" cy="900112"/>
          </a:xfrm>
          <a:custGeom>
            <a:avLst/>
            <a:gdLst>
              <a:gd name="T0" fmla="*/ 2147483647 w 1298"/>
              <a:gd name="T1" fmla="*/ 0 h 1022"/>
              <a:gd name="T2" fmla="*/ 0 w 1298"/>
              <a:gd name="T3" fmla="*/ 2147483647 h 1022"/>
              <a:gd name="T4" fmla="*/ 2147483647 w 1298"/>
              <a:gd name="T5" fmla="*/ 2147483647 h 1022"/>
              <a:gd name="T6" fmla="*/ 2147483647 w 1298"/>
              <a:gd name="T7" fmla="*/ 2147483647 h 1022"/>
              <a:gd name="T8" fmla="*/ 2147483647 w 1298"/>
              <a:gd name="T9" fmla="*/ 0 h 1022"/>
              <a:gd name="T10" fmla="*/ 0 60000 65536"/>
              <a:gd name="T11" fmla="*/ 0 60000 65536"/>
              <a:gd name="T12" fmla="*/ 0 60000 65536"/>
              <a:gd name="T13" fmla="*/ 0 60000 65536"/>
              <a:gd name="T14" fmla="*/ 0 60000 65536"/>
              <a:gd name="T15" fmla="*/ 0 w 1298"/>
              <a:gd name="T16" fmla="*/ 0 h 1022"/>
              <a:gd name="T17" fmla="*/ 1298 w 1298"/>
              <a:gd name="T18" fmla="*/ 1022 h 1022"/>
            </a:gdLst>
            <a:ahLst/>
            <a:cxnLst>
              <a:cxn ang="T10">
                <a:pos x="T0" y="T1"/>
              </a:cxn>
              <a:cxn ang="T11">
                <a:pos x="T2" y="T3"/>
              </a:cxn>
              <a:cxn ang="T12">
                <a:pos x="T4" y="T5"/>
              </a:cxn>
              <a:cxn ang="T13">
                <a:pos x="T6" y="T7"/>
              </a:cxn>
              <a:cxn ang="T14">
                <a:pos x="T8" y="T9"/>
              </a:cxn>
            </a:cxnLst>
            <a:rect l="T15" t="T16" r="T17" b="T18"/>
            <a:pathLst>
              <a:path w="1298" h="1022">
                <a:moveTo>
                  <a:pt x="15" y="0"/>
                </a:moveTo>
                <a:lnTo>
                  <a:pt x="0" y="21"/>
                </a:lnTo>
                <a:lnTo>
                  <a:pt x="1283" y="1022"/>
                </a:lnTo>
                <a:lnTo>
                  <a:pt x="1298" y="1001"/>
                </a:lnTo>
                <a:lnTo>
                  <a:pt x="15" y="0"/>
                </a:lnTo>
                <a:close/>
              </a:path>
            </a:pathLst>
          </a:custGeom>
          <a:solidFill>
            <a:srgbClr val="000000"/>
          </a:solidFill>
          <a:ln w="9525">
            <a:solidFill>
              <a:srgbClr val="FF0000"/>
            </a:solidFill>
            <a:round/>
            <a:headEnd/>
            <a:tailEnd/>
          </a:ln>
        </p:spPr>
        <p:txBody>
          <a:bodyPr/>
          <a:lstStyle/>
          <a:p>
            <a:endParaRPr lang="hu-HU"/>
          </a:p>
        </p:txBody>
      </p:sp>
      <p:sp>
        <p:nvSpPr>
          <p:cNvPr id="61456" name="Freeform 57">
            <a:extLst>
              <a:ext uri="{FF2B5EF4-FFF2-40B4-BE49-F238E27FC236}">
                <a16:creationId xmlns:a16="http://schemas.microsoft.com/office/drawing/2014/main" id="{6672AF3A-44AD-4D71-8AAD-1ABBE3FB8B16}"/>
              </a:ext>
            </a:extLst>
          </p:cNvPr>
          <p:cNvSpPr>
            <a:spLocks/>
          </p:cNvSpPr>
          <p:nvPr/>
        </p:nvSpPr>
        <p:spPr bwMode="auto">
          <a:xfrm>
            <a:off x="4964113" y="2300288"/>
            <a:ext cx="841375" cy="196850"/>
          </a:xfrm>
          <a:custGeom>
            <a:avLst/>
            <a:gdLst>
              <a:gd name="T0" fmla="*/ 2147483647 w 794"/>
              <a:gd name="T1" fmla="*/ 0 h 224"/>
              <a:gd name="T2" fmla="*/ 0 w 794"/>
              <a:gd name="T3" fmla="*/ 2147483647 h 224"/>
              <a:gd name="T4" fmla="*/ 2147483647 w 794"/>
              <a:gd name="T5" fmla="*/ 2147483647 h 224"/>
              <a:gd name="T6" fmla="*/ 2147483647 w 794"/>
              <a:gd name="T7" fmla="*/ 2147483647 h 224"/>
              <a:gd name="T8" fmla="*/ 2147483647 w 794"/>
              <a:gd name="T9" fmla="*/ 0 h 224"/>
              <a:gd name="T10" fmla="*/ 0 60000 65536"/>
              <a:gd name="T11" fmla="*/ 0 60000 65536"/>
              <a:gd name="T12" fmla="*/ 0 60000 65536"/>
              <a:gd name="T13" fmla="*/ 0 60000 65536"/>
              <a:gd name="T14" fmla="*/ 0 60000 65536"/>
              <a:gd name="T15" fmla="*/ 0 w 794"/>
              <a:gd name="T16" fmla="*/ 0 h 224"/>
              <a:gd name="T17" fmla="*/ 794 w 794"/>
              <a:gd name="T18" fmla="*/ 224 h 224"/>
            </a:gdLst>
            <a:ahLst/>
            <a:cxnLst>
              <a:cxn ang="T10">
                <a:pos x="T0" y="T1"/>
              </a:cxn>
              <a:cxn ang="T11">
                <a:pos x="T2" y="T3"/>
              </a:cxn>
              <a:cxn ang="T12">
                <a:pos x="T4" y="T5"/>
              </a:cxn>
              <a:cxn ang="T13">
                <a:pos x="T6" y="T7"/>
              </a:cxn>
              <a:cxn ang="T14">
                <a:pos x="T8" y="T9"/>
              </a:cxn>
            </a:cxnLst>
            <a:rect l="T15" t="T16" r="T17" b="T18"/>
            <a:pathLst>
              <a:path w="794" h="224">
                <a:moveTo>
                  <a:pt x="6" y="0"/>
                </a:moveTo>
                <a:lnTo>
                  <a:pt x="0" y="23"/>
                </a:lnTo>
                <a:lnTo>
                  <a:pt x="788" y="224"/>
                </a:lnTo>
                <a:lnTo>
                  <a:pt x="794" y="201"/>
                </a:lnTo>
                <a:lnTo>
                  <a:pt x="6" y="0"/>
                </a:lnTo>
                <a:close/>
              </a:path>
            </a:pathLst>
          </a:custGeom>
          <a:solidFill>
            <a:srgbClr val="000000"/>
          </a:solidFill>
          <a:ln w="9525">
            <a:solidFill>
              <a:srgbClr val="FF0000"/>
            </a:solidFill>
            <a:round/>
            <a:headEnd/>
            <a:tailEnd/>
          </a:ln>
        </p:spPr>
        <p:txBody>
          <a:bodyPr/>
          <a:lstStyle/>
          <a:p>
            <a:endParaRPr lang="hu-HU"/>
          </a:p>
        </p:txBody>
      </p:sp>
      <p:sp>
        <p:nvSpPr>
          <p:cNvPr id="61457" name="Freeform 58">
            <a:extLst>
              <a:ext uri="{FF2B5EF4-FFF2-40B4-BE49-F238E27FC236}">
                <a16:creationId xmlns:a16="http://schemas.microsoft.com/office/drawing/2014/main" id="{97869DA4-CE5A-4585-AE49-4B97281F5FCA}"/>
              </a:ext>
            </a:extLst>
          </p:cNvPr>
          <p:cNvSpPr>
            <a:spLocks/>
          </p:cNvSpPr>
          <p:nvPr/>
        </p:nvSpPr>
        <p:spPr bwMode="auto">
          <a:xfrm>
            <a:off x="4964113" y="3641725"/>
            <a:ext cx="909637" cy="173038"/>
          </a:xfrm>
          <a:custGeom>
            <a:avLst/>
            <a:gdLst>
              <a:gd name="T0" fmla="*/ 0 w 859"/>
              <a:gd name="T1" fmla="*/ 2147483647 h 196"/>
              <a:gd name="T2" fmla="*/ 2147483647 w 859"/>
              <a:gd name="T3" fmla="*/ 2147483647 h 196"/>
              <a:gd name="T4" fmla="*/ 2147483647 w 859"/>
              <a:gd name="T5" fmla="*/ 2147483647 h 196"/>
              <a:gd name="T6" fmla="*/ 2147483647 w 859"/>
              <a:gd name="T7" fmla="*/ 0 h 196"/>
              <a:gd name="T8" fmla="*/ 0 w 859"/>
              <a:gd name="T9" fmla="*/ 2147483647 h 196"/>
              <a:gd name="T10" fmla="*/ 0 60000 65536"/>
              <a:gd name="T11" fmla="*/ 0 60000 65536"/>
              <a:gd name="T12" fmla="*/ 0 60000 65536"/>
              <a:gd name="T13" fmla="*/ 0 60000 65536"/>
              <a:gd name="T14" fmla="*/ 0 60000 65536"/>
              <a:gd name="T15" fmla="*/ 0 w 859"/>
              <a:gd name="T16" fmla="*/ 0 h 196"/>
              <a:gd name="T17" fmla="*/ 859 w 859"/>
              <a:gd name="T18" fmla="*/ 196 h 196"/>
            </a:gdLst>
            <a:ahLst/>
            <a:cxnLst>
              <a:cxn ang="T10">
                <a:pos x="T0" y="T1"/>
              </a:cxn>
              <a:cxn ang="T11">
                <a:pos x="T2" y="T3"/>
              </a:cxn>
              <a:cxn ang="T12">
                <a:pos x="T4" y="T5"/>
              </a:cxn>
              <a:cxn ang="T13">
                <a:pos x="T6" y="T7"/>
              </a:cxn>
              <a:cxn ang="T14">
                <a:pos x="T8" y="T9"/>
              </a:cxn>
            </a:cxnLst>
            <a:rect l="T15" t="T16" r="T17" b="T18"/>
            <a:pathLst>
              <a:path w="859" h="196">
                <a:moveTo>
                  <a:pt x="0" y="171"/>
                </a:moveTo>
                <a:lnTo>
                  <a:pt x="4" y="196"/>
                </a:lnTo>
                <a:lnTo>
                  <a:pt x="859" y="26"/>
                </a:lnTo>
                <a:lnTo>
                  <a:pt x="855" y="0"/>
                </a:lnTo>
                <a:lnTo>
                  <a:pt x="0" y="1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1458" name="Freeform 59">
            <a:extLst>
              <a:ext uri="{FF2B5EF4-FFF2-40B4-BE49-F238E27FC236}">
                <a16:creationId xmlns:a16="http://schemas.microsoft.com/office/drawing/2014/main" id="{3B3498A7-263B-4DCB-B33D-0ED36EDF88B4}"/>
              </a:ext>
            </a:extLst>
          </p:cNvPr>
          <p:cNvSpPr>
            <a:spLocks/>
          </p:cNvSpPr>
          <p:nvPr/>
        </p:nvSpPr>
        <p:spPr bwMode="auto">
          <a:xfrm>
            <a:off x="5076825" y="3744913"/>
            <a:ext cx="1484313" cy="828675"/>
          </a:xfrm>
          <a:custGeom>
            <a:avLst/>
            <a:gdLst>
              <a:gd name="T0" fmla="*/ 0 w 1399"/>
              <a:gd name="T1" fmla="*/ 2147483647 h 943"/>
              <a:gd name="T2" fmla="*/ 2147483647 w 1399"/>
              <a:gd name="T3" fmla="*/ 2147483647 h 943"/>
              <a:gd name="T4" fmla="*/ 2147483647 w 1399"/>
              <a:gd name="T5" fmla="*/ 2147483647 h 943"/>
              <a:gd name="T6" fmla="*/ 2147483647 w 1399"/>
              <a:gd name="T7" fmla="*/ 0 h 943"/>
              <a:gd name="T8" fmla="*/ 0 w 1399"/>
              <a:gd name="T9" fmla="*/ 2147483647 h 943"/>
              <a:gd name="T10" fmla="*/ 0 60000 65536"/>
              <a:gd name="T11" fmla="*/ 0 60000 65536"/>
              <a:gd name="T12" fmla="*/ 0 60000 65536"/>
              <a:gd name="T13" fmla="*/ 0 60000 65536"/>
              <a:gd name="T14" fmla="*/ 0 60000 65536"/>
              <a:gd name="T15" fmla="*/ 0 w 1399"/>
              <a:gd name="T16" fmla="*/ 0 h 943"/>
              <a:gd name="T17" fmla="*/ 1399 w 1399"/>
              <a:gd name="T18" fmla="*/ 943 h 943"/>
            </a:gdLst>
            <a:ahLst/>
            <a:cxnLst>
              <a:cxn ang="T10">
                <a:pos x="T0" y="T1"/>
              </a:cxn>
              <a:cxn ang="T11">
                <a:pos x="T2" y="T3"/>
              </a:cxn>
              <a:cxn ang="T12">
                <a:pos x="T4" y="T5"/>
              </a:cxn>
              <a:cxn ang="T13">
                <a:pos x="T6" y="T7"/>
              </a:cxn>
              <a:cxn ang="T14">
                <a:pos x="T8" y="T9"/>
              </a:cxn>
            </a:cxnLst>
            <a:rect l="T15" t="T16" r="T17" b="T18"/>
            <a:pathLst>
              <a:path w="1399" h="943">
                <a:moveTo>
                  <a:pt x="0" y="922"/>
                </a:moveTo>
                <a:lnTo>
                  <a:pt x="15" y="943"/>
                </a:lnTo>
                <a:lnTo>
                  <a:pt x="1399" y="21"/>
                </a:lnTo>
                <a:lnTo>
                  <a:pt x="1384" y="0"/>
                </a:lnTo>
                <a:lnTo>
                  <a:pt x="0" y="922"/>
                </a:lnTo>
                <a:close/>
              </a:path>
            </a:pathLst>
          </a:custGeom>
          <a:solidFill>
            <a:srgbClr val="000000"/>
          </a:solidFill>
          <a:ln w="9525">
            <a:solidFill>
              <a:srgbClr val="FF0000"/>
            </a:solidFill>
            <a:round/>
            <a:headEnd/>
            <a:tailEnd/>
          </a:ln>
        </p:spPr>
        <p:txBody>
          <a:bodyPr/>
          <a:lstStyle/>
          <a:p>
            <a:endParaRPr lang="hu-HU"/>
          </a:p>
        </p:txBody>
      </p:sp>
      <p:sp>
        <p:nvSpPr>
          <p:cNvPr id="61459" name="Freeform 60">
            <a:extLst>
              <a:ext uri="{FF2B5EF4-FFF2-40B4-BE49-F238E27FC236}">
                <a16:creationId xmlns:a16="http://schemas.microsoft.com/office/drawing/2014/main" id="{57BB4B58-F7BB-4482-B883-F484B612CE4A}"/>
              </a:ext>
            </a:extLst>
          </p:cNvPr>
          <p:cNvSpPr>
            <a:spLocks/>
          </p:cNvSpPr>
          <p:nvPr/>
        </p:nvSpPr>
        <p:spPr bwMode="auto">
          <a:xfrm>
            <a:off x="7270750" y="3549650"/>
            <a:ext cx="592138" cy="846138"/>
          </a:xfrm>
          <a:custGeom>
            <a:avLst/>
            <a:gdLst>
              <a:gd name="T0" fmla="*/ 2147483647 w 558"/>
              <a:gd name="T1" fmla="*/ 0 h 960"/>
              <a:gd name="T2" fmla="*/ 0 w 558"/>
              <a:gd name="T3" fmla="*/ 2147483647 h 960"/>
              <a:gd name="T4" fmla="*/ 2147483647 w 558"/>
              <a:gd name="T5" fmla="*/ 2147483647 h 960"/>
              <a:gd name="T6" fmla="*/ 2147483647 w 558"/>
              <a:gd name="T7" fmla="*/ 2147483647 h 960"/>
              <a:gd name="T8" fmla="*/ 2147483647 w 558"/>
              <a:gd name="T9" fmla="*/ 0 h 960"/>
              <a:gd name="T10" fmla="*/ 0 60000 65536"/>
              <a:gd name="T11" fmla="*/ 0 60000 65536"/>
              <a:gd name="T12" fmla="*/ 0 60000 65536"/>
              <a:gd name="T13" fmla="*/ 0 60000 65536"/>
              <a:gd name="T14" fmla="*/ 0 60000 65536"/>
              <a:gd name="T15" fmla="*/ 0 w 558"/>
              <a:gd name="T16" fmla="*/ 0 h 960"/>
              <a:gd name="T17" fmla="*/ 558 w 558"/>
              <a:gd name="T18" fmla="*/ 960 h 960"/>
            </a:gdLst>
            <a:ahLst/>
            <a:cxnLst>
              <a:cxn ang="T10">
                <a:pos x="T0" y="T1"/>
              </a:cxn>
              <a:cxn ang="T11">
                <a:pos x="T2" y="T3"/>
              </a:cxn>
              <a:cxn ang="T12">
                <a:pos x="T4" y="T5"/>
              </a:cxn>
              <a:cxn ang="T13">
                <a:pos x="T6" y="T7"/>
              </a:cxn>
              <a:cxn ang="T14">
                <a:pos x="T8" y="T9"/>
              </a:cxn>
            </a:cxnLst>
            <a:rect l="T15" t="T16" r="T17" b="T18"/>
            <a:pathLst>
              <a:path w="558" h="960">
                <a:moveTo>
                  <a:pt x="19" y="0"/>
                </a:moveTo>
                <a:lnTo>
                  <a:pt x="0" y="15"/>
                </a:lnTo>
                <a:lnTo>
                  <a:pt x="539" y="960"/>
                </a:lnTo>
                <a:lnTo>
                  <a:pt x="558" y="945"/>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1460" name="Rectangle 61">
            <a:extLst>
              <a:ext uri="{FF2B5EF4-FFF2-40B4-BE49-F238E27FC236}">
                <a16:creationId xmlns:a16="http://schemas.microsoft.com/office/drawing/2014/main" id="{59F4160C-26F3-4CC0-A7BC-7F957203A3D8}"/>
              </a:ext>
            </a:extLst>
          </p:cNvPr>
          <p:cNvSpPr>
            <a:spLocks noChangeArrowheads="1"/>
          </p:cNvSpPr>
          <p:nvPr/>
        </p:nvSpPr>
        <p:spPr bwMode="auto">
          <a:xfrm>
            <a:off x="120650" y="4327525"/>
            <a:ext cx="965200" cy="484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461" name="Rectangle 62">
            <a:extLst>
              <a:ext uri="{FF2B5EF4-FFF2-40B4-BE49-F238E27FC236}">
                <a16:creationId xmlns:a16="http://schemas.microsoft.com/office/drawing/2014/main" id="{3CC19427-5818-4D73-B2BE-6F9FD8EEB289}"/>
              </a:ext>
            </a:extLst>
          </p:cNvPr>
          <p:cNvSpPr>
            <a:spLocks noChangeArrowheads="1"/>
          </p:cNvSpPr>
          <p:nvPr/>
        </p:nvSpPr>
        <p:spPr bwMode="auto">
          <a:xfrm>
            <a:off x="255588" y="4387850"/>
            <a:ext cx="84137"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H</a:t>
            </a:r>
            <a:endParaRPr lang="hu-HU" altLang="hu-HU" sz="1200">
              <a:latin typeface="Times New Roman" panose="02020603050405020304" pitchFamily="18" charset="0"/>
            </a:endParaRPr>
          </a:p>
        </p:txBody>
      </p:sp>
      <p:sp>
        <p:nvSpPr>
          <p:cNvPr id="61462" name="Rectangle 63">
            <a:extLst>
              <a:ext uri="{FF2B5EF4-FFF2-40B4-BE49-F238E27FC236}">
                <a16:creationId xmlns:a16="http://schemas.microsoft.com/office/drawing/2014/main" id="{A751081D-DB06-43C0-B27E-75C060D11009}"/>
              </a:ext>
            </a:extLst>
          </p:cNvPr>
          <p:cNvSpPr>
            <a:spLocks noChangeArrowheads="1"/>
          </p:cNvSpPr>
          <p:nvPr/>
        </p:nvSpPr>
        <p:spPr bwMode="auto">
          <a:xfrm>
            <a:off x="385763" y="4387850"/>
            <a:ext cx="1524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ívó</a:t>
            </a:r>
            <a:endParaRPr lang="hu-HU" altLang="hu-HU" sz="1200">
              <a:latin typeface="Times New Roman" panose="02020603050405020304" pitchFamily="18" charset="0"/>
            </a:endParaRPr>
          </a:p>
        </p:txBody>
      </p:sp>
      <p:sp>
        <p:nvSpPr>
          <p:cNvPr id="61463" name="Rectangle 64">
            <a:extLst>
              <a:ext uri="{FF2B5EF4-FFF2-40B4-BE49-F238E27FC236}">
                <a16:creationId xmlns:a16="http://schemas.microsoft.com/office/drawing/2014/main" id="{8DAB5CB6-F05E-4084-BF58-4CA47E084AAC}"/>
              </a:ext>
            </a:extLst>
          </p:cNvPr>
          <p:cNvSpPr>
            <a:spLocks noChangeArrowheads="1"/>
          </p:cNvSpPr>
          <p:nvPr/>
        </p:nvSpPr>
        <p:spPr bwMode="auto">
          <a:xfrm>
            <a:off x="635000" y="4387850"/>
            <a:ext cx="3333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 </a:t>
            </a:r>
            <a:endParaRPr lang="hu-HU" altLang="hu-HU" sz="1200">
              <a:latin typeface="Times New Roman" panose="02020603050405020304" pitchFamily="18" charset="0"/>
            </a:endParaRPr>
          </a:p>
        </p:txBody>
      </p:sp>
      <p:sp>
        <p:nvSpPr>
          <p:cNvPr id="61464" name="Rectangle 65">
            <a:extLst>
              <a:ext uri="{FF2B5EF4-FFF2-40B4-BE49-F238E27FC236}">
                <a16:creationId xmlns:a16="http://schemas.microsoft.com/office/drawing/2014/main" id="{CBCBDBEA-D499-4781-AE5A-023C9EA64CE2}"/>
              </a:ext>
            </a:extLst>
          </p:cNvPr>
          <p:cNvSpPr>
            <a:spLocks noChangeArrowheads="1"/>
          </p:cNvSpPr>
          <p:nvPr/>
        </p:nvSpPr>
        <p:spPr bwMode="auto">
          <a:xfrm>
            <a:off x="255588" y="4565650"/>
            <a:ext cx="425450"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előfizető</a:t>
            </a:r>
            <a:endParaRPr lang="hu-HU" altLang="hu-HU" sz="1200">
              <a:latin typeface="Times New Roman" panose="02020603050405020304" pitchFamily="18" charset="0"/>
            </a:endParaRPr>
          </a:p>
        </p:txBody>
      </p:sp>
      <p:sp>
        <p:nvSpPr>
          <p:cNvPr id="61465" name="Rectangle 66">
            <a:extLst>
              <a:ext uri="{FF2B5EF4-FFF2-40B4-BE49-F238E27FC236}">
                <a16:creationId xmlns:a16="http://schemas.microsoft.com/office/drawing/2014/main" id="{678B83AC-4FB1-4545-8FD3-2559853E6753}"/>
              </a:ext>
            </a:extLst>
          </p:cNvPr>
          <p:cNvSpPr>
            <a:spLocks noChangeArrowheads="1"/>
          </p:cNvSpPr>
          <p:nvPr/>
        </p:nvSpPr>
        <p:spPr bwMode="auto">
          <a:xfrm>
            <a:off x="944563" y="4537075"/>
            <a:ext cx="349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1100">
                <a:solidFill>
                  <a:srgbClr val="000000"/>
                </a:solidFill>
                <a:latin typeface="Times New Roman" panose="02020603050405020304" pitchFamily="18" charset="0"/>
              </a:rPr>
              <a:t> </a:t>
            </a:r>
            <a:endParaRPr lang="hu-HU" altLang="hu-HU" sz="1200">
              <a:latin typeface="Times New Roman" panose="02020603050405020304" pitchFamily="18" charset="0"/>
            </a:endParaRPr>
          </a:p>
        </p:txBody>
      </p:sp>
      <p:sp>
        <p:nvSpPr>
          <p:cNvPr id="61466" name="Rectangle 67">
            <a:extLst>
              <a:ext uri="{FF2B5EF4-FFF2-40B4-BE49-F238E27FC236}">
                <a16:creationId xmlns:a16="http://schemas.microsoft.com/office/drawing/2014/main" id="{97B84FE6-6187-495F-94A5-F4A422FA13F7}"/>
              </a:ext>
            </a:extLst>
          </p:cNvPr>
          <p:cNvSpPr>
            <a:spLocks noChangeArrowheads="1"/>
          </p:cNvSpPr>
          <p:nvPr/>
        </p:nvSpPr>
        <p:spPr bwMode="auto">
          <a:xfrm>
            <a:off x="7446963" y="4556125"/>
            <a:ext cx="1084262" cy="523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467" name="Rectangle 68">
            <a:extLst>
              <a:ext uri="{FF2B5EF4-FFF2-40B4-BE49-F238E27FC236}">
                <a16:creationId xmlns:a16="http://schemas.microsoft.com/office/drawing/2014/main" id="{0681F079-7E2C-4712-9765-88EC1AEAF154}"/>
              </a:ext>
            </a:extLst>
          </p:cNvPr>
          <p:cNvSpPr>
            <a:spLocks noChangeArrowheads="1"/>
          </p:cNvSpPr>
          <p:nvPr/>
        </p:nvSpPr>
        <p:spPr bwMode="auto">
          <a:xfrm>
            <a:off x="7580313" y="4613275"/>
            <a:ext cx="80962"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H</a:t>
            </a:r>
            <a:endParaRPr lang="hu-HU" altLang="hu-HU" sz="1200">
              <a:latin typeface="Times New Roman" panose="02020603050405020304" pitchFamily="18" charset="0"/>
            </a:endParaRPr>
          </a:p>
        </p:txBody>
      </p:sp>
      <p:sp>
        <p:nvSpPr>
          <p:cNvPr id="61468" name="Rectangle 69">
            <a:extLst>
              <a:ext uri="{FF2B5EF4-FFF2-40B4-BE49-F238E27FC236}">
                <a16:creationId xmlns:a16="http://schemas.microsoft.com/office/drawing/2014/main" id="{B434C4FF-F78F-482F-84E7-53FBBC3164DA}"/>
              </a:ext>
            </a:extLst>
          </p:cNvPr>
          <p:cNvSpPr>
            <a:spLocks noChangeArrowheads="1"/>
          </p:cNvSpPr>
          <p:nvPr/>
        </p:nvSpPr>
        <p:spPr bwMode="auto">
          <a:xfrm>
            <a:off x="7716838" y="4613275"/>
            <a:ext cx="214312"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ívott</a:t>
            </a:r>
            <a:endParaRPr lang="hu-HU" altLang="hu-HU" sz="1200">
              <a:latin typeface="Times New Roman" panose="02020603050405020304" pitchFamily="18" charset="0"/>
            </a:endParaRPr>
          </a:p>
        </p:txBody>
      </p:sp>
      <p:sp>
        <p:nvSpPr>
          <p:cNvPr id="61469" name="Rectangle 70">
            <a:extLst>
              <a:ext uri="{FF2B5EF4-FFF2-40B4-BE49-F238E27FC236}">
                <a16:creationId xmlns:a16="http://schemas.microsoft.com/office/drawing/2014/main" id="{91BA7D2D-C0FC-438A-AB56-C45032ABB948}"/>
              </a:ext>
            </a:extLst>
          </p:cNvPr>
          <p:cNvSpPr>
            <a:spLocks noChangeArrowheads="1"/>
          </p:cNvSpPr>
          <p:nvPr/>
        </p:nvSpPr>
        <p:spPr bwMode="auto">
          <a:xfrm>
            <a:off x="8061325" y="4613275"/>
            <a:ext cx="31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 </a:t>
            </a:r>
            <a:endParaRPr lang="hu-HU" altLang="hu-HU" sz="1200">
              <a:latin typeface="Times New Roman" panose="02020603050405020304" pitchFamily="18" charset="0"/>
            </a:endParaRPr>
          </a:p>
        </p:txBody>
      </p:sp>
      <p:sp>
        <p:nvSpPr>
          <p:cNvPr id="61470" name="Rectangle 71">
            <a:extLst>
              <a:ext uri="{FF2B5EF4-FFF2-40B4-BE49-F238E27FC236}">
                <a16:creationId xmlns:a16="http://schemas.microsoft.com/office/drawing/2014/main" id="{750A9364-7BEA-4B8A-B60F-A5A0CACC22AE}"/>
              </a:ext>
            </a:extLst>
          </p:cNvPr>
          <p:cNvSpPr>
            <a:spLocks noChangeArrowheads="1"/>
          </p:cNvSpPr>
          <p:nvPr/>
        </p:nvSpPr>
        <p:spPr bwMode="auto">
          <a:xfrm>
            <a:off x="7580313" y="4791075"/>
            <a:ext cx="4254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előfizető</a:t>
            </a:r>
            <a:endParaRPr lang="hu-HU" altLang="hu-HU" sz="1200">
              <a:latin typeface="Times New Roman" panose="02020603050405020304" pitchFamily="18" charset="0"/>
            </a:endParaRPr>
          </a:p>
        </p:txBody>
      </p:sp>
      <p:sp>
        <p:nvSpPr>
          <p:cNvPr id="61471" name="Rectangle 72">
            <a:extLst>
              <a:ext uri="{FF2B5EF4-FFF2-40B4-BE49-F238E27FC236}">
                <a16:creationId xmlns:a16="http://schemas.microsoft.com/office/drawing/2014/main" id="{4513BCA7-EC9F-4E23-9686-24FB6B646BB3}"/>
              </a:ext>
            </a:extLst>
          </p:cNvPr>
          <p:cNvSpPr>
            <a:spLocks noChangeArrowheads="1"/>
          </p:cNvSpPr>
          <p:nvPr/>
        </p:nvSpPr>
        <p:spPr bwMode="auto">
          <a:xfrm>
            <a:off x="8270875" y="4762500"/>
            <a:ext cx="365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1100">
                <a:solidFill>
                  <a:srgbClr val="000000"/>
                </a:solidFill>
                <a:latin typeface="Times New Roman" panose="02020603050405020304" pitchFamily="18" charset="0"/>
              </a:rPr>
              <a:t> </a:t>
            </a:r>
            <a:endParaRPr lang="hu-HU" altLang="hu-HU" sz="1200">
              <a:latin typeface="Times New Roman" panose="02020603050405020304" pitchFamily="18" charset="0"/>
            </a:endParaRPr>
          </a:p>
        </p:txBody>
      </p:sp>
      <p:sp>
        <p:nvSpPr>
          <p:cNvPr id="61472" name="Rectangle 73">
            <a:extLst>
              <a:ext uri="{FF2B5EF4-FFF2-40B4-BE49-F238E27FC236}">
                <a16:creationId xmlns:a16="http://schemas.microsoft.com/office/drawing/2014/main" id="{3CF77381-A9E2-41F5-8DBA-4541A94BD142}"/>
              </a:ext>
            </a:extLst>
          </p:cNvPr>
          <p:cNvSpPr>
            <a:spLocks noChangeArrowheads="1"/>
          </p:cNvSpPr>
          <p:nvPr/>
        </p:nvSpPr>
        <p:spPr bwMode="auto">
          <a:xfrm>
            <a:off x="966788" y="2644775"/>
            <a:ext cx="1389062"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473" name="Rectangle 74">
            <a:extLst>
              <a:ext uri="{FF2B5EF4-FFF2-40B4-BE49-F238E27FC236}">
                <a16:creationId xmlns:a16="http://schemas.microsoft.com/office/drawing/2014/main" id="{DEF7653A-BF48-4F12-BB55-A94C531FA209}"/>
              </a:ext>
            </a:extLst>
          </p:cNvPr>
          <p:cNvSpPr>
            <a:spLocks noChangeArrowheads="1"/>
          </p:cNvSpPr>
          <p:nvPr/>
        </p:nvSpPr>
        <p:spPr bwMode="auto">
          <a:xfrm>
            <a:off x="1098550" y="2706688"/>
            <a:ext cx="4635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Előfizetői</a:t>
            </a:r>
            <a:endParaRPr lang="hu-HU" altLang="hu-HU" sz="1200">
              <a:latin typeface="Times New Roman" panose="02020603050405020304" pitchFamily="18" charset="0"/>
            </a:endParaRPr>
          </a:p>
        </p:txBody>
      </p:sp>
      <p:sp>
        <p:nvSpPr>
          <p:cNvPr id="61474" name="Rectangle 75">
            <a:extLst>
              <a:ext uri="{FF2B5EF4-FFF2-40B4-BE49-F238E27FC236}">
                <a16:creationId xmlns:a16="http://schemas.microsoft.com/office/drawing/2014/main" id="{2E152592-D1FA-48AE-8FD3-5FD7C2B7413A}"/>
              </a:ext>
            </a:extLst>
          </p:cNvPr>
          <p:cNvSpPr>
            <a:spLocks noChangeArrowheads="1"/>
          </p:cNvSpPr>
          <p:nvPr/>
        </p:nvSpPr>
        <p:spPr bwMode="auto">
          <a:xfrm>
            <a:off x="1852613" y="2706688"/>
            <a:ext cx="31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 </a:t>
            </a:r>
            <a:endParaRPr lang="hu-HU" altLang="hu-HU" sz="1200">
              <a:latin typeface="Times New Roman" panose="02020603050405020304" pitchFamily="18" charset="0"/>
            </a:endParaRPr>
          </a:p>
        </p:txBody>
      </p:sp>
      <p:sp>
        <p:nvSpPr>
          <p:cNvPr id="61475" name="Rectangle 76">
            <a:extLst>
              <a:ext uri="{FF2B5EF4-FFF2-40B4-BE49-F238E27FC236}">
                <a16:creationId xmlns:a16="http://schemas.microsoft.com/office/drawing/2014/main" id="{098A7D2B-F202-477E-A010-5E9CBB5D5465}"/>
              </a:ext>
            </a:extLst>
          </p:cNvPr>
          <p:cNvSpPr>
            <a:spLocks noChangeArrowheads="1"/>
          </p:cNvSpPr>
          <p:nvPr/>
        </p:nvSpPr>
        <p:spPr bwMode="auto">
          <a:xfrm>
            <a:off x="1098550" y="2881313"/>
            <a:ext cx="63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h</a:t>
            </a:r>
            <a:endParaRPr lang="hu-HU" altLang="hu-HU" sz="1200">
              <a:latin typeface="Times New Roman" panose="02020603050405020304" pitchFamily="18" charset="0"/>
            </a:endParaRPr>
          </a:p>
        </p:txBody>
      </p:sp>
      <p:sp>
        <p:nvSpPr>
          <p:cNvPr id="61476" name="Rectangle 77">
            <a:extLst>
              <a:ext uri="{FF2B5EF4-FFF2-40B4-BE49-F238E27FC236}">
                <a16:creationId xmlns:a16="http://schemas.microsoft.com/office/drawing/2014/main" id="{9A1A9735-7746-4318-B68D-807B3A5341A6}"/>
              </a:ext>
            </a:extLst>
          </p:cNvPr>
          <p:cNvSpPr>
            <a:spLocks noChangeArrowheads="1"/>
          </p:cNvSpPr>
          <p:nvPr/>
        </p:nvSpPr>
        <p:spPr bwMode="auto">
          <a:xfrm>
            <a:off x="1203325" y="2881313"/>
            <a:ext cx="52863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ozzáférést</a:t>
            </a:r>
            <a:endParaRPr lang="hu-HU" altLang="hu-HU" sz="1200">
              <a:latin typeface="Times New Roman" panose="02020603050405020304" pitchFamily="18" charset="0"/>
            </a:endParaRPr>
          </a:p>
        </p:txBody>
      </p:sp>
      <p:sp>
        <p:nvSpPr>
          <p:cNvPr id="61477" name="Rectangle 78">
            <a:extLst>
              <a:ext uri="{FF2B5EF4-FFF2-40B4-BE49-F238E27FC236}">
                <a16:creationId xmlns:a16="http://schemas.microsoft.com/office/drawing/2014/main" id="{BC4B6470-46E9-4244-8B78-AE346BC9D397}"/>
              </a:ext>
            </a:extLst>
          </p:cNvPr>
          <p:cNvSpPr>
            <a:spLocks noChangeArrowheads="1"/>
          </p:cNvSpPr>
          <p:nvPr/>
        </p:nvSpPr>
        <p:spPr bwMode="auto">
          <a:xfrm>
            <a:off x="2057400" y="2881313"/>
            <a:ext cx="31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 </a:t>
            </a:r>
            <a:endParaRPr lang="hu-HU" altLang="hu-HU" sz="1200">
              <a:latin typeface="Times New Roman" panose="02020603050405020304" pitchFamily="18" charset="0"/>
            </a:endParaRPr>
          </a:p>
        </p:txBody>
      </p:sp>
      <p:sp>
        <p:nvSpPr>
          <p:cNvPr id="61478" name="Rectangle 79">
            <a:extLst>
              <a:ext uri="{FF2B5EF4-FFF2-40B4-BE49-F238E27FC236}">
                <a16:creationId xmlns:a16="http://schemas.microsoft.com/office/drawing/2014/main" id="{152BE6A5-D852-42FB-A1BC-92E58FAA2357}"/>
              </a:ext>
            </a:extLst>
          </p:cNvPr>
          <p:cNvSpPr>
            <a:spLocks noChangeArrowheads="1"/>
          </p:cNvSpPr>
          <p:nvPr/>
        </p:nvSpPr>
        <p:spPr bwMode="auto">
          <a:xfrm>
            <a:off x="1098550" y="3059113"/>
            <a:ext cx="63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b</a:t>
            </a:r>
            <a:endParaRPr lang="hu-HU" altLang="hu-HU" sz="1200">
              <a:latin typeface="Times New Roman" panose="02020603050405020304" pitchFamily="18" charset="0"/>
            </a:endParaRPr>
          </a:p>
        </p:txBody>
      </p:sp>
      <p:sp>
        <p:nvSpPr>
          <p:cNvPr id="61479" name="Rectangle 80">
            <a:extLst>
              <a:ext uri="{FF2B5EF4-FFF2-40B4-BE49-F238E27FC236}">
                <a16:creationId xmlns:a16="http://schemas.microsoft.com/office/drawing/2014/main" id="{5E142860-99B5-40E7-8031-45934C786032}"/>
              </a:ext>
            </a:extLst>
          </p:cNvPr>
          <p:cNvSpPr>
            <a:spLocks noChangeArrowheads="1"/>
          </p:cNvSpPr>
          <p:nvPr/>
        </p:nvSpPr>
        <p:spPr bwMode="auto">
          <a:xfrm>
            <a:off x="1203325" y="3059113"/>
            <a:ext cx="361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iztosító</a:t>
            </a:r>
            <a:endParaRPr lang="hu-HU" altLang="hu-HU" sz="1200">
              <a:latin typeface="Times New Roman" panose="02020603050405020304" pitchFamily="18" charset="0"/>
            </a:endParaRPr>
          </a:p>
        </p:txBody>
      </p:sp>
      <p:sp>
        <p:nvSpPr>
          <p:cNvPr id="61480" name="Rectangle 81">
            <a:extLst>
              <a:ext uri="{FF2B5EF4-FFF2-40B4-BE49-F238E27FC236}">
                <a16:creationId xmlns:a16="http://schemas.microsoft.com/office/drawing/2014/main" id="{68B2240D-5527-4963-8AC0-E3729AF28096}"/>
              </a:ext>
            </a:extLst>
          </p:cNvPr>
          <p:cNvSpPr>
            <a:spLocks noChangeArrowheads="1"/>
          </p:cNvSpPr>
          <p:nvPr/>
        </p:nvSpPr>
        <p:spPr bwMode="auto">
          <a:xfrm>
            <a:off x="1787525" y="3059113"/>
            <a:ext cx="31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 </a:t>
            </a:r>
            <a:endParaRPr lang="hu-HU" altLang="hu-HU" sz="1200">
              <a:latin typeface="Times New Roman" panose="02020603050405020304" pitchFamily="18" charset="0"/>
            </a:endParaRPr>
          </a:p>
        </p:txBody>
      </p:sp>
      <p:sp>
        <p:nvSpPr>
          <p:cNvPr id="61481" name="Rectangle 82">
            <a:extLst>
              <a:ext uri="{FF2B5EF4-FFF2-40B4-BE49-F238E27FC236}">
                <a16:creationId xmlns:a16="http://schemas.microsoft.com/office/drawing/2014/main" id="{BA32E331-7F62-4F29-A4CA-62DD8B9E586C}"/>
              </a:ext>
            </a:extLst>
          </p:cNvPr>
          <p:cNvSpPr>
            <a:spLocks noChangeArrowheads="1"/>
          </p:cNvSpPr>
          <p:nvPr/>
        </p:nvSpPr>
        <p:spPr bwMode="auto">
          <a:xfrm>
            <a:off x="1098550" y="3235325"/>
            <a:ext cx="546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szolgáltató</a:t>
            </a:r>
            <a:endParaRPr lang="hu-HU" altLang="hu-HU" sz="1200">
              <a:latin typeface="Times New Roman" panose="02020603050405020304" pitchFamily="18" charset="0"/>
            </a:endParaRPr>
          </a:p>
        </p:txBody>
      </p:sp>
      <p:sp>
        <p:nvSpPr>
          <p:cNvPr id="61482" name="Rectangle 83">
            <a:extLst>
              <a:ext uri="{FF2B5EF4-FFF2-40B4-BE49-F238E27FC236}">
                <a16:creationId xmlns:a16="http://schemas.microsoft.com/office/drawing/2014/main" id="{C381C774-10B9-40BD-B3CA-8821769A2611}"/>
              </a:ext>
            </a:extLst>
          </p:cNvPr>
          <p:cNvSpPr>
            <a:spLocks noChangeArrowheads="1"/>
          </p:cNvSpPr>
          <p:nvPr/>
        </p:nvSpPr>
        <p:spPr bwMode="auto">
          <a:xfrm>
            <a:off x="1985963" y="3206750"/>
            <a:ext cx="349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1100">
                <a:solidFill>
                  <a:srgbClr val="000000"/>
                </a:solidFill>
                <a:latin typeface="Times New Roman" panose="02020603050405020304" pitchFamily="18" charset="0"/>
              </a:rPr>
              <a:t> </a:t>
            </a:r>
            <a:endParaRPr lang="hu-HU" altLang="hu-HU" sz="1200">
              <a:latin typeface="Times New Roman" panose="02020603050405020304" pitchFamily="18" charset="0"/>
            </a:endParaRPr>
          </a:p>
        </p:txBody>
      </p:sp>
      <p:sp>
        <p:nvSpPr>
          <p:cNvPr id="61483" name="Rectangle 84">
            <a:extLst>
              <a:ext uri="{FF2B5EF4-FFF2-40B4-BE49-F238E27FC236}">
                <a16:creationId xmlns:a16="http://schemas.microsoft.com/office/drawing/2014/main" id="{A1F21443-CD1B-46E3-A544-FD28BB30BD88}"/>
              </a:ext>
            </a:extLst>
          </p:cNvPr>
          <p:cNvSpPr>
            <a:spLocks noChangeArrowheads="1"/>
          </p:cNvSpPr>
          <p:nvPr/>
        </p:nvSpPr>
        <p:spPr bwMode="auto">
          <a:xfrm>
            <a:off x="5907088" y="2622550"/>
            <a:ext cx="13001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484" name="Rectangle 85">
            <a:extLst>
              <a:ext uri="{FF2B5EF4-FFF2-40B4-BE49-F238E27FC236}">
                <a16:creationId xmlns:a16="http://schemas.microsoft.com/office/drawing/2014/main" id="{727EE750-0CAB-47DC-B771-4CC0CF19BDF9}"/>
              </a:ext>
            </a:extLst>
          </p:cNvPr>
          <p:cNvSpPr>
            <a:spLocks noChangeArrowheads="1"/>
          </p:cNvSpPr>
          <p:nvPr/>
        </p:nvSpPr>
        <p:spPr bwMode="auto">
          <a:xfrm>
            <a:off x="6043613" y="2686050"/>
            <a:ext cx="461962"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Előfizetői</a:t>
            </a:r>
            <a:endParaRPr lang="hu-HU" altLang="hu-HU" sz="1200">
              <a:latin typeface="Times New Roman" panose="02020603050405020304" pitchFamily="18" charset="0"/>
            </a:endParaRPr>
          </a:p>
        </p:txBody>
      </p:sp>
      <p:sp>
        <p:nvSpPr>
          <p:cNvPr id="61485" name="Rectangle 86">
            <a:extLst>
              <a:ext uri="{FF2B5EF4-FFF2-40B4-BE49-F238E27FC236}">
                <a16:creationId xmlns:a16="http://schemas.microsoft.com/office/drawing/2014/main" id="{B7D23364-24D6-42E2-83AA-08678EC98F6D}"/>
              </a:ext>
            </a:extLst>
          </p:cNvPr>
          <p:cNvSpPr>
            <a:spLocks noChangeArrowheads="1"/>
          </p:cNvSpPr>
          <p:nvPr/>
        </p:nvSpPr>
        <p:spPr bwMode="auto">
          <a:xfrm>
            <a:off x="6792913" y="2686050"/>
            <a:ext cx="31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 </a:t>
            </a:r>
            <a:endParaRPr lang="hu-HU" altLang="hu-HU" sz="1200">
              <a:latin typeface="Times New Roman" panose="02020603050405020304" pitchFamily="18" charset="0"/>
            </a:endParaRPr>
          </a:p>
        </p:txBody>
      </p:sp>
      <p:sp>
        <p:nvSpPr>
          <p:cNvPr id="61486" name="Rectangle 87">
            <a:extLst>
              <a:ext uri="{FF2B5EF4-FFF2-40B4-BE49-F238E27FC236}">
                <a16:creationId xmlns:a16="http://schemas.microsoft.com/office/drawing/2014/main" id="{AF4EDB39-28DF-48EB-B879-5D5CAC42DCF7}"/>
              </a:ext>
            </a:extLst>
          </p:cNvPr>
          <p:cNvSpPr>
            <a:spLocks noChangeArrowheads="1"/>
          </p:cNvSpPr>
          <p:nvPr/>
        </p:nvSpPr>
        <p:spPr bwMode="auto">
          <a:xfrm>
            <a:off x="6043613" y="2862263"/>
            <a:ext cx="63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h</a:t>
            </a:r>
            <a:endParaRPr lang="hu-HU" altLang="hu-HU" sz="1200">
              <a:latin typeface="Times New Roman" panose="02020603050405020304" pitchFamily="18" charset="0"/>
            </a:endParaRPr>
          </a:p>
        </p:txBody>
      </p:sp>
      <p:sp>
        <p:nvSpPr>
          <p:cNvPr id="61487" name="Rectangle 88">
            <a:extLst>
              <a:ext uri="{FF2B5EF4-FFF2-40B4-BE49-F238E27FC236}">
                <a16:creationId xmlns:a16="http://schemas.microsoft.com/office/drawing/2014/main" id="{216E7C80-7553-4857-B29D-03E6CDA66237}"/>
              </a:ext>
            </a:extLst>
          </p:cNvPr>
          <p:cNvSpPr>
            <a:spLocks noChangeArrowheads="1"/>
          </p:cNvSpPr>
          <p:nvPr/>
        </p:nvSpPr>
        <p:spPr bwMode="auto">
          <a:xfrm>
            <a:off x="6142038" y="2862263"/>
            <a:ext cx="527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ozzáférést</a:t>
            </a:r>
            <a:endParaRPr lang="hu-HU" altLang="hu-HU" sz="1200">
              <a:latin typeface="Times New Roman" panose="02020603050405020304" pitchFamily="18" charset="0"/>
            </a:endParaRPr>
          </a:p>
        </p:txBody>
      </p:sp>
      <p:sp>
        <p:nvSpPr>
          <p:cNvPr id="61488" name="Rectangle 89">
            <a:extLst>
              <a:ext uri="{FF2B5EF4-FFF2-40B4-BE49-F238E27FC236}">
                <a16:creationId xmlns:a16="http://schemas.microsoft.com/office/drawing/2014/main" id="{C070E429-835E-482E-8A29-4B5314778A72}"/>
              </a:ext>
            </a:extLst>
          </p:cNvPr>
          <p:cNvSpPr>
            <a:spLocks noChangeArrowheads="1"/>
          </p:cNvSpPr>
          <p:nvPr/>
        </p:nvSpPr>
        <p:spPr bwMode="auto">
          <a:xfrm>
            <a:off x="7000875" y="2862263"/>
            <a:ext cx="3016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 </a:t>
            </a:r>
            <a:endParaRPr lang="hu-HU" altLang="hu-HU" sz="1200">
              <a:latin typeface="Times New Roman" panose="02020603050405020304" pitchFamily="18" charset="0"/>
            </a:endParaRPr>
          </a:p>
        </p:txBody>
      </p:sp>
      <p:sp>
        <p:nvSpPr>
          <p:cNvPr id="61489" name="Rectangle 90">
            <a:extLst>
              <a:ext uri="{FF2B5EF4-FFF2-40B4-BE49-F238E27FC236}">
                <a16:creationId xmlns:a16="http://schemas.microsoft.com/office/drawing/2014/main" id="{0BF4F8FE-9CF2-4F1E-A22D-7438C6A782EF}"/>
              </a:ext>
            </a:extLst>
          </p:cNvPr>
          <p:cNvSpPr>
            <a:spLocks noChangeArrowheads="1"/>
          </p:cNvSpPr>
          <p:nvPr/>
        </p:nvSpPr>
        <p:spPr bwMode="auto">
          <a:xfrm>
            <a:off x="6043613" y="3040063"/>
            <a:ext cx="63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b</a:t>
            </a:r>
            <a:endParaRPr lang="hu-HU" altLang="hu-HU" sz="1200">
              <a:latin typeface="Times New Roman" panose="02020603050405020304" pitchFamily="18" charset="0"/>
            </a:endParaRPr>
          </a:p>
        </p:txBody>
      </p:sp>
      <p:sp>
        <p:nvSpPr>
          <p:cNvPr id="61490" name="Rectangle 91">
            <a:extLst>
              <a:ext uri="{FF2B5EF4-FFF2-40B4-BE49-F238E27FC236}">
                <a16:creationId xmlns:a16="http://schemas.microsoft.com/office/drawing/2014/main" id="{0A189A2F-63BC-4924-914E-50566A7A4D2D}"/>
              </a:ext>
            </a:extLst>
          </p:cNvPr>
          <p:cNvSpPr>
            <a:spLocks noChangeArrowheads="1"/>
          </p:cNvSpPr>
          <p:nvPr/>
        </p:nvSpPr>
        <p:spPr bwMode="auto">
          <a:xfrm>
            <a:off x="6142038" y="3040063"/>
            <a:ext cx="361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iztosító</a:t>
            </a:r>
            <a:endParaRPr lang="hu-HU" altLang="hu-HU" sz="1200">
              <a:latin typeface="Times New Roman" panose="02020603050405020304" pitchFamily="18" charset="0"/>
            </a:endParaRPr>
          </a:p>
        </p:txBody>
      </p:sp>
      <p:sp>
        <p:nvSpPr>
          <p:cNvPr id="61491" name="Rectangle 92">
            <a:extLst>
              <a:ext uri="{FF2B5EF4-FFF2-40B4-BE49-F238E27FC236}">
                <a16:creationId xmlns:a16="http://schemas.microsoft.com/office/drawing/2014/main" id="{DDDFFBC9-309F-45F6-8425-93FF2C94531C}"/>
              </a:ext>
            </a:extLst>
          </p:cNvPr>
          <p:cNvSpPr>
            <a:spLocks noChangeArrowheads="1"/>
          </p:cNvSpPr>
          <p:nvPr/>
        </p:nvSpPr>
        <p:spPr bwMode="auto">
          <a:xfrm>
            <a:off x="6727825" y="3040063"/>
            <a:ext cx="31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 </a:t>
            </a:r>
            <a:endParaRPr lang="hu-HU" altLang="hu-HU" sz="1200">
              <a:latin typeface="Times New Roman" panose="02020603050405020304" pitchFamily="18" charset="0"/>
            </a:endParaRPr>
          </a:p>
        </p:txBody>
      </p:sp>
      <p:sp>
        <p:nvSpPr>
          <p:cNvPr id="61492" name="Rectangle 93">
            <a:extLst>
              <a:ext uri="{FF2B5EF4-FFF2-40B4-BE49-F238E27FC236}">
                <a16:creationId xmlns:a16="http://schemas.microsoft.com/office/drawing/2014/main" id="{69BF05F5-5809-407D-811C-9F3620BC3A6A}"/>
              </a:ext>
            </a:extLst>
          </p:cNvPr>
          <p:cNvSpPr>
            <a:spLocks noChangeArrowheads="1"/>
          </p:cNvSpPr>
          <p:nvPr/>
        </p:nvSpPr>
        <p:spPr bwMode="auto">
          <a:xfrm>
            <a:off x="6043613" y="3214688"/>
            <a:ext cx="5461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szolgáltató</a:t>
            </a:r>
            <a:endParaRPr lang="hu-HU" altLang="hu-HU" sz="1200">
              <a:latin typeface="Times New Roman" panose="02020603050405020304" pitchFamily="18" charset="0"/>
            </a:endParaRPr>
          </a:p>
        </p:txBody>
      </p:sp>
      <p:sp>
        <p:nvSpPr>
          <p:cNvPr id="61493" name="Rectangle 94">
            <a:extLst>
              <a:ext uri="{FF2B5EF4-FFF2-40B4-BE49-F238E27FC236}">
                <a16:creationId xmlns:a16="http://schemas.microsoft.com/office/drawing/2014/main" id="{DF4BBD57-CB75-4C81-B960-BFD0D5BBFEDA}"/>
              </a:ext>
            </a:extLst>
          </p:cNvPr>
          <p:cNvSpPr>
            <a:spLocks noChangeArrowheads="1"/>
          </p:cNvSpPr>
          <p:nvPr/>
        </p:nvSpPr>
        <p:spPr bwMode="auto">
          <a:xfrm>
            <a:off x="6924675" y="3186113"/>
            <a:ext cx="365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1100">
                <a:solidFill>
                  <a:srgbClr val="000000"/>
                </a:solidFill>
                <a:latin typeface="Times New Roman" panose="02020603050405020304" pitchFamily="18" charset="0"/>
              </a:rPr>
              <a:t> </a:t>
            </a:r>
            <a:endParaRPr lang="hu-HU" altLang="hu-HU" sz="1200">
              <a:latin typeface="Times New Roman" panose="02020603050405020304" pitchFamily="18" charset="0"/>
            </a:endParaRPr>
          </a:p>
        </p:txBody>
      </p:sp>
      <p:sp>
        <p:nvSpPr>
          <p:cNvPr id="61494" name="Rectangle 95">
            <a:extLst>
              <a:ext uri="{FF2B5EF4-FFF2-40B4-BE49-F238E27FC236}">
                <a16:creationId xmlns:a16="http://schemas.microsoft.com/office/drawing/2014/main" id="{CE68B739-BF10-49DE-90AA-1500DCEEC1EA}"/>
              </a:ext>
            </a:extLst>
          </p:cNvPr>
          <p:cNvSpPr>
            <a:spLocks noChangeArrowheads="1"/>
          </p:cNvSpPr>
          <p:nvPr/>
        </p:nvSpPr>
        <p:spPr bwMode="auto">
          <a:xfrm>
            <a:off x="2754313" y="1546225"/>
            <a:ext cx="22590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495" name="Rectangle 96">
            <a:extLst>
              <a:ext uri="{FF2B5EF4-FFF2-40B4-BE49-F238E27FC236}">
                <a16:creationId xmlns:a16="http://schemas.microsoft.com/office/drawing/2014/main" id="{EDA0CB3F-4D72-42D7-97D1-002E785BFF5D}"/>
              </a:ext>
            </a:extLst>
          </p:cNvPr>
          <p:cNvSpPr>
            <a:spLocks noChangeArrowheads="1"/>
          </p:cNvSpPr>
          <p:nvPr/>
        </p:nvSpPr>
        <p:spPr bwMode="auto">
          <a:xfrm>
            <a:off x="3309938" y="1608138"/>
            <a:ext cx="476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Közvetítő</a:t>
            </a:r>
            <a:endParaRPr lang="hu-HU" altLang="hu-HU" sz="1200">
              <a:latin typeface="Times New Roman" panose="02020603050405020304" pitchFamily="18" charset="0"/>
            </a:endParaRPr>
          </a:p>
        </p:txBody>
      </p:sp>
      <p:sp>
        <p:nvSpPr>
          <p:cNvPr id="61496" name="Rectangle 97">
            <a:extLst>
              <a:ext uri="{FF2B5EF4-FFF2-40B4-BE49-F238E27FC236}">
                <a16:creationId xmlns:a16="http://schemas.microsoft.com/office/drawing/2014/main" id="{7BADBC67-4446-4C07-9470-76C16209DD6C}"/>
              </a:ext>
            </a:extLst>
          </p:cNvPr>
          <p:cNvSpPr>
            <a:spLocks noChangeArrowheads="1"/>
          </p:cNvSpPr>
          <p:nvPr/>
        </p:nvSpPr>
        <p:spPr bwMode="auto">
          <a:xfrm>
            <a:off x="4452938" y="1608138"/>
            <a:ext cx="31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 </a:t>
            </a:r>
            <a:endParaRPr lang="hu-HU" altLang="hu-HU" sz="1200">
              <a:latin typeface="Times New Roman" panose="02020603050405020304" pitchFamily="18" charset="0"/>
            </a:endParaRPr>
          </a:p>
        </p:txBody>
      </p:sp>
      <p:sp>
        <p:nvSpPr>
          <p:cNvPr id="61497" name="Rectangle 98">
            <a:extLst>
              <a:ext uri="{FF2B5EF4-FFF2-40B4-BE49-F238E27FC236}">
                <a16:creationId xmlns:a16="http://schemas.microsoft.com/office/drawing/2014/main" id="{11514761-186F-4A4E-981B-10A1DC8262A7}"/>
              </a:ext>
            </a:extLst>
          </p:cNvPr>
          <p:cNvSpPr>
            <a:spLocks noChangeArrowheads="1"/>
          </p:cNvSpPr>
          <p:nvPr/>
        </p:nvSpPr>
        <p:spPr bwMode="auto">
          <a:xfrm>
            <a:off x="3440113" y="1784350"/>
            <a:ext cx="58737"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s</a:t>
            </a:r>
            <a:endParaRPr lang="hu-HU" altLang="hu-HU" sz="1200">
              <a:latin typeface="Times New Roman" panose="02020603050405020304" pitchFamily="18" charset="0"/>
            </a:endParaRPr>
          </a:p>
        </p:txBody>
      </p:sp>
      <p:sp>
        <p:nvSpPr>
          <p:cNvPr id="61498" name="Rectangle 99">
            <a:extLst>
              <a:ext uri="{FF2B5EF4-FFF2-40B4-BE49-F238E27FC236}">
                <a16:creationId xmlns:a16="http://schemas.microsoft.com/office/drawing/2014/main" id="{92814844-27F0-4B4A-8A09-DCD8AD3110A2}"/>
              </a:ext>
            </a:extLst>
          </p:cNvPr>
          <p:cNvSpPr>
            <a:spLocks noChangeArrowheads="1"/>
          </p:cNvSpPr>
          <p:nvPr/>
        </p:nvSpPr>
        <p:spPr bwMode="auto">
          <a:xfrm>
            <a:off x="3533775" y="1784350"/>
            <a:ext cx="49053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zolgáltató</a:t>
            </a:r>
            <a:endParaRPr lang="hu-HU" altLang="hu-HU" sz="1200">
              <a:latin typeface="Times New Roman" panose="02020603050405020304" pitchFamily="18" charset="0"/>
            </a:endParaRPr>
          </a:p>
        </p:txBody>
      </p:sp>
      <p:sp>
        <p:nvSpPr>
          <p:cNvPr id="61499" name="Rectangle 100">
            <a:extLst>
              <a:ext uri="{FF2B5EF4-FFF2-40B4-BE49-F238E27FC236}">
                <a16:creationId xmlns:a16="http://schemas.microsoft.com/office/drawing/2014/main" id="{B89F02BD-92B6-4D40-92BA-148041E084DE}"/>
              </a:ext>
            </a:extLst>
          </p:cNvPr>
          <p:cNvSpPr>
            <a:spLocks noChangeArrowheads="1"/>
          </p:cNvSpPr>
          <p:nvPr/>
        </p:nvSpPr>
        <p:spPr bwMode="auto">
          <a:xfrm>
            <a:off x="4324350" y="1784350"/>
            <a:ext cx="31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 </a:t>
            </a:r>
            <a:endParaRPr lang="hu-HU" altLang="hu-HU" sz="1200">
              <a:latin typeface="Times New Roman" panose="02020603050405020304" pitchFamily="18" charset="0"/>
            </a:endParaRPr>
          </a:p>
        </p:txBody>
      </p:sp>
      <p:sp>
        <p:nvSpPr>
          <p:cNvPr id="61500" name="Rectangle 101">
            <a:extLst>
              <a:ext uri="{FF2B5EF4-FFF2-40B4-BE49-F238E27FC236}">
                <a16:creationId xmlns:a16="http://schemas.microsoft.com/office/drawing/2014/main" id="{C3EE0CD4-FD7D-4332-AA77-C47983373264}"/>
              </a:ext>
            </a:extLst>
          </p:cNvPr>
          <p:cNvSpPr>
            <a:spLocks noChangeArrowheads="1"/>
          </p:cNvSpPr>
          <p:nvPr/>
        </p:nvSpPr>
        <p:spPr bwMode="auto">
          <a:xfrm>
            <a:off x="3830638" y="1957388"/>
            <a:ext cx="635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I.</a:t>
            </a:r>
            <a:endParaRPr lang="hu-HU" altLang="hu-HU" sz="1200">
              <a:latin typeface="Times New Roman" panose="02020603050405020304" pitchFamily="18" charset="0"/>
            </a:endParaRPr>
          </a:p>
        </p:txBody>
      </p:sp>
      <p:sp>
        <p:nvSpPr>
          <p:cNvPr id="61501" name="Rectangle 102">
            <a:extLst>
              <a:ext uri="{FF2B5EF4-FFF2-40B4-BE49-F238E27FC236}">
                <a16:creationId xmlns:a16="http://schemas.microsoft.com/office/drawing/2014/main" id="{3E8268EB-6A81-4223-AC46-B9D412D7A8F2}"/>
              </a:ext>
            </a:extLst>
          </p:cNvPr>
          <p:cNvSpPr>
            <a:spLocks noChangeArrowheads="1"/>
          </p:cNvSpPr>
          <p:nvPr/>
        </p:nvSpPr>
        <p:spPr bwMode="auto">
          <a:xfrm>
            <a:off x="3935413" y="1930400"/>
            <a:ext cx="365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1100">
                <a:solidFill>
                  <a:srgbClr val="000000"/>
                </a:solidFill>
                <a:latin typeface="Times New Roman" panose="02020603050405020304" pitchFamily="18" charset="0"/>
              </a:rPr>
              <a:t> </a:t>
            </a:r>
            <a:endParaRPr lang="hu-HU" altLang="hu-HU" sz="1200">
              <a:latin typeface="Times New Roman" panose="02020603050405020304" pitchFamily="18" charset="0"/>
            </a:endParaRPr>
          </a:p>
        </p:txBody>
      </p:sp>
      <p:sp>
        <p:nvSpPr>
          <p:cNvPr id="61502" name="Rectangle 103">
            <a:extLst>
              <a:ext uri="{FF2B5EF4-FFF2-40B4-BE49-F238E27FC236}">
                <a16:creationId xmlns:a16="http://schemas.microsoft.com/office/drawing/2014/main" id="{984600EF-E31A-423E-957A-A695497A8B67}"/>
              </a:ext>
            </a:extLst>
          </p:cNvPr>
          <p:cNvSpPr>
            <a:spLocks noChangeArrowheads="1"/>
          </p:cNvSpPr>
          <p:nvPr/>
        </p:nvSpPr>
        <p:spPr bwMode="auto">
          <a:xfrm>
            <a:off x="3043238" y="3111500"/>
            <a:ext cx="16351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503" name="Rectangle 104">
            <a:extLst>
              <a:ext uri="{FF2B5EF4-FFF2-40B4-BE49-F238E27FC236}">
                <a16:creationId xmlns:a16="http://schemas.microsoft.com/office/drawing/2014/main" id="{4BD81903-1D55-46D6-AE5C-4FE2FA70000B}"/>
              </a:ext>
            </a:extLst>
          </p:cNvPr>
          <p:cNvSpPr>
            <a:spLocks noChangeArrowheads="1"/>
          </p:cNvSpPr>
          <p:nvPr/>
        </p:nvSpPr>
        <p:spPr bwMode="auto">
          <a:xfrm>
            <a:off x="3286125" y="3170238"/>
            <a:ext cx="476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Közvetítő</a:t>
            </a:r>
            <a:endParaRPr lang="hu-HU" altLang="hu-HU" sz="1200">
              <a:latin typeface="Times New Roman" panose="02020603050405020304" pitchFamily="18" charset="0"/>
            </a:endParaRPr>
          </a:p>
        </p:txBody>
      </p:sp>
      <p:sp>
        <p:nvSpPr>
          <p:cNvPr id="61504" name="Rectangle 105">
            <a:extLst>
              <a:ext uri="{FF2B5EF4-FFF2-40B4-BE49-F238E27FC236}">
                <a16:creationId xmlns:a16="http://schemas.microsoft.com/office/drawing/2014/main" id="{117164FA-CAAE-4D45-B3ED-26248B16528A}"/>
              </a:ext>
            </a:extLst>
          </p:cNvPr>
          <p:cNvSpPr>
            <a:spLocks noChangeArrowheads="1"/>
          </p:cNvSpPr>
          <p:nvPr/>
        </p:nvSpPr>
        <p:spPr bwMode="auto">
          <a:xfrm>
            <a:off x="4432300" y="3170238"/>
            <a:ext cx="3016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 </a:t>
            </a:r>
            <a:endParaRPr lang="hu-HU" altLang="hu-HU" sz="1200">
              <a:latin typeface="Times New Roman" panose="02020603050405020304" pitchFamily="18" charset="0"/>
            </a:endParaRPr>
          </a:p>
        </p:txBody>
      </p:sp>
      <p:sp>
        <p:nvSpPr>
          <p:cNvPr id="61505" name="Rectangle 106">
            <a:extLst>
              <a:ext uri="{FF2B5EF4-FFF2-40B4-BE49-F238E27FC236}">
                <a16:creationId xmlns:a16="http://schemas.microsoft.com/office/drawing/2014/main" id="{A2A3181E-C757-4062-84CA-D22A1CB2A0C0}"/>
              </a:ext>
            </a:extLst>
          </p:cNvPr>
          <p:cNvSpPr>
            <a:spLocks noChangeArrowheads="1"/>
          </p:cNvSpPr>
          <p:nvPr/>
        </p:nvSpPr>
        <p:spPr bwMode="auto">
          <a:xfrm>
            <a:off x="3416300" y="3348038"/>
            <a:ext cx="571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s</a:t>
            </a:r>
            <a:endParaRPr lang="hu-HU" altLang="hu-HU" sz="1200">
              <a:latin typeface="Times New Roman" panose="02020603050405020304" pitchFamily="18" charset="0"/>
            </a:endParaRPr>
          </a:p>
        </p:txBody>
      </p:sp>
      <p:sp>
        <p:nvSpPr>
          <p:cNvPr id="61506" name="Rectangle 107">
            <a:extLst>
              <a:ext uri="{FF2B5EF4-FFF2-40B4-BE49-F238E27FC236}">
                <a16:creationId xmlns:a16="http://schemas.microsoft.com/office/drawing/2014/main" id="{ED904119-3F75-47F6-99B0-340C49C4B2DB}"/>
              </a:ext>
            </a:extLst>
          </p:cNvPr>
          <p:cNvSpPr>
            <a:spLocks noChangeArrowheads="1"/>
          </p:cNvSpPr>
          <p:nvPr/>
        </p:nvSpPr>
        <p:spPr bwMode="auto">
          <a:xfrm>
            <a:off x="3509963" y="3348038"/>
            <a:ext cx="488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zolgáltató</a:t>
            </a:r>
            <a:endParaRPr lang="hu-HU" altLang="hu-HU" sz="1200">
              <a:latin typeface="Times New Roman" panose="02020603050405020304" pitchFamily="18" charset="0"/>
            </a:endParaRPr>
          </a:p>
        </p:txBody>
      </p:sp>
      <p:sp>
        <p:nvSpPr>
          <p:cNvPr id="61507" name="Rectangle 108">
            <a:extLst>
              <a:ext uri="{FF2B5EF4-FFF2-40B4-BE49-F238E27FC236}">
                <a16:creationId xmlns:a16="http://schemas.microsoft.com/office/drawing/2014/main" id="{84784919-AF12-422B-BC0D-7151AA486BFF}"/>
              </a:ext>
            </a:extLst>
          </p:cNvPr>
          <p:cNvSpPr>
            <a:spLocks noChangeArrowheads="1"/>
          </p:cNvSpPr>
          <p:nvPr/>
        </p:nvSpPr>
        <p:spPr bwMode="auto">
          <a:xfrm>
            <a:off x="4300538" y="3348038"/>
            <a:ext cx="30162"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 </a:t>
            </a:r>
            <a:endParaRPr lang="hu-HU" altLang="hu-HU" sz="1200">
              <a:latin typeface="Times New Roman" panose="02020603050405020304" pitchFamily="18" charset="0"/>
            </a:endParaRPr>
          </a:p>
        </p:txBody>
      </p:sp>
      <p:sp>
        <p:nvSpPr>
          <p:cNvPr id="61508" name="Rectangle 109">
            <a:extLst>
              <a:ext uri="{FF2B5EF4-FFF2-40B4-BE49-F238E27FC236}">
                <a16:creationId xmlns:a16="http://schemas.microsoft.com/office/drawing/2014/main" id="{40F44C18-FA3D-4AE9-BE73-ABE6CDFCB9E1}"/>
              </a:ext>
            </a:extLst>
          </p:cNvPr>
          <p:cNvSpPr>
            <a:spLocks noChangeArrowheads="1"/>
          </p:cNvSpPr>
          <p:nvPr/>
        </p:nvSpPr>
        <p:spPr bwMode="auto">
          <a:xfrm>
            <a:off x="3783013" y="3524250"/>
            <a:ext cx="96837"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II.</a:t>
            </a:r>
            <a:endParaRPr lang="hu-HU" altLang="hu-HU" sz="1200">
              <a:latin typeface="Times New Roman" panose="02020603050405020304" pitchFamily="18" charset="0"/>
            </a:endParaRPr>
          </a:p>
        </p:txBody>
      </p:sp>
      <p:sp>
        <p:nvSpPr>
          <p:cNvPr id="61509" name="Rectangle 110">
            <a:extLst>
              <a:ext uri="{FF2B5EF4-FFF2-40B4-BE49-F238E27FC236}">
                <a16:creationId xmlns:a16="http://schemas.microsoft.com/office/drawing/2014/main" id="{5313211A-D97A-4263-8D0B-33722D382292}"/>
              </a:ext>
            </a:extLst>
          </p:cNvPr>
          <p:cNvSpPr>
            <a:spLocks noChangeArrowheads="1"/>
          </p:cNvSpPr>
          <p:nvPr/>
        </p:nvSpPr>
        <p:spPr bwMode="auto">
          <a:xfrm>
            <a:off x="3937000" y="3494088"/>
            <a:ext cx="349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1100">
                <a:solidFill>
                  <a:srgbClr val="000000"/>
                </a:solidFill>
                <a:latin typeface="Times New Roman" panose="02020603050405020304" pitchFamily="18" charset="0"/>
              </a:rPr>
              <a:t> </a:t>
            </a:r>
            <a:endParaRPr lang="hu-HU" altLang="hu-HU" sz="1200">
              <a:latin typeface="Times New Roman" panose="02020603050405020304" pitchFamily="18" charset="0"/>
            </a:endParaRPr>
          </a:p>
        </p:txBody>
      </p:sp>
      <p:sp>
        <p:nvSpPr>
          <p:cNvPr id="61510" name="Rectangle 111">
            <a:extLst>
              <a:ext uri="{FF2B5EF4-FFF2-40B4-BE49-F238E27FC236}">
                <a16:creationId xmlns:a16="http://schemas.microsoft.com/office/drawing/2014/main" id="{714688EA-17E0-4851-B2C3-22C02C263952}"/>
              </a:ext>
            </a:extLst>
          </p:cNvPr>
          <p:cNvSpPr>
            <a:spLocks noChangeArrowheads="1"/>
          </p:cNvSpPr>
          <p:nvPr/>
        </p:nvSpPr>
        <p:spPr bwMode="auto">
          <a:xfrm>
            <a:off x="3043238" y="4564063"/>
            <a:ext cx="172085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511" name="Rectangle 112">
            <a:extLst>
              <a:ext uri="{FF2B5EF4-FFF2-40B4-BE49-F238E27FC236}">
                <a16:creationId xmlns:a16="http://schemas.microsoft.com/office/drawing/2014/main" id="{C6163642-6F89-4DBE-8A34-A94FFAD44D9E}"/>
              </a:ext>
            </a:extLst>
          </p:cNvPr>
          <p:cNvSpPr>
            <a:spLocks noChangeArrowheads="1"/>
          </p:cNvSpPr>
          <p:nvPr/>
        </p:nvSpPr>
        <p:spPr bwMode="auto">
          <a:xfrm>
            <a:off x="3328988" y="4625975"/>
            <a:ext cx="762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K</a:t>
            </a:r>
            <a:endParaRPr lang="hu-HU" altLang="hu-HU" sz="1200">
              <a:latin typeface="Times New Roman" panose="02020603050405020304" pitchFamily="18" charset="0"/>
            </a:endParaRPr>
          </a:p>
        </p:txBody>
      </p:sp>
      <p:sp>
        <p:nvSpPr>
          <p:cNvPr id="61512" name="Rectangle 113">
            <a:extLst>
              <a:ext uri="{FF2B5EF4-FFF2-40B4-BE49-F238E27FC236}">
                <a16:creationId xmlns:a16="http://schemas.microsoft.com/office/drawing/2014/main" id="{5B6DA8B3-75A8-413B-8922-4953BEF73A56}"/>
              </a:ext>
            </a:extLst>
          </p:cNvPr>
          <p:cNvSpPr>
            <a:spLocks noChangeArrowheads="1"/>
          </p:cNvSpPr>
          <p:nvPr/>
        </p:nvSpPr>
        <p:spPr bwMode="auto">
          <a:xfrm>
            <a:off x="3452813" y="4625975"/>
            <a:ext cx="398462"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özvetítő</a:t>
            </a:r>
            <a:endParaRPr lang="hu-HU" altLang="hu-HU" sz="1200">
              <a:latin typeface="Times New Roman" panose="02020603050405020304" pitchFamily="18" charset="0"/>
            </a:endParaRPr>
          </a:p>
        </p:txBody>
      </p:sp>
      <p:sp>
        <p:nvSpPr>
          <p:cNvPr id="61513" name="Rectangle 114">
            <a:extLst>
              <a:ext uri="{FF2B5EF4-FFF2-40B4-BE49-F238E27FC236}">
                <a16:creationId xmlns:a16="http://schemas.microsoft.com/office/drawing/2014/main" id="{5292964D-202D-41AC-85B0-CBF0CF9C4D2C}"/>
              </a:ext>
            </a:extLst>
          </p:cNvPr>
          <p:cNvSpPr>
            <a:spLocks noChangeArrowheads="1"/>
          </p:cNvSpPr>
          <p:nvPr/>
        </p:nvSpPr>
        <p:spPr bwMode="auto">
          <a:xfrm>
            <a:off x="4473575" y="4625975"/>
            <a:ext cx="31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 </a:t>
            </a:r>
            <a:endParaRPr lang="hu-HU" altLang="hu-HU" sz="1200">
              <a:latin typeface="Times New Roman" panose="02020603050405020304" pitchFamily="18" charset="0"/>
            </a:endParaRPr>
          </a:p>
        </p:txBody>
      </p:sp>
      <p:sp>
        <p:nvSpPr>
          <p:cNvPr id="61514" name="Rectangle 115">
            <a:extLst>
              <a:ext uri="{FF2B5EF4-FFF2-40B4-BE49-F238E27FC236}">
                <a16:creationId xmlns:a16="http://schemas.microsoft.com/office/drawing/2014/main" id="{D5DB5789-B777-4135-8712-F2DBB9193FFC}"/>
              </a:ext>
            </a:extLst>
          </p:cNvPr>
          <p:cNvSpPr>
            <a:spLocks noChangeArrowheads="1"/>
          </p:cNvSpPr>
          <p:nvPr/>
        </p:nvSpPr>
        <p:spPr bwMode="auto">
          <a:xfrm>
            <a:off x="3446463" y="4800600"/>
            <a:ext cx="762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S</a:t>
            </a:r>
            <a:endParaRPr lang="hu-HU" altLang="hu-HU" sz="1200">
              <a:latin typeface="Times New Roman" panose="02020603050405020304" pitchFamily="18" charset="0"/>
            </a:endParaRPr>
          </a:p>
        </p:txBody>
      </p:sp>
      <p:sp>
        <p:nvSpPr>
          <p:cNvPr id="61515" name="Rectangle 116">
            <a:extLst>
              <a:ext uri="{FF2B5EF4-FFF2-40B4-BE49-F238E27FC236}">
                <a16:creationId xmlns:a16="http://schemas.microsoft.com/office/drawing/2014/main" id="{B275FA9A-F004-465C-8E3F-05712828B806}"/>
              </a:ext>
            </a:extLst>
          </p:cNvPr>
          <p:cNvSpPr>
            <a:spLocks noChangeArrowheads="1"/>
          </p:cNvSpPr>
          <p:nvPr/>
        </p:nvSpPr>
        <p:spPr bwMode="auto">
          <a:xfrm>
            <a:off x="3567113" y="4800600"/>
            <a:ext cx="490537"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zolgáltató</a:t>
            </a:r>
            <a:endParaRPr lang="hu-HU" altLang="hu-HU" sz="1200">
              <a:latin typeface="Times New Roman" panose="02020603050405020304" pitchFamily="18" charset="0"/>
            </a:endParaRPr>
          </a:p>
        </p:txBody>
      </p:sp>
      <p:sp>
        <p:nvSpPr>
          <p:cNvPr id="61516" name="Rectangle 117">
            <a:extLst>
              <a:ext uri="{FF2B5EF4-FFF2-40B4-BE49-F238E27FC236}">
                <a16:creationId xmlns:a16="http://schemas.microsoft.com/office/drawing/2014/main" id="{410D18C7-EE09-4377-82D5-28AE2E0EC966}"/>
              </a:ext>
            </a:extLst>
          </p:cNvPr>
          <p:cNvSpPr>
            <a:spLocks noChangeArrowheads="1"/>
          </p:cNvSpPr>
          <p:nvPr/>
        </p:nvSpPr>
        <p:spPr bwMode="auto">
          <a:xfrm>
            <a:off x="4357688" y="4800600"/>
            <a:ext cx="31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 </a:t>
            </a:r>
            <a:endParaRPr lang="hu-HU" altLang="hu-HU" sz="1200">
              <a:latin typeface="Times New Roman" panose="02020603050405020304" pitchFamily="18" charset="0"/>
            </a:endParaRPr>
          </a:p>
        </p:txBody>
      </p:sp>
      <p:sp>
        <p:nvSpPr>
          <p:cNvPr id="61517" name="Rectangle 118">
            <a:extLst>
              <a:ext uri="{FF2B5EF4-FFF2-40B4-BE49-F238E27FC236}">
                <a16:creationId xmlns:a16="http://schemas.microsoft.com/office/drawing/2014/main" id="{D71895E4-07BF-476B-A4F2-637458D45C83}"/>
              </a:ext>
            </a:extLst>
          </p:cNvPr>
          <p:cNvSpPr>
            <a:spLocks noChangeArrowheads="1"/>
          </p:cNvSpPr>
          <p:nvPr/>
        </p:nvSpPr>
        <p:spPr bwMode="auto">
          <a:xfrm>
            <a:off x="3798888" y="4979988"/>
            <a:ext cx="127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III.</a:t>
            </a:r>
            <a:endParaRPr lang="hu-HU" altLang="hu-HU" sz="1200">
              <a:latin typeface="Times New Roman" panose="02020603050405020304" pitchFamily="18" charset="0"/>
            </a:endParaRPr>
          </a:p>
        </p:txBody>
      </p:sp>
      <p:sp>
        <p:nvSpPr>
          <p:cNvPr id="61518" name="Rectangle 119">
            <a:extLst>
              <a:ext uri="{FF2B5EF4-FFF2-40B4-BE49-F238E27FC236}">
                <a16:creationId xmlns:a16="http://schemas.microsoft.com/office/drawing/2014/main" id="{5700AD66-ED33-4B5C-AF4D-727F7E63DCB1}"/>
              </a:ext>
            </a:extLst>
          </p:cNvPr>
          <p:cNvSpPr>
            <a:spLocks noChangeArrowheads="1"/>
          </p:cNvSpPr>
          <p:nvPr/>
        </p:nvSpPr>
        <p:spPr bwMode="auto">
          <a:xfrm>
            <a:off x="4005263" y="4948238"/>
            <a:ext cx="349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1100">
                <a:solidFill>
                  <a:srgbClr val="000000"/>
                </a:solidFill>
                <a:latin typeface="Times New Roman" panose="02020603050405020304" pitchFamily="18" charset="0"/>
              </a:rPr>
              <a:t> </a:t>
            </a:r>
            <a:endParaRPr lang="hu-HU" altLang="hu-HU" sz="1200">
              <a:latin typeface="Times New Roman" panose="02020603050405020304" pitchFamily="18" charset="0"/>
            </a:endParaRPr>
          </a:p>
        </p:txBody>
      </p:sp>
      <p:sp>
        <p:nvSpPr>
          <p:cNvPr id="61519" name="Rectangle 120">
            <a:extLst>
              <a:ext uri="{FF2B5EF4-FFF2-40B4-BE49-F238E27FC236}">
                <a16:creationId xmlns:a16="http://schemas.microsoft.com/office/drawing/2014/main" id="{A69978F4-933E-4BD5-B8B1-9642CD76795B}"/>
              </a:ext>
            </a:extLst>
          </p:cNvPr>
          <p:cNvSpPr>
            <a:spLocks noChangeArrowheads="1"/>
          </p:cNvSpPr>
          <p:nvPr/>
        </p:nvSpPr>
        <p:spPr bwMode="auto">
          <a:xfrm>
            <a:off x="7113588" y="1476375"/>
            <a:ext cx="1419225" cy="604838"/>
          </a:xfrm>
          <a:prstGeom prst="rect">
            <a:avLst/>
          </a:prstGeom>
          <a:solidFill>
            <a:srgbClr val="FFFFFF"/>
          </a:solidFill>
          <a:ln w="15875">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520" name="Rectangle 121">
            <a:extLst>
              <a:ext uri="{FF2B5EF4-FFF2-40B4-BE49-F238E27FC236}">
                <a16:creationId xmlns:a16="http://schemas.microsoft.com/office/drawing/2014/main" id="{8310076E-6C06-45B1-9D9B-C319A8EA4F84}"/>
              </a:ext>
            </a:extLst>
          </p:cNvPr>
          <p:cNvSpPr>
            <a:spLocks noChangeArrowheads="1"/>
          </p:cNvSpPr>
          <p:nvPr/>
        </p:nvSpPr>
        <p:spPr bwMode="auto">
          <a:xfrm>
            <a:off x="7504113" y="1547813"/>
            <a:ext cx="31750"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I</a:t>
            </a:r>
            <a:endParaRPr lang="hu-HU" altLang="hu-HU" sz="1200">
              <a:latin typeface="Times New Roman" panose="02020603050405020304" pitchFamily="18" charset="0"/>
            </a:endParaRPr>
          </a:p>
        </p:txBody>
      </p:sp>
      <p:sp>
        <p:nvSpPr>
          <p:cNvPr id="61521" name="Rectangle 122">
            <a:extLst>
              <a:ext uri="{FF2B5EF4-FFF2-40B4-BE49-F238E27FC236}">
                <a16:creationId xmlns:a16="http://schemas.microsoft.com/office/drawing/2014/main" id="{CF26D9BE-2A8E-44C6-9DF6-30B608044EE7}"/>
              </a:ext>
            </a:extLst>
          </p:cNvPr>
          <p:cNvSpPr>
            <a:spLocks noChangeArrowheads="1"/>
          </p:cNvSpPr>
          <p:nvPr/>
        </p:nvSpPr>
        <p:spPr bwMode="auto">
          <a:xfrm>
            <a:off x="7559675" y="1547813"/>
            <a:ext cx="355600"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nternet</a:t>
            </a:r>
            <a:endParaRPr lang="hu-HU" altLang="hu-HU" sz="1200">
              <a:latin typeface="Times New Roman" panose="02020603050405020304" pitchFamily="18" charset="0"/>
            </a:endParaRPr>
          </a:p>
        </p:txBody>
      </p:sp>
      <p:sp>
        <p:nvSpPr>
          <p:cNvPr id="61522" name="Rectangle 123">
            <a:extLst>
              <a:ext uri="{FF2B5EF4-FFF2-40B4-BE49-F238E27FC236}">
                <a16:creationId xmlns:a16="http://schemas.microsoft.com/office/drawing/2014/main" id="{6EA008AC-3081-4007-9CDA-38BD674DA08A}"/>
              </a:ext>
            </a:extLst>
          </p:cNvPr>
          <p:cNvSpPr>
            <a:spLocks noChangeArrowheads="1"/>
          </p:cNvSpPr>
          <p:nvPr/>
        </p:nvSpPr>
        <p:spPr bwMode="auto">
          <a:xfrm>
            <a:off x="8134350" y="1547813"/>
            <a:ext cx="31750"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 </a:t>
            </a:r>
            <a:endParaRPr lang="hu-HU" altLang="hu-HU" sz="1200">
              <a:latin typeface="Times New Roman" panose="02020603050405020304" pitchFamily="18" charset="0"/>
            </a:endParaRPr>
          </a:p>
        </p:txBody>
      </p:sp>
      <p:sp>
        <p:nvSpPr>
          <p:cNvPr id="61523" name="Rectangle 124">
            <a:extLst>
              <a:ext uri="{FF2B5EF4-FFF2-40B4-BE49-F238E27FC236}">
                <a16:creationId xmlns:a16="http://schemas.microsoft.com/office/drawing/2014/main" id="{604E065D-15D6-4F13-B828-40EDD5C61C9E}"/>
              </a:ext>
            </a:extLst>
          </p:cNvPr>
          <p:cNvSpPr>
            <a:spLocks noChangeArrowheads="1"/>
          </p:cNvSpPr>
          <p:nvPr/>
        </p:nvSpPr>
        <p:spPr bwMode="auto">
          <a:xfrm>
            <a:off x="7381875" y="1725613"/>
            <a:ext cx="546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szolgáltató</a:t>
            </a:r>
            <a:endParaRPr lang="hu-HU" altLang="hu-HU" sz="1200">
              <a:latin typeface="Times New Roman" panose="02020603050405020304" pitchFamily="18" charset="0"/>
            </a:endParaRPr>
          </a:p>
        </p:txBody>
      </p:sp>
      <p:sp>
        <p:nvSpPr>
          <p:cNvPr id="61524" name="Rectangle 125">
            <a:extLst>
              <a:ext uri="{FF2B5EF4-FFF2-40B4-BE49-F238E27FC236}">
                <a16:creationId xmlns:a16="http://schemas.microsoft.com/office/drawing/2014/main" id="{AAAA5318-A796-42C6-BD48-0CEFEA26A0D6}"/>
              </a:ext>
            </a:extLst>
          </p:cNvPr>
          <p:cNvSpPr>
            <a:spLocks noChangeArrowheads="1"/>
          </p:cNvSpPr>
          <p:nvPr/>
        </p:nvSpPr>
        <p:spPr bwMode="auto">
          <a:xfrm>
            <a:off x="8262938" y="1692275"/>
            <a:ext cx="3492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1100">
                <a:solidFill>
                  <a:srgbClr val="000000"/>
                </a:solidFill>
                <a:latin typeface="Times New Roman" panose="02020603050405020304" pitchFamily="18" charset="0"/>
              </a:rPr>
              <a:t> </a:t>
            </a:r>
            <a:endParaRPr lang="hu-HU" altLang="hu-HU" sz="1200">
              <a:latin typeface="Times New Roman" panose="02020603050405020304" pitchFamily="18" charset="0"/>
            </a:endParaRPr>
          </a:p>
        </p:txBody>
      </p:sp>
      <p:sp>
        <p:nvSpPr>
          <p:cNvPr id="61525" name="Line 126">
            <a:extLst>
              <a:ext uri="{FF2B5EF4-FFF2-40B4-BE49-F238E27FC236}">
                <a16:creationId xmlns:a16="http://schemas.microsoft.com/office/drawing/2014/main" id="{8807842A-D172-44DB-B3AE-BB585E36A275}"/>
              </a:ext>
            </a:extLst>
          </p:cNvPr>
          <p:cNvSpPr>
            <a:spLocks noChangeShapeType="1"/>
          </p:cNvSpPr>
          <p:nvPr/>
        </p:nvSpPr>
        <p:spPr bwMode="auto">
          <a:xfrm flipV="1">
            <a:off x="7339013" y="2060575"/>
            <a:ext cx="261937" cy="484188"/>
          </a:xfrm>
          <a:prstGeom prst="line">
            <a:avLst/>
          </a:prstGeom>
          <a:noFill/>
          <a:ln w="8255">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61526" name="Rectangle 127">
            <a:extLst>
              <a:ext uri="{FF2B5EF4-FFF2-40B4-BE49-F238E27FC236}">
                <a16:creationId xmlns:a16="http://schemas.microsoft.com/office/drawing/2014/main" id="{0A3BF7A0-51AB-41DD-85E3-EF28F2F199D5}"/>
              </a:ext>
            </a:extLst>
          </p:cNvPr>
          <p:cNvSpPr>
            <a:spLocks noChangeArrowheads="1"/>
          </p:cNvSpPr>
          <p:nvPr/>
        </p:nvSpPr>
        <p:spPr bwMode="auto">
          <a:xfrm>
            <a:off x="7673975" y="2506663"/>
            <a:ext cx="1338263" cy="544512"/>
          </a:xfrm>
          <a:prstGeom prst="rect">
            <a:avLst/>
          </a:prstGeom>
          <a:solidFill>
            <a:srgbClr val="FFFFFF"/>
          </a:solidFill>
          <a:ln w="15875">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hu-HU" altLang="hu-HU" sz="1800"/>
          </a:p>
        </p:txBody>
      </p:sp>
      <p:sp>
        <p:nvSpPr>
          <p:cNvPr id="61527" name="Rectangle 128">
            <a:extLst>
              <a:ext uri="{FF2B5EF4-FFF2-40B4-BE49-F238E27FC236}">
                <a16:creationId xmlns:a16="http://schemas.microsoft.com/office/drawing/2014/main" id="{A08E6C53-0D35-4C7D-AF02-5BD5FE194888}"/>
              </a:ext>
            </a:extLst>
          </p:cNvPr>
          <p:cNvSpPr>
            <a:spLocks noChangeArrowheads="1"/>
          </p:cNvSpPr>
          <p:nvPr/>
        </p:nvSpPr>
        <p:spPr bwMode="auto">
          <a:xfrm>
            <a:off x="7981950" y="2579688"/>
            <a:ext cx="444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Audiotex</a:t>
            </a:r>
            <a:endParaRPr lang="hu-HU" altLang="hu-HU" sz="1200">
              <a:latin typeface="Times New Roman" panose="02020603050405020304" pitchFamily="18" charset="0"/>
            </a:endParaRPr>
          </a:p>
        </p:txBody>
      </p:sp>
      <p:sp>
        <p:nvSpPr>
          <p:cNvPr id="61528" name="Rectangle 129">
            <a:extLst>
              <a:ext uri="{FF2B5EF4-FFF2-40B4-BE49-F238E27FC236}">
                <a16:creationId xmlns:a16="http://schemas.microsoft.com/office/drawing/2014/main" id="{F070C92B-CC25-4D92-8D6E-864E23A85156}"/>
              </a:ext>
            </a:extLst>
          </p:cNvPr>
          <p:cNvSpPr>
            <a:spLocks noChangeArrowheads="1"/>
          </p:cNvSpPr>
          <p:nvPr/>
        </p:nvSpPr>
        <p:spPr bwMode="auto">
          <a:xfrm>
            <a:off x="8704263" y="2579688"/>
            <a:ext cx="31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 </a:t>
            </a:r>
            <a:endParaRPr lang="hu-HU" altLang="hu-HU" sz="1200">
              <a:latin typeface="Times New Roman" panose="02020603050405020304" pitchFamily="18" charset="0"/>
            </a:endParaRPr>
          </a:p>
        </p:txBody>
      </p:sp>
      <p:sp>
        <p:nvSpPr>
          <p:cNvPr id="61529" name="Rectangle 130">
            <a:extLst>
              <a:ext uri="{FF2B5EF4-FFF2-40B4-BE49-F238E27FC236}">
                <a16:creationId xmlns:a16="http://schemas.microsoft.com/office/drawing/2014/main" id="{BEA06284-0089-46FD-927C-A2336E631E19}"/>
              </a:ext>
            </a:extLst>
          </p:cNvPr>
          <p:cNvSpPr>
            <a:spLocks noChangeArrowheads="1"/>
          </p:cNvSpPr>
          <p:nvPr/>
        </p:nvSpPr>
        <p:spPr bwMode="auto">
          <a:xfrm>
            <a:off x="7897813" y="2752725"/>
            <a:ext cx="547687"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900">
                <a:solidFill>
                  <a:srgbClr val="000000"/>
                </a:solidFill>
              </a:rPr>
              <a:t>szolgáltató</a:t>
            </a:r>
            <a:endParaRPr lang="hu-HU" altLang="hu-HU" sz="1200">
              <a:latin typeface="Times New Roman" panose="02020603050405020304" pitchFamily="18" charset="0"/>
            </a:endParaRPr>
          </a:p>
        </p:txBody>
      </p:sp>
      <p:sp>
        <p:nvSpPr>
          <p:cNvPr id="61530" name="Rectangle 131">
            <a:extLst>
              <a:ext uri="{FF2B5EF4-FFF2-40B4-BE49-F238E27FC236}">
                <a16:creationId xmlns:a16="http://schemas.microsoft.com/office/drawing/2014/main" id="{8856D603-1A4F-4A71-9219-9551F3867A15}"/>
              </a:ext>
            </a:extLst>
          </p:cNvPr>
          <p:cNvSpPr>
            <a:spLocks noChangeArrowheads="1"/>
          </p:cNvSpPr>
          <p:nvPr/>
        </p:nvSpPr>
        <p:spPr bwMode="auto">
          <a:xfrm>
            <a:off x="8783638" y="2722563"/>
            <a:ext cx="365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1100">
                <a:solidFill>
                  <a:srgbClr val="000000"/>
                </a:solidFill>
                <a:latin typeface="Times New Roman" panose="02020603050405020304" pitchFamily="18" charset="0"/>
              </a:rPr>
              <a:t> </a:t>
            </a:r>
            <a:endParaRPr lang="hu-HU" altLang="hu-HU" sz="1200">
              <a:latin typeface="Times New Roman" panose="02020603050405020304" pitchFamily="18" charset="0"/>
            </a:endParaRPr>
          </a:p>
        </p:txBody>
      </p:sp>
      <p:sp>
        <p:nvSpPr>
          <p:cNvPr id="61531" name="Line 132">
            <a:extLst>
              <a:ext uri="{FF2B5EF4-FFF2-40B4-BE49-F238E27FC236}">
                <a16:creationId xmlns:a16="http://schemas.microsoft.com/office/drawing/2014/main" id="{219C61C9-3E2A-41E3-A631-200B8C6C9A83}"/>
              </a:ext>
            </a:extLst>
          </p:cNvPr>
          <p:cNvSpPr>
            <a:spLocks noChangeShapeType="1"/>
          </p:cNvSpPr>
          <p:nvPr/>
        </p:nvSpPr>
        <p:spPr bwMode="auto">
          <a:xfrm flipV="1">
            <a:off x="7385050" y="3030538"/>
            <a:ext cx="754063" cy="444500"/>
          </a:xfrm>
          <a:prstGeom prst="line">
            <a:avLst/>
          </a:prstGeom>
          <a:noFill/>
          <a:ln w="8255">
            <a:solidFill>
              <a:srgbClr val="000000"/>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61532" name="Rectangle 133">
            <a:extLst>
              <a:ext uri="{FF2B5EF4-FFF2-40B4-BE49-F238E27FC236}">
                <a16:creationId xmlns:a16="http://schemas.microsoft.com/office/drawing/2014/main" id="{AE008CC7-3909-4F19-8D8E-50CB47D25C0D}"/>
              </a:ext>
            </a:extLst>
          </p:cNvPr>
          <p:cNvSpPr>
            <a:spLocks noChangeArrowheads="1"/>
          </p:cNvSpPr>
          <p:nvPr/>
        </p:nvSpPr>
        <p:spPr bwMode="auto">
          <a:xfrm>
            <a:off x="7631113" y="5802313"/>
            <a:ext cx="396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hu-HU" altLang="hu-HU" sz="1100" b="1">
                <a:solidFill>
                  <a:srgbClr val="000000"/>
                </a:solidFill>
              </a:rPr>
              <a:t> </a:t>
            </a:r>
            <a:endParaRPr lang="hu-HU" altLang="hu-HU" sz="1200">
              <a:latin typeface="Times New Roman" panose="02020603050405020304"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Élőláb helye 5">
            <a:extLst>
              <a:ext uri="{FF2B5EF4-FFF2-40B4-BE49-F238E27FC236}">
                <a16:creationId xmlns:a16="http://schemas.microsoft.com/office/drawing/2014/main" id="{B3F332D4-3286-4E30-A983-67B2C6DC08E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62467" name="Dia számának helye 6">
            <a:extLst>
              <a:ext uri="{FF2B5EF4-FFF2-40B4-BE49-F238E27FC236}">
                <a16:creationId xmlns:a16="http://schemas.microsoft.com/office/drawing/2014/main" id="{9B0FFB1B-6439-4958-A498-410EB91DD2A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420708AD-1030-49EF-B1B1-69B183039320}" type="slidenum">
              <a:rPr lang="hu-HU" altLang="hu-HU" sz="1400"/>
              <a:pPr eaLnBrk="1" hangingPunct="1">
                <a:spcBef>
                  <a:spcPct val="0"/>
                </a:spcBef>
                <a:buFontTx/>
                <a:buNone/>
              </a:pPr>
              <a:t>72</a:t>
            </a:fld>
            <a:endParaRPr lang="hu-HU" altLang="hu-HU" sz="1400"/>
          </a:p>
        </p:txBody>
      </p:sp>
      <p:sp>
        <p:nvSpPr>
          <p:cNvPr id="62468" name="Rectangle 2">
            <a:extLst>
              <a:ext uri="{FF2B5EF4-FFF2-40B4-BE49-F238E27FC236}">
                <a16:creationId xmlns:a16="http://schemas.microsoft.com/office/drawing/2014/main" id="{5905A2F7-B76D-4B68-BE3E-07A1761AD9BF}"/>
              </a:ext>
            </a:extLst>
          </p:cNvPr>
          <p:cNvSpPr>
            <a:spLocks noGrp="1" noChangeArrowheads="1"/>
          </p:cNvSpPr>
          <p:nvPr>
            <p:ph type="title"/>
          </p:nvPr>
        </p:nvSpPr>
        <p:spPr/>
        <p:txBody>
          <a:bodyPr/>
          <a:lstStyle/>
          <a:p>
            <a:pPr eaLnBrk="1" hangingPunct="1"/>
            <a:r>
              <a:rPr lang="hu-HU" altLang="hu-HU" sz="2800"/>
              <a:t>Carrier selection</a:t>
            </a:r>
          </a:p>
        </p:txBody>
      </p:sp>
      <p:sp>
        <p:nvSpPr>
          <p:cNvPr id="62469" name="Rectangle 3">
            <a:extLst>
              <a:ext uri="{FF2B5EF4-FFF2-40B4-BE49-F238E27FC236}">
                <a16:creationId xmlns:a16="http://schemas.microsoft.com/office/drawing/2014/main" id="{C66FC7AC-F32B-4276-8BE5-503CA61D8D88}"/>
              </a:ext>
            </a:extLst>
          </p:cNvPr>
          <p:cNvSpPr>
            <a:spLocks noGrp="1" noChangeArrowheads="1"/>
          </p:cNvSpPr>
          <p:nvPr>
            <p:ph type="body" sz="half" idx="1"/>
          </p:nvPr>
        </p:nvSpPr>
        <p:spPr/>
        <p:txBody>
          <a:bodyPr/>
          <a:lstStyle/>
          <a:p>
            <a:pPr eaLnBrk="1" hangingPunct="1">
              <a:lnSpc>
                <a:spcPct val="80000"/>
              </a:lnSpc>
            </a:pPr>
            <a:r>
              <a:rPr lang="en-GB" altLang="hu-HU" sz="1400" i="1"/>
              <a:t>Carrier selection</a:t>
            </a:r>
            <a:r>
              <a:rPr lang="en-GB" altLang="hu-HU" sz="1400"/>
              <a:t>: shall mean an option available to the subscriber of an electronic communications service provider to select the participating carrier service provider that providers publicly accessible telephone service through its interconnection with the service provider that provides access to the subscriber or the service which can be used in either of the following ways:</a:t>
            </a:r>
            <a:endParaRPr lang="en-GB" altLang="hu-HU" sz="1400" i="1"/>
          </a:p>
          <a:p>
            <a:pPr eaLnBrk="1" hangingPunct="1">
              <a:lnSpc>
                <a:spcPct val="80000"/>
              </a:lnSpc>
            </a:pPr>
            <a:r>
              <a:rPr lang="en-GB" altLang="hu-HU" sz="1400" i="1"/>
              <a:t>	Carrier pre-selection:</a:t>
            </a:r>
            <a:r>
              <a:rPr lang="en-GB" altLang="hu-HU" sz="1400"/>
              <a:t> shall mean that the subscriber provides for the carrier service provider in an agreement, and the call may be made without the use of a carrier selection prefix.</a:t>
            </a:r>
            <a:endParaRPr lang="en-GB" altLang="hu-HU" sz="1400" i="1"/>
          </a:p>
          <a:p>
            <a:pPr eaLnBrk="1" hangingPunct="1">
              <a:lnSpc>
                <a:spcPct val="80000"/>
              </a:lnSpc>
            </a:pPr>
            <a:r>
              <a:rPr lang="en-GB" altLang="hu-HU" sz="1400" i="1"/>
              <a:t>	Call-by-call carrier selection:</a:t>
            </a:r>
            <a:r>
              <a:rPr lang="en-GB" altLang="hu-HU" sz="1400"/>
              <a:t> shall mean that the subscriber selects the carrier service provider on a call-by-call basis by dialling the carrier-selection prefix, which may be different from the pre-selected one</a:t>
            </a:r>
            <a:r>
              <a:rPr lang="hu-HU" altLang="hu-HU" sz="1400"/>
              <a:t> </a:t>
            </a:r>
          </a:p>
        </p:txBody>
      </p:sp>
      <p:sp>
        <p:nvSpPr>
          <p:cNvPr id="62470" name="Rectangle 4">
            <a:extLst>
              <a:ext uri="{FF2B5EF4-FFF2-40B4-BE49-F238E27FC236}">
                <a16:creationId xmlns:a16="http://schemas.microsoft.com/office/drawing/2014/main" id="{0001331F-01F6-4EFD-BE5B-3F1AD897C901}"/>
              </a:ext>
            </a:extLst>
          </p:cNvPr>
          <p:cNvSpPr>
            <a:spLocks noGrp="1" noChangeArrowheads="1"/>
          </p:cNvSpPr>
          <p:nvPr>
            <p:ph type="body" sz="half" idx="2"/>
          </p:nvPr>
        </p:nvSpPr>
        <p:spPr/>
        <p:txBody>
          <a:bodyPr/>
          <a:lstStyle/>
          <a:p>
            <a:pPr eaLnBrk="1" hangingPunct="1">
              <a:lnSpc>
                <a:spcPct val="80000"/>
              </a:lnSpc>
            </a:pPr>
            <a:r>
              <a:rPr lang="hu-HU" altLang="hu-HU" sz="1400"/>
              <a:t>68. Közvetítõválasztás: az elektronikus hírközlési szolgáltató elõfizetõjének az a lehetõsége, hogy a hívott elõfizetõ vagy szolgáltatás eléréséhez megválassza a közvetítõ szolgáltatót, amely az elõfizetõi hozzáférést nyújtó szolgáltatóval összekapcsoláson keresztül nyilvánosan elérhetõ telefonszolgáltatást nyújt, amely az alábbi módokon vehetõ igénybe : </a:t>
            </a:r>
          </a:p>
          <a:p>
            <a:pPr eaLnBrk="1" hangingPunct="1">
              <a:lnSpc>
                <a:spcPct val="80000"/>
              </a:lnSpc>
            </a:pPr>
            <a:r>
              <a:rPr lang="hu-HU" altLang="hu-HU" sz="1400"/>
              <a:t>Közvetítõ-elõválasztás: az elõfizetõ szerzõdésben köti ki a közvetítõ szolgáltatót és a hívás közvetítõválasztó elõtét alkalmazása nélkül lehetséges. </a:t>
            </a:r>
          </a:p>
          <a:p>
            <a:pPr eaLnBrk="1" hangingPunct="1">
              <a:lnSpc>
                <a:spcPct val="80000"/>
              </a:lnSpc>
            </a:pPr>
            <a:r>
              <a:rPr lang="hu-HU" altLang="hu-HU" sz="1400"/>
              <a:t>Hívásonkénti közvetítõválasztás: az elõfizetõ egy-egy híváshoz a közvetítõ szolgáltatót szolgáltató-választó elõtét tárcsázásával - az esetleges elõválasztástól is eltérõen - határozza meg.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Élőláb helye 5">
            <a:extLst>
              <a:ext uri="{FF2B5EF4-FFF2-40B4-BE49-F238E27FC236}">
                <a16:creationId xmlns:a16="http://schemas.microsoft.com/office/drawing/2014/main" id="{174CDAA2-FF38-4B91-84D0-21422D8E703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63491" name="Dia számának helye 6">
            <a:extLst>
              <a:ext uri="{FF2B5EF4-FFF2-40B4-BE49-F238E27FC236}">
                <a16:creationId xmlns:a16="http://schemas.microsoft.com/office/drawing/2014/main" id="{DB725CBB-6A40-4F1F-9B15-2420A29E92C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E18CB412-8A0B-4DC7-B43D-751D4C15BF51}" type="slidenum">
              <a:rPr lang="hu-HU" altLang="hu-HU" sz="1400"/>
              <a:pPr eaLnBrk="1" hangingPunct="1">
                <a:spcBef>
                  <a:spcPct val="0"/>
                </a:spcBef>
                <a:buFontTx/>
                <a:buNone/>
              </a:pPr>
              <a:t>73</a:t>
            </a:fld>
            <a:endParaRPr lang="hu-HU" altLang="hu-HU" sz="1400"/>
          </a:p>
        </p:txBody>
      </p:sp>
      <p:sp>
        <p:nvSpPr>
          <p:cNvPr id="63492" name="Rectangle 4">
            <a:extLst>
              <a:ext uri="{FF2B5EF4-FFF2-40B4-BE49-F238E27FC236}">
                <a16:creationId xmlns:a16="http://schemas.microsoft.com/office/drawing/2014/main" id="{5B311140-A241-43D5-AA9A-DAFA55D962E6}"/>
              </a:ext>
            </a:extLst>
          </p:cNvPr>
          <p:cNvSpPr>
            <a:spLocks noGrp="1" noChangeArrowheads="1"/>
          </p:cNvSpPr>
          <p:nvPr>
            <p:ph type="title"/>
          </p:nvPr>
        </p:nvSpPr>
        <p:spPr/>
        <p:txBody>
          <a:bodyPr/>
          <a:lstStyle/>
          <a:p>
            <a:pPr eaLnBrk="1" hangingPunct="1"/>
            <a:r>
              <a:rPr lang="hu-HU" altLang="hu-HU"/>
              <a:t>Unbundling</a:t>
            </a:r>
          </a:p>
        </p:txBody>
      </p:sp>
      <p:sp>
        <p:nvSpPr>
          <p:cNvPr id="63493" name="Rectangle 5">
            <a:extLst>
              <a:ext uri="{FF2B5EF4-FFF2-40B4-BE49-F238E27FC236}">
                <a16:creationId xmlns:a16="http://schemas.microsoft.com/office/drawing/2014/main" id="{1BBC2283-0D8E-43D3-9DCF-20D0731A17DC}"/>
              </a:ext>
            </a:extLst>
          </p:cNvPr>
          <p:cNvSpPr>
            <a:spLocks noGrp="1" noChangeArrowheads="1"/>
          </p:cNvSpPr>
          <p:nvPr>
            <p:ph type="body" sz="half" idx="1"/>
          </p:nvPr>
        </p:nvSpPr>
        <p:spPr/>
        <p:txBody>
          <a:bodyPr/>
          <a:lstStyle/>
          <a:p>
            <a:pPr eaLnBrk="1" hangingPunct="1">
              <a:lnSpc>
                <a:spcPct val="80000"/>
              </a:lnSpc>
            </a:pPr>
            <a:r>
              <a:rPr lang="hu-HU" altLang="hu-HU" sz="2000"/>
              <a:t>47. Helyi hurok részleges átengedése: a kötelezett szolgáltató tulajdonában lévõ helyi hurokhoz vagy helyi alhurokhoz való hozzáférés biztosítása valamely jogosult szolgáltató számára, amelynek során a helyi huroknak vagy helyi alhuroknak az igénybejelentéskor ténylegesen szolgáltatásra igénybevett frekvenciasávon felüli frekvenciasáv használatát engedik át; a frekvenciasáv át nem engedett részét továbbra is a kötelezett szolgáltató használja. </a:t>
            </a:r>
          </a:p>
        </p:txBody>
      </p:sp>
      <p:sp>
        <p:nvSpPr>
          <p:cNvPr id="63494" name="Rectangle 6">
            <a:extLst>
              <a:ext uri="{FF2B5EF4-FFF2-40B4-BE49-F238E27FC236}">
                <a16:creationId xmlns:a16="http://schemas.microsoft.com/office/drawing/2014/main" id="{F4E2DC69-739F-4BA4-950F-F183C433D57D}"/>
              </a:ext>
            </a:extLst>
          </p:cNvPr>
          <p:cNvSpPr>
            <a:spLocks noGrp="1" noChangeArrowheads="1"/>
          </p:cNvSpPr>
          <p:nvPr>
            <p:ph type="body" sz="half" idx="2"/>
          </p:nvPr>
        </p:nvSpPr>
        <p:spPr/>
        <p:txBody>
          <a:bodyPr/>
          <a:lstStyle/>
          <a:p>
            <a:pPr eaLnBrk="1" hangingPunct="1">
              <a:lnSpc>
                <a:spcPct val="80000"/>
              </a:lnSpc>
            </a:pPr>
            <a:r>
              <a:rPr lang="en-GB" altLang="hu-HU" sz="2000" i="1"/>
              <a:t>. Bundled access to the local loop</a:t>
            </a:r>
            <a:r>
              <a:rPr lang="en-GB" altLang="hu-HU" sz="2000"/>
              <a:t>: shall mean the provision of access to the local loop or the local sub-loop owned by the mandated service provider for an entitled service provider, in the course of which the use of the local loop’s or sub-loop’s frequency spectrum above the voice band, used for the supply of services at the time of the submission of the request thereto, is allowed; the mandated service provider can continue to use the frequency spectrum of the unbundled section of local loop for the provision of services.</a:t>
            </a:r>
            <a:r>
              <a:rPr lang="hu-HU" altLang="hu-HU" sz="2000"/>
              <a:t>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Élőláb helye 5">
            <a:extLst>
              <a:ext uri="{FF2B5EF4-FFF2-40B4-BE49-F238E27FC236}">
                <a16:creationId xmlns:a16="http://schemas.microsoft.com/office/drawing/2014/main" id="{CAA32FB5-9D35-46F3-B3A4-4987534682E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64515" name="Dia számának helye 6">
            <a:extLst>
              <a:ext uri="{FF2B5EF4-FFF2-40B4-BE49-F238E27FC236}">
                <a16:creationId xmlns:a16="http://schemas.microsoft.com/office/drawing/2014/main" id="{012FBE45-31DF-40B2-8F95-B1147509AFA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84D717B7-1133-497B-8E7C-E22B0E34E3B8}" type="slidenum">
              <a:rPr lang="hu-HU" altLang="hu-HU" sz="1400"/>
              <a:pPr eaLnBrk="1" hangingPunct="1">
                <a:spcBef>
                  <a:spcPct val="0"/>
                </a:spcBef>
                <a:buFontTx/>
                <a:buNone/>
              </a:pPr>
              <a:t>74</a:t>
            </a:fld>
            <a:endParaRPr lang="hu-HU" altLang="hu-HU" sz="1400"/>
          </a:p>
        </p:txBody>
      </p:sp>
      <p:sp>
        <p:nvSpPr>
          <p:cNvPr id="64516" name="Rectangle 4">
            <a:extLst>
              <a:ext uri="{FF2B5EF4-FFF2-40B4-BE49-F238E27FC236}">
                <a16:creationId xmlns:a16="http://schemas.microsoft.com/office/drawing/2014/main" id="{0CA117BF-846B-48C8-BDD6-354289412F01}"/>
              </a:ext>
            </a:extLst>
          </p:cNvPr>
          <p:cNvSpPr>
            <a:spLocks noGrp="1" noChangeArrowheads="1"/>
          </p:cNvSpPr>
          <p:nvPr>
            <p:ph type="title"/>
          </p:nvPr>
        </p:nvSpPr>
        <p:spPr/>
        <p:txBody>
          <a:bodyPr/>
          <a:lstStyle/>
          <a:p>
            <a:pPr eaLnBrk="1" hangingPunct="1"/>
            <a:r>
              <a:rPr lang="hu-HU" altLang="hu-HU"/>
              <a:t>Full unbundling</a:t>
            </a:r>
          </a:p>
        </p:txBody>
      </p:sp>
      <p:sp>
        <p:nvSpPr>
          <p:cNvPr id="64517" name="Rectangle 3">
            <a:extLst>
              <a:ext uri="{FF2B5EF4-FFF2-40B4-BE49-F238E27FC236}">
                <a16:creationId xmlns:a16="http://schemas.microsoft.com/office/drawing/2014/main" id="{CF40B843-E854-4D88-8FF1-422DE75317B7}"/>
              </a:ext>
            </a:extLst>
          </p:cNvPr>
          <p:cNvSpPr>
            <a:spLocks noGrp="1" noChangeArrowheads="1"/>
          </p:cNvSpPr>
          <p:nvPr>
            <p:ph type="body" sz="half" idx="1"/>
          </p:nvPr>
        </p:nvSpPr>
        <p:spPr/>
        <p:txBody>
          <a:bodyPr/>
          <a:lstStyle/>
          <a:p>
            <a:pPr eaLnBrk="1" hangingPunct="1"/>
            <a:r>
              <a:rPr lang="en-GB" altLang="hu-HU" sz="2400" i="1"/>
              <a:t>48. Unbundled access to the local loop</a:t>
            </a:r>
            <a:r>
              <a:rPr lang="en-GB" altLang="hu-HU" sz="2400"/>
              <a:t>: shall mean the provision of access to the loop or the local sub-loop owned by the mandated service provider for an entitled service provider, in the course of which the use of the local loop’s or sub-loop’s full frequency spectrum is allowed.</a:t>
            </a:r>
            <a:endParaRPr lang="hu-HU" altLang="hu-HU" sz="2400"/>
          </a:p>
        </p:txBody>
      </p:sp>
      <p:sp>
        <p:nvSpPr>
          <p:cNvPr id="64518" name="Rectangle 5">
            <a:extLst>
              <a:ext uri="{FF2B5EF4-FFF2-40B4-BE49-F238E27FC236}">
                <a16:creationId xmlns:a16="http://schemas.microsoft.com/office/drawing/2014/main" id="{D6E52CBF-41CF-41B7-B015-8D100372A478}"/>
              </a:ext>
            </a:extLst>
          </p:cNvPr>
          <p:cNvSpPr>
            <a:spLocks noGrp="1" noChangeArrowheads="1"/>
          </p:cNvSpPr>
          <p:nvPr>
            <p:ph type="body" sz="half" idx="2"/>
          </p:nvPr>
        </p:nvSpPr>
        <p:spPr/>
        <p:txBody>
          <a:bodyPr/>
          <a:lstStyle/>
          <a:p>
            <a:pPr eaLnBrk="1" hangingPunct="1"/>
            <a:r>
              <a:rPr lang="hu-HU" altLang="hu-HU" sz="2400"/>
              <a:t>48. Helyi hurok teljes átengedése: a kötelezett szolgáltató tulajdonában lévõ helyi hurokhoz vagy helyi alhurokhoz való hozzáférés biztosítása valamely jogosult számára, amelynek során a helyi hurok vagy helyi alhurok teljes frekvenciasávjának használatát engedik át.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Élőláb helye 5">
            <a:extLst>
              <a:ext uri="{FF2B5EF4-FFF2-40B4-BE49-F238E27FC236}">
                <a16:creationId xmlns:a16="http://schemas.microsoft.com/office/drawing/2014/main" id="{CACA169B-FB67-4618-96B3-DD9CB76B459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65539" name="Dia számának helye 6">
            <a:extLst>
              <a:ext uri="{FF2B5EF4-FFF2-40B4-BE49-F238E27FC236}">
                <a16:creationId xmlns:a16="http://schemas.microsoft.com/office/drawing/2014/main" id="{3AC401B4-F136-43E2-A771-6648CC5B36F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A9BF841-3C37-4747-A2FC-22D0429255E2}" type="slidenum">
              <a:rPr lang="hu-HU" altLang="hu-HU" sz="1400"/>
              <a:pPr eaLnBrk="1" hangingPunct="1">
                <a:spcBef>
                  <a:spcPct val="0"/>
                </a:spcBef>
                <a:buFontTx/>
                <a:buNone/>
              </a:pPr>
              <a:t>75</a:t>
            </a:fld>
            <a:endParaRPr lang="hu-HU" altLang="hu-HU" sz="1400"/>
          </a:p>
        </p:txBody>
      </p:sp>
      <p:sp>
        <p:nvSpPr>
          <p:cNvPr id="65540" name="Rectangle 4">
            <a:extLst>
              <a:ext uri="{FF2B5EF4-FFF2-40B4-BE49-F238E27FC236}">
                <a16:creationId xmlns:a16="http://schemas.microsoft.com/office/drawing/2014/main" id="{B110BB9C-482E-4D11-9183-0BE792398CE8}"/>
              </a:ext>
            </a:extLst>
          </p:cNvPr>
          <p:cNvSpPr>
            <a:spLocks noGrp="1" noChangeArrowheads="1"/>
          </p:cNvSpPr>
          <p:nvPr>
            <p:ph type="title"/>
          </p:nvPr>
        </p:nvSpPr>
        <p:spPr>
          <a:xfrm>
            <a:off x="539750" y="0"/>
            <a:ext cx="8229600" cy="706438"/>
          </a:xfrm>
        </p:spPr>
        <p:txBody>
          <a:bodyPr/>
          <a:lstStyle/>
          <a:p>
            <a:pPr eaLnBrk="1" hangingPunct="1"/>
            <a:r>
              <a:rPr lang="hu-HU" altLang="hu-HU" sz="2800"/>
              <a:t>Number portability</a:t>
            </a:r>
          </a:p>
        </p:txBody>
      </p:sp>
      <p:sp>
        <p:nvSpPr>
          <p:cNvPr id="65541" name="Rectangle 5">
            <a:extLst>
              <a:ext uri="{FF2B5EF4-FFF2-40B4-BE49-F238E27FC236}">
                <a16:creationId xmlns:a16="http://schemas.microsoft.com/office/drawing/2014/main" id="{E2814D5F-E93C-48FB-8884-E8E0CEDE4BAD}"/>
              </a:ext>
            </a:extLst>
          </p:cNvPr>
          <p:cNvSpPr>
            <a:spLocks noGrp="1" noChangeArrowheads="1"/>
          </p:cNvSpPr>
          <p:nvPr>
            <p:ph type="body" sz="half" idx="1"/>
          </p:nvPr>
        </p:nvSpPr>
        <p:spPr>
          <a:xfrm>
            <a:off x="468313" y="765175"/>
            <a:ext cx="4027487" cy="5360988"/>
          </a:xfrm>
        </p:spPr>
        <p:txBody>
          <a:bodyPr/>
          <a:lstStyle/>
          <a:p>
            <a:pPr eaLnBrk="1" hangingPunct="1">
              <a:lnSpc>
                <a:spcPct val="80000"/>
              </a:lnSpc>
            </a:pPr>
            <a:r>
              <a:rPr lang="hu-HU" altLang="hu-HU" sz="1800"/>
              <a:t>Az elõfizetõi hozzáférést nyújtó szolgáltató köteles lehetõvé tenni elõfizetõje számára, hogy </a:t>
            </a:r>
          </a:p>
          <a:p>
            <a:pPr eaLnBrk="1" hangingPunct="1">
              <a:lnSpc>
                <a:spcPct val="80000"/>
              </a:lnSpc>
            </a:pPr>
            <a:r>
              <a:rPr lang="hu-HU" altLang="hu-HU" sz="1800"/>
              <a:t>a) helyhez kötött telefon szolgáltatás esetén, ha az elõfizetõ a felhasználás földrajzi helyének megváltoztatása nélkül elõfizetõi hozzáférést nyújtó szolgáltatót változtat, megtarthassa földrajzi elõfizetõi számát, </a:t>
            </a:r>
          </a:p>
          <a:p>
            <a:pPr eaLnBrk="1" hangingPunct="1">
              <a:lnSpc>
                <a:spcPct val="80000"/>
              </a:lnSpc>
            </a:pPr>
            <a:r>
              <a:rPr lang="hu-HU" altLang="hu-HU" sz="1800"/>
              <a:t>b) nemföldrajzi számmal elérhetõ szolgáltatás esetén, ha az elõfizetõ szolgáltatót változtat, megtarthassa nemföldrajzi elõfizetõi számát; </a:t>
            </a:r>
          </a:p>
          <a:p>
            <a:pPr eaLnBrk="1" hangingPunct="1">
              <a:lnSpc>
                <a:spcPct val="80000"/>
              </a:lnSpc>
            </a:pPr>
            <a:r>
              <a:rPr lang="hu-HU" altLang="hu-HU" sz="1800"/>
              <a:t>c) mobil rádiótelefon szolgáltatás esetén, ha az elõfizetõ mobil rádiótelefon szolgáltatót változtat, megtarthassa mobil elõfizetõi számát </a:t>
            </a:r>
          </a:p>
        </p:txBody>
      </p:sp>
      <p:sp>
        <p:nvSpPr>
          <p:cNvPr id="65542" name="Rectangle 6">
            <a:extLst>
              <a:ext uri="{FF2B5EF4-FFF2-40B4-BE49-F238E27FC236}">
                <a16:creationId xmlns:a16="http://schemas.microsoft.com/office/drawing/2014/main" id="{28639663-1F0A-4F3F-A881-A51C332E1475}"/>
              </a:ext>
            </a:extLst>
          </p:cNvPr>
          <p:cNvSpPr>
            <a:spLocks noGrp="1" noChangeArrowheads="1"/>
          </p:cNvSpPr>
          <p:nvPr>
            <p:ph type="body" sz="half" idx="2"/>
          </p:nvPr>
        </p:nvSpPr>
        <p:spPr>
          <a:xfrm>
            <a:off x="4572000" y="549275"/>
            <a:ext cx="4114800" cy="5576888"/>
          </a:xfrm>
        </p:spPr>
        <p:txBody>
          <a:bodyPr/>
          <a:lstStyle/>
          <a:p>
            <a:pPr eaLnBrk="1" hangingPunct="1">
              <a:lnSpc>
                <a:spcPct val="80000"/>
              </a:lnSpc>
            </a:pPr>
            <a:r>
              <a:rPr lang="en-GB" altLang="hu-HU" sz="1800"/>
              <a:t>The subscriber providing subscriber access shall enable the subscriber to</a:t>
            </a:r>
            <a:endParaRPr lang="en-GB" altLang="hu-HU" sz="1800" i="1"/>
          </a:p>
          <a:p>
            <a:pPr eaLnBrk="1" hangingPunct="1">
              <a:lnSpc>
                <a:spcPct val="80000"/>
              </a:lnSpc>
            </a:pPr>
            <a:r>
              <a:rPr lang="en-GB" altLang="hu-HU" sz="1800" i="1"/>
              <a:t>a) </a:t>
            </a:r>
            <a:r>
              <a:rPr lang="en-GB" altLang="hu-HU" sz="1800"/>
              <a:t>retain his geographic</a:t>
            </a:r>
            <a:r>
              <a:rPr lang="en-GB" altLang="hu-HU" sz="1800" u="sng"/>
              <a:t>geographic</a:t>
            </a:r>
            <a:r>
              <a:rPr lang="en-GB" altLang="hu-HU" sz="1800"/>
              <a:t> subscriber number in the case of fixed location telephone services when the subscriber changes the service provider providing subscriber access without, changing the geographic</a:t>
            </a:r>
            <a:r>
              <a:rPr lang="en-GB" altLang="hu-HU" sz="1800" u="sng"/>
              <a:t>geographic</a:t>
            </a:r>
            <a:r>
              <a:rPr lang="en-GB" altLang="hu-HU" sz="1800"/>
              <a:t> location of use;</a:t>
            </a:r>
            <a:endParaRPr lang="en-GB" altLang="hu-HU" sz="1800" i="1"/>
          </a:p>
          <a:p>
            <a:pPr eaLnBrk="1" hangingPunct="1">
              <a:lnSpc>
                <a:spcPct val="80000"/>
              </a:lnSpc>
            </a:pPr>
            <a:r>
              <a:rPr lang="en-GB" altLang="hu-HU" sz="1800" i="1"/>
              <a:t>b) </a:t>
            </a:r>
            <a:r>
              <a:rPr lang="en-GB" altLang="hu-HU" sz="1800"/>
              <a:t>to retain his non-geographic</a:t>
            </a:r>
            <a:r>
              <a:rPr lang="en-GB" altLang="hu-HU" sz="1800" u="sng"/>
              <a:t>geographic</a:t>
            </a:r>
            <a:r>
              <a:rPr lang="en-GB" altLang="hu-HU" sz="1800"/>
              <a:t> subscriber number in the case of services available through non-geographic</a:t>
            </a:r>
            <a:r>
              <a:rPr lang="en-GB" altLang="hu-HU" sz="1800" u="sng"/>
              <a:t>geographic</a:t>
            </a:r>
            <a:r>
              <a:rPr lang="en-GB" altLang="hu-HU" sz="1800"/>
              <a:t> numbers when the subscriber changes the service provider; </a:t>
            </a:r>
            <a:endParaRPr lang="en-GB" altLang="hu-HU" sz="1800" i="1"/>
          </a:p>
          <a:p>
            <a:pPr eaLnBrk="1" hangingPunct="1">
              <a:lnSpc>
                <a:spcPct val="80000"/>
              </a:lnSpc>
            </a:pPr>
            <a:r>
              <a:rPr lang="en-GB" altLang="hu-HU" sz="1800" i="1"/>
              <a:t>c) </a:t>
            </a:r>
            <a:r>
              <a:rPr lang="en-GB" altLang="hu-HU" sz="1800"/>
              <a:t>to retain his mobile subscriber number in the case of mobile radio phone services, when the subscriber changes the mobile radio phone service provider</a:t>
            </a:r>
            <a:endParaRPr lang="hu-HU" altLang="hu-HU" sz="180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F9855526-28DE-4C33-8C65-3E5E71091B7B}"/>
              </a:ext>
            </a:extLst>
          </p:cNvPr>
          <p:cNvSpPr>
            <a:spLocks noGrp="1" noChangeArrowheads="1"/>
          </p:cNvSpPr>
          <p:nvPr>
            <p:ph type="title"/>
          </p:nvPr>
        </p:nvSpPr>
        <p:spPr/>
        <p:txBody>
          <a:bodyPr/>
          <a:lstStyle/>
          <a:p>
            <a:pPr eaLnBrk="1" hangingPunct="1"/>
            <a:r>
              <a:rPr lang="en-GB" altLang="hu-HU" sz="3200" dirty="0"/>
              <a:t>The regulation concerning the content</a:t>
            </a:r>
            <a:endParaRPr lang="en-GB" altLang="hu-HU" dirty="0"/>
          </a:p>
        </p:txBody>
      </p:sp>
      <p:sp>
        <p:nvSpPr>
          <p:cNvPr id="74755" name="Rectangle 3">
            <a:extLst>
              <a:ext uri="{FF2B5EF4-FFF2-40B4-BE49-F238E27FC236}">
                <a16:creationId xmlns:a16="http://schemas.microsoft.com/office/drawing/2014/main" id="{CFB14AAB-E81B-4209-BF51-AF98988BD08E}"/>
              </a:ext>
            </a:extLst>
          </p:cNvPr>
          <p:cNvSpPr>
            <a:spLocks noGrp="1" noChangeArrowheads="1"/>
          </p:cNvSpPr>
          <p:nvPr>
            <p:ph type="body" idx="1"/>
          </p:nvPr>
        </p:nvSpPr>
        <p:spPr>
          <a:xfrm>
            <a:off x="685800" y="1676400"/>
            <a:ext cx="7772400" cy="4114800"/>
          </a:xfrm>
        </p:spPr>
        <p:txBody>
          <a:bodyPr/>
          <a:lstStyle/>
          <a:p>
            <a:pPr eaLnBrk="1" hangingPunct="1"/>
            <a:r>
              <a:rPr lang="en-GB" altLang="hu-HU" sz="2400" b="1" dirty="0"/>
              <a:t>The free flow of information and access to information are fundamental rights of human. The European Convention of Human Right authorise national bodies to limit the harmful and dangerous content.</a:t>
            </a:r>
          </a:p>
          <a:p>
            <a:pPr eaLnBrk="1" hangingPunct="1"/>
            <a:r>
              <a:rPr lang="en-GB" altLang="hu-HU" sz="2400" b="1" dirty="0"/>
              <a:t>Representation of violence in media</a:t>
            </a:r>
          </a:p>
          <a:p>
            <a:pPr lvl="1" eaLnBrk="1" hangingPunct="1"/>
            <a:r>
              <a:rPr lang="en-GB" altLang="hu-HU" sz="2000" b="1" dirty="0"/>
              <a:t>Free access (unencrypted)</a:t>
            </a:r>
          </a:p>
          <a:p>
            <a:pPr lvl="1" eaLnBrk="1" hangingPunct="1"/>
            <a:r>
              <a:rPr lang="en-GB" altLang="hu-HU" sz="2000" b="1" dirty="0"/>
              <a:t>Fee-paying (encrypted)</a:t>
            </a:r>
          </a:p>
          <a:p>
            <a:pPr lvl="1" eaLnBrk="1" hangingPunct="1"/>
            <a:r>
              <a:rPr lang="en-GB" altLang="hu-HU" sz="2000" b="1" dirty="0"/>
              <a:t>Programming time</a:t>
            </a:r>
          </a:p>
        </p:txBody>
      </p:sp>
      <p:sp>
        <p:nvSpPr>
          <p:cNvPr id="74756" name="Dia számának helye 1">
            <a:extLst>
              <a:ext uri="{FF2B5EF4-FFF2-40B4-BE49-F238E27FC236}">
                <a16:creationId xmlns:a16="http://schemas.microsoft.com/office/drawing/2014/main" id="{04EBE8C0-A96B-4850-BA66-4271D66B432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4E6299BF-CF9F-4E0A-B140-881836169865}" type="slidenum">
              <a:rPr lang="hu-HU" altLang="hu-HU" sz="1400"/>
              <a:pPr eaLnBrk="1" hangingPunct="1">
                <a:spcBef>
                  <a:spcPct val="0"/>
                </a:spcBef>
                <a:buFontTx/>
                <a:buNone/>
              </a:pPr>
              <a:t>76</a:t>
            </a:fld>
            <a:endParaRPr lang="hu-HU" altLang="hu-HU" sz="1400"/>
          </a:p>
        </p:txBody>
      </p:sp>
      <p:sp>
        <p:nvSpPr>
          <p:cNvPr id="74757" name="Élőláb helye 1">
            <a:extLst>
              <a:ext uri="{FF2B5EF4-FFF2-40B4-BE49-F238E27FC236}">
                <a16:creationId xmlns:a16="http://schemas.microsoft.com/office/drawing/2014/main" id="{E38B91FF-CD3B-4DFE-A044-67C02CB01FD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hu-HU" sz="1400"/>
              <a:t>2018. nov. 26.</a:t>
            </a:r>
            <a:endParaRPr lang="hu-HU" altLang="hu-HU" sz="1400"/>
          </a:p>
        </p:txBody>
      </p:sp>
    </p:spTree>
    <p:extLst>
      <p:ext uri="{BB962C8B-B14F-4D97-AF65-F5344CB8AC3E}">
        <p14:creationId xmlns:p14="http://schemas.microsoft.com/office/powerpoint/2010/main" val="15188152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987E13AF-F7B8-49DF-B9E4-07988C4734AC}"/>
              </a:ext>
            </a:extLst>
          </p:cNvPr>
          <p:cNvSpPr>
            <a:spLocks noGrp="1" noChangeArrowheads="1"/>
          </p:cNvSpPr>
          <p:nvPr>
            <p:ph type="title"/>
          </p:nvPr>
        </p:nvSpPr>
        <p:spPr/>
        <p:txBody>
          <a:bodyPr/>
          <a:lstStyle/>
          <a:p>
            <a:pPr eaLnBrk="1" hangingPunct="1"/>
            <a:r>
              <a:rPr lang="en-GB" altLang="hu-HU" sz="3200"/>
              <a:t>Who is responsible for the content?</a:t>
            </a:r>
            <a:endParaRPr lang="en-GB" altLang="hu-HU"/>
          </a:p>
        </p:txBody>
      </p:sp>
      <p:sp>
        <p:nvSpPr>
          <p:cNvPr id="75779" name="Rectangle 3">
            <a:extLst>
              <a:ext uri="{FF2B5EF4-FFF2-40B4-BE49-F238E27FC236}">
                <a16:creationId xmlns:a16="http://schemas.microsoft.com/office/drawing/2014/main" id="{DF7E9E07-D231-4B13-AD29-153E37780249}"/>
              </a:ext>
            </a:extLst>
          </p:cNvPr>
          <p:cNvSpPr>
            <a:spLocks noGrp="1" noChangeArrowheads="1"/>
          </p:cNvSpPr>
          <p:nvPr>
            <p:ph type="body" idx="1"/>
          </p:nvPr>
        </p:nvSpPr>
        <p:spPr>
          <a:xfrm>
            <a:off x="685800" y="1676400"/>
            <a:ext cx="7772400" cy="4114800"/>
          </a:xfrm>
        </p:spPr>
        <p:txBody>
          <a:bodyPr/>
          <a:lstStyle/>
          <a:p>
            <a:pPr eaLnBrk="1" hangingPunct="1"/>
            <a:r>
              <a:rPr lang="en-US" altLang="hu-HU" sz="2400" b="1"/>
              <a:t>As the several hundred years practice in Europe clearly the editor in chief.</a:t>
            </a:r>
          </a:p>
          <a:p>
            <a:pPr eaLnBrk="1" hangingPunct="1"/>
            <a:r>
              <a:rPr lang="en-US" altLang="hu-HU" sz="2400" b="1"/>
              <a:t>Which body is competent in debates concerning content?</a:t>
            </a:r>
          </a:p>
          <a:p>
            <a:pPr eaLnBrk="1" hangingPunct="1"/>
            <a:r>
              <a:rPr lang="en-US" altLang="hu-HU" sz="2400" b="1"/>
              <a:t>In the actual media law The NMHH (Nemzeti Média és Hírközlési hatóság). President is nominated by the prime minister for 9 years!</a:t>
            </a:r>
          </a:p>
          <a:p>
            <a:pPr eaLnBrk="1" hangingPunct="1"/>
            <a:r>
              <a:rPr lang="en-US" altLang="hu-HU" sz="2400" b="1"/>
              <a:t>What is the responsibility of electronic communication service providers?</a:t>
            </a:r>
          </a:p>
        </p:txBody>
      </p:sp>
      <p:sp>
        <p:nvSpPr>
          <p:cNvPr id="75780" name="Dia számának helye 1">
            <a:extLst>
              <a:ext uri="{FF2B5EF4-FFF2-40B4-BE49-F238E27FC236}">
                <a16:creationId xmlns:a16="http://schemas.microsoft.com/office/drawing/2014/main" id="{20D32AFE-0A39-4646-BA92-E860FEB6ED6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A522F559-9F17-4D10-8FC7-E59D24E67683}" type="slidenum">
              <a:rPr lang="hu-HU" altLang="hu-HU" sz="1400"/>
              <a:pPr eaLnBrk="1" hangingPunct="1">
                <a:spcBef>
                  <a:spcPct val="0"/>
                </a:spcBef>
                <a:buFontTx/>
                <a:buNone/>
              </a:pPr>
              <a:t>77</a:t>
            </a:fld>
            <a:endParaRPr lang="hu-HU" altLang="hu-HU" sz="1400"/>
          </a:p>
        </p:txBody>
      </p:sp>
      <p:sp>
        <p:nvSpPr>
          <p:cNvPr id="75781" name="Élőláb helye 1">
            <a:extLst>
              <a:ext uri="{FF2B5EF4-FFF2-40B4-BE49-F238E27FC236}">
                <a16:creationId xmlns:a16="http://schemas.microsoft.com/office/drawing/2014/main" id="{770DE967-588C-447A-820E-714CF102DF9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hu-HU" sz="1400"/>
              <a:t>2018. nov. 26.</a:t>
            </a:r>
            <a:endParaRPr lang="hu-HU" altLang="hu-HU" sz="1400"/>
          </a:p>
        </p:txBody>
      </p:sp>
    </p:spTree>
    <p:extLst>
      <p:ext uri="{BB962C8B-B14F-4D97-AF65-F5344CB8AC3E}">
        <p14:creationId xmlns:p14="http://schemas.microsoft.com/office/powerpoint/2010/main" val="2387585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82CA8A2A-4BDE-4DCD-A9D5-9FAA3E41F5DE}"/>
              </a:ext>
            </a:extLst>
          </p:cNvPr>
          <p:cNvSpPr>
            <a:spLocks noGrp="1" noChangeArrowheads="1"/>
          </p:cNvSpPr>
          <p:nvPr>
            <p:ph type="title"/>
          </p:nvPr>
        </p:nvSpPr>
        <p:spPr/>
        <p:txBody>
          <a:bodyPr/>
          <a:lstStyle/>
          <a:p>
            <a:pPr eaLnBrk="1" hangingPunct="1"/>
            <a:r>
              <a:rPr lang="en-GB" altLang="hu-HU" sz="3600"/>
              <a:t>Protection of children and the dignity of human being</a:t>
            </a:r>
          </a:p>
        </p:txBody>
      </p:sp>
      <p:sp>
        <p:nvSpPr>
          <p:cNvPr id="76803" name="Rectangle 3">
            <a:extLst>
              <a:ext uri="{FF2B5EF4-FFF2-40B4-BE49-F238E27FC236}">
                <a16:creationId xmlns:a16="http://schemas.microsoft.com/office/drawing/2014/main" id="{986175A3-3557-4095-82E9-15350D70882B}"/>
              </a:ext>
            </a:extLst>
          </p:cNvPr>
          <p:cNvSpPr>
            <a:spLocks noGrp="1" noChangeArrowheads="1"/>
          </p:cNvSpPr>
          <p:nvPr>
            <p:ph type="body" idx="1"/>
          </p:nvPr>
        </p:nvSpPr>
        <p:spPr>
          <a:xfrm>
            <a:off x="685800" y="1676400"/>
            <a:ext cx="7772400" cy="4114800"/>
          </a:xfrm>
        </p:spPr>
        <p:txBody>
          <a:bodyPr/>
          <a:lstStyle/>
          <a:p>
            <a:pPr eaLnBrk="1" hangingPunct="1"/>
            <a:r>
              <a:rPr lang="en-GB" altLang="hu-HU" sz="2400"/>
              <a:t>Illegal contents: child pornography, violent pornography, extreme violence, </a:t>
            </a:r>
            <a:r>
              <a:rPr lang="hu-HU" altLang="hu-HU" sz="2400"/>
              <a:t>i</a:t>
            </a:r>
            <a:r>
              <a:rPr lang="en-GB" altLang="hu-HU" sz="2400"/>
              <a:t>ncitement to racial…..</a:t>
            </a:r>
          </a:p>
          <a:p>
            <a:pPr eaLnBrk="1" hangingPunct="1"/>
            <a:r>
              <a:rPr lang="en-GB" altLang="hu-HU" sz="2400"/>
              <a:t>Limited contents: legally publicised to adults but might be harmful for children….</a:t>
            </a:r>
          </a:p>
          <a:p>
            <a:pPr eaLnBrk="1" hangingPunct="1"/>
            <a:r>
              <a:rPr lang="en-GB" altLang="hu-HU" sz="2400"/>
              <a:t>Protection methods:</a:t>
            </a:r>
          </a:p>
          <a:p>
            <a:pPr lvl="2" eaLnBrk="1" hangingPunct="1"/>
            <a:r>
              <a:rPr lang="en-GB" altLang="hu-HU" sz="2000" b="1"/>
              <a:t>Markup with cooperation the content providers,</a:t>
            </a:r>
          </a:p>
          <a:p>
            <a:pPr lvl="2" eaLnBrk="1" hangingPunct="1"/>
            <a:r>
              <a:rPr lang="en-GB" altLang="hu-HU" sz="2000" b="1"/>
              <a:t>Classification of programs</a:t>
            </a:r>
          </a:p>
          <a:p>
            <a:pPr lvl="2" eaLnBrk="1" hangingPunct="1"/>
            <a:r>
              <a:rPr lang="en-GB" altLang="hu-HU" sz="2000" b="1"/>
              <a:t>Anti violence „V” chip (Canada)</a:t>
            </a:r>
          </a:p>
          <a:p>
            <a:pPr lvl="2" eaLnBrk="1" hangingPunct="1"/>
            <a:r>
              <a:rPr lang="en-GB" altLang="hu-HU" sz="2000" b="1"/>
              <a:t>Limited content only between 23.00 pm – 5.00 am as in the Hungarian media law</a:t>
            </a:r>
            <a:endParaRPr lang="en-GB" altLang="hu-HU" b="1"/>
          </a:p>
        </p:txBody>
      </p:sp>
      <p:sp>
        <p:nvSpPr>
          <p:cNvPr id="76804" name="Dia számának helye 1">
            <a:extLst>
              <a:ext uri="{FF2B5EF4-FFF2-40B4-BE49-F238E27FC236}">
                <a16:creationId xmlns:a16="http://schemas.microsoft.com/office/drawing/2014/main" id="{16641B31-C75F-488E-8614-D6D759A6833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E06B61A4-0575-4B50-A083-DD274A7C9A9F}" type="slidenum">
              <a:rPr lang="hu-HU" altLang="hu-HU" sz="1400"/>
              <a:pPr eaLnBrk="1" hangingPunct="1">
                <a:spcBef>
                  <a:spcPct val="0"/>
                </a:spcBef>
                <a:buFontTx/>
                <a:buNone/>
              </a:pPr>
              <a:t>78</a:t>
            </a:fld>
            <a:endParaRPr lang="hu-HU" altLang="hu-HU" sz="1400"/>
          </a:p>
        </p:txBody>
      </p:sp>
      <p:sp>
        <p:nvSpPr>
          <p:cNvPr id="76805" name="Élőláb helye 1">
            <a:extLst>
              <a:ext uri="{FF2B5EF4-FFF2-40B4-BE49-F238E27FC236}">
                <a16:creationId xmlns:a16="http://schemas.microsoft.com/office/drawing/2014/main" id="{D08B0FA1-56FA-40CD-BCD0-6CF698D960C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hu-HU" sz="1400"/>
              <a:t>2018. nov. 26.</a:t>
            </a:r>
            <a:endParaRPr lang="hu-HU" altLang="hu-HU" sz="1400"/>
          </a:p>
        </p:txBody>
      </p:sp>
    </p:spTree>
    <p:extLst>
      <p:ext uri="{BB962C8B-B14F-4D97-AF65-F5344CB8AC3E}">
        <p14:creationId xmlns:p14="http://schemas.microsoft.com/office/powerpoint/2010/main" val="2128243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Élőláb helye 4">
            <a:extLst>
              <a:ext uri="{FF2B5EF4-FFF2-40B4-BE49-F238E27FC236}">
                <a16:creationId xmlns:a16="http://schemas.microsoft.com/office/drawing/2014/main" id="{E277E91E-E265-4779-AF97-05F9ACCDC02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nn-NO" altLang="hu-HU" sz="1400"/>
              <a:t>2018. nov. 26.</a:t>
            </a:r>
            <a:endParaRPr lang="hu-HU" altLang="hu-HU" sz="1400"/>
          </a:p>
        </p:txBody>
      </p:sp>
      <p:sp>
        <p:nvSpPr>
          <p:cNvPr id="14339" name="Dia számának helye 5">
            <a:extLst>
              <a:ext uri="{FF2B5EF4-FFF2-40B4-BE49-F238E27FC236}">
                <a16:creationId xmlns:a16="http://schemas.microsoft.com/office/drawing/2014/main" id="{96473C78-CC6F-436E-A22C-A72B5990CFC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38CDA606-8971-49F4-B377-5EAF4F646F7A}" type="slidenum">
              <a:rPr lang="hu-HU" altLang="hu-HU" sz="1400"/>
              <a:pPr eaLnBrk="1" hangingPunct="1">
                <a:spcBef>
                  <a:spcPct val="0"/>
                </a:spcBef>
                <a:buFontTx/>
                <a:buNone/>
              </a:pPr>
              <a:t>8</a:t>
            </a:fld>
            <a:endParaRPr lang="hu-HU" altLang="hu-HU" sz="1400"/>
          </a:p>
        </p:txBody>
      </p:sp>
      <p:sp>
        <p:nvSpPr>
          <p:cNvPr id="14340" name="Rectangle 4">
            <a:extLst>
              <a:ext uri="{FF2B5EF4-FFF2-40B4-BE49-F238E27FC236}">
                <a16:creationId xmlns:a16="http://schemas.microsoft.com/office/drawing/2014/main" id="{1A976EBE-A685-4268-AE93-2FAA32948926}"/>
              </a:ext>
            </a:extLst>
          </p:cNvPr>
          <p:cNvSpPr>
            <a:spLocks noGrp="1" noChangeArrowheads="1"/>
          </p:cNvSpPr>
          <p:nvPr>
            <p:ph type="title"/>
          </p:nvPr>
        </p:nvSpPr>
        <p:spPr/>
        <p:txBody>
          <a:bodyPr/>
          <a:lstStyle/>
          <a:p>
            <a:pPr eaLnBrk="1" hangingPunct="1"/>
            <a:r>
              <a:rPr lang="hu-HU" altLang="hu-HU" sz="3200" b="1"/>
              <a:t>ADSL components at Central Office</a:t>
            </a:r>
            <a:r>
              <a:rPr lang="hu-HU" altLang="hu-HU"/>
              <a:t> </a:t>
            </a:r>
          </a:p>
        </p:txBody>
      </p:sp>
      <p:graphicFrame>
        <p:nvGraphicFramePr>
          <p:cNvPr id="14341" name="Object 3">
            <a:extLst>
              <a:ext uri="{FF2B5EF4-FFF2-40B4-BE49-F238E27FC236}">
                <a16:creationId xmlns:a16="http://schemas.microsoft.com/office/drawing/2014/main" id="{8996D1DA-0091-4815-AF46-C4B06573EDE1}"/>
              </a:ext>
            </a:extLst>
          </p:cNvPr>
          <p:cNvGraphicFramePr>
            <a:graphicFrameLocks noGrp="1" noChangeAspect="1"/>
          </p:cNvGraphicFramePr>
          <p:nvPr>
            <p:ph idx="1"/>
          </p:nvPr>
        </p:nvGraphicFramePr>
        <p:xfrm>
          <a:off x="539750" y="1206500"/>
          <a:ext cx="7920038" cy="4951413"/>
        </p:xfrm>
        <a:graphic>
          <a:graphicData uri="http://schemas.openxmlformats.org/presentationml/2006/ole">
            <mc:AlternateContent xmlns:mc="http://schemas.openxmlformats.org/markup-compatibility/2006">
              <mc:Choice xmlns:v="urn:schemas-microsoft-com:vml" Requires="v">
                <p:oleObj spid="_x0000_s124947" name="Bitkép" r:id="rId3" imgW="5361905" imgH="3352381" progId="Paint.Picture">
                  <p:embed/>
                </p:oleObj>
              </mc:Choice>
              <mc:Fallback>
                <p:oleObj name="Bitkép" r:id="rId3" imgW="5361905" imgH="3352381" progId="Paint.Picture">
                  <p:embed/>
                  <p:pic>
                    <p:nvPicPr>
                      <p:cNvPr id="14341" name="Object 3">
                        <a:extLst>
                          <a:ext uri="{FF2B5EF4-FFF2-40B4-BE49-F238E27FC236}">
                            <a16:creationId xmlns:a16="http://schemas.microsoft.com/office/drawing/2014/main" id="{8996D1DA-0091-4815-AF46-C4B06573ED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206500"/>
                        <a:ext cx="7920038" cy="495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983281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Élőláb helye 1">
            <a:extLst>
              <a:ext uri="{FF2B5EF4-FFF2-40B4-BE49-F238E27FC236}">
                <a16:creationId xmlns:a16="http://schemas.microsoft.com/office/drawing/2014/main" id="{9D6686BE-2078-449E-93B2-5C3C8EE18FB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2018. nov. 26.</a:t>
            </a:r>
          </a:p>
        </p:txBody>
      </p:sp>
      <p:sp>
        <p:nvSpPr>
          <p:cNvPr id="15363" name="Dia számának helye 2">
            <a:extLst>
              <a:ext uri="{FF2B5EF4-FFF2-40B4-BE49-F238E27FC236}">
                <a16:creationId xmlns:a16="http://schemas.microsoft.com/office/drawing/2014/main" id="{7892B55C-9F06-4C6D-A2E9-B461A980829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D94628C-7874-461A-9005-BB4E7C26CE24}" type="slidenum">
              <a:rPr lang="hu-HU" altLang="hu-HU" sz="1400"/>
              <a:pPr eaLnBrk="1" hangingPunct="1">
                <a:spcBef>
                  <a:spcPct val="0"/>
                </a:spcBef>
                <a:buFontTx/>
                <a:buNone/>
              </a:pPr>
              <a:t>9</a:t>
            </a:fld>
            <a:endParaRPr lang="hu-HU" altLang="hu-HU" sz="1400"/>
          </a:p>
        </p:txBody>
      </p:sp>
      <p:graphicFrame>
        <p:nvGraphicFramePr>
          <p:cNvPr id="4" name="Táblázat 3">
            <a:extLst>
              <a:ext uri="{FF2B5EF4-FFF2-40B4-BE49-F238E27FC236}">
                <a16:creationId xmlns:a16="http://schemas.microsoft.com/office/drawing/2014/main" id="{5B892E4A-9692-49B5-953D-10BE4FB0A99C}"/>
              </a:ext>
            </a:extLst>
          </p:cNvPr>
          <p:cNvGraphicFramePr>
            <a:graphicFrameLocks noGrp="1"/>
          </p:cNvGraphicFramePr>
          <p:nvPr/>
        </p:nvGraphicFramePr>
        <p:xfrm>
          <a:off x="395288" y="765175"/>
          <a:ext cx="8353426" cy="5976940"/>
        </p:xfrm>
        <a:graphic>
          <a:graphicData uri="http://schemas.openxmlformats.org/drawingml/2006/table">
            <a:tbl>
              <a:tblPr>
                <a:tableStyleId>{5C22544A-7EE6-4342-B048-85BDC9FD1C3A}</a:tableStyleId>
              </a:tblPr>
              <a:tblGrid>
                <a:gridCol w="1578445">
                  <a:extLst>
                    <a:ext uri="{9D8B030D-6E8A-4147-A177-3AD203B41FA5}">
                      <a16:colId xmlns:a16="http://schemas.microsoft.com/office/drawing/2014/main" val="20000"/>
                    </a:ext>
                  </a:extLst>
                </a:gridCol>
                <a:gridCol w="917001">
                  <a:extLst>
                    <a:ext uri="{9D8B030D-6E8A-4147-A177-3AD203B41FA5}">
                      <a16:colId xmlns:a16="http://schemas.microsoft.com/office/drawing/2014/main" val="20001"/>
                    </a:ext>
                  </a:extLst>
                </a:gridCol>
                <a:gridCol w="2440430">
                  <a:extLst>
                    <a:ext uri="{9D8B030D-6E8A-4147-A177-3AD203B41FA5}">
                      <a16:colId xmlns:a16="http://schemas.microsoft.com/office/drawing/2014/main" val="20002"/>
                    </a:ext>
                  </a:extLst>
                </a:gridCol>
                <a:gridCol w="817141">
                  <a:extLst>
                    <a:ext uri="{9D8B030D-6E8A-4147-A177-3AD203B41FA5}">
                      <a16:colId xmlns:a16="http://schemas.microsoft.com/office/drawing/2014/main" val="20003"/>
                    </a:ext>
                  </a:extLst>
                </a:gridCol>
                <a:gridCol w="2600409">
                  <a:extLst>
                    <a:ext uri="{9D8B030D-6E8A-4147-A177-3AD203B41FA5}">
                      <a16:colId xmlns:a16="http://schemas.microsoft.com/office/drawing/2014/main" val="20004"/>
                    </a:ext>
                  </a:extLst>
                </a:gridCol>
              </a:tblGrid>
              <a:tr h="543358">
                <a:tc>
                  <a:txBody>
                    <a:bodyPr/>
                    <a:lstStyle/>
                    <a:p>
                      <a:pPr algn="l" fontAlgn="b"/>
                      <a:r>
                        <a:rPr lang="hu-HU" sz="1600" b="1" u="none" strike="noStrike" dirty="0" err="1">
                          <a:effectLst/>
                        </a:rPr>
                        <a:t>Family</a:t>
                      </a:r>
                      <a:endParaRPr lang="hu-HU" sz="1600" b="1" i="0" u="none" strike="noStrike" dirty="0">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b="1" u="none" strike="noStrike" dirty="0">
                          <a:effectLst/>
                        </a:rPr>
                        <a:t>ITU</a:t>
                      </a:r>
                      <a:endParaRPr lang="hu-HU" sz="1600" b="1" i="0" u="none" strike="noStrike" dirty="0">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b="1" u="none" strike="noStrike" dirty="0" err="1">
                          <a:effectLst/>
                        </a:rPr>
                        <a:t>Name</a:t>
                      </a:r>
                      <a:endParaRPr lang="hu-HU" sz="1600" b="1" i="0" u="none" strike="noStrike" dirty="0">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b="1" u="none" strike="noStrike" dirty="0" err="1">
                          <a:effectLst/>
                        </a:rPr>
                        <a:t>Ratified</a:t>
                      </a:r>
                      <a:endParaRPr lang="hu-HU" sz="1600" b="1" i="0" u="none" strike="noStrike" dirty="0">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b="1" u="none" strike="noStrike" dirty="0">
                          <a:effectLst/>
                        </a:rPr>
                        <a:t>Maximum </a:t>
                      </a:r>
                      <a:r>
                        <a:rPr lang="hu-HU" sz="1600" b="1" u="none" strike="noStrike" dirty="0" err="1">
                          <a:effectLst/>
                        </a:rPr>
                        <a:t>speed</a:t>
                      </a:r>
                      <a:r>
                        <a:rPr lang="hu-HU" sz="1600" b="1" u="none" strike="noStrike" dirty="0">
                          <a:effectLst/>
                        </a:rPr>
                        <a:t> </a:t>
                      </a:r>
                      <a:r>
                        <a:rPr lang="hu-HU" sz="1600" b="1" u="none" strike="noStrike" dirty="0" err="1">
                          <a:effectLst/>
                        </a:rPr>
                        <a:t>capabilities</a:t>
                      </a:r>
                      <a:endParaRPr lang="hu-HU" sz="1600" b="1" i="0" u="none" strike="noStrike" dirty="0">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43358">
                <a:tc>
                  <a:txBody>
                    <a:bodyPr/>
                    <a:lstStyle/>
                    <a:p>
                      <a:pPr algn="l" fontAlgn="b"/>
                      <a:r>
                        <a:rPr lang="hu-HU" sz="1600" u="none" strike="noStrike">
                          <a:effectLst/>
                        </a:rPr>
                        <a:t>ADSL</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a:effectLst/>
                        </a:rPr>
                        <a:t>G992.1</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dirty="0" err="1">
                          <a:effectLst/>
                        </a:rPr>
                        <a:t>G.dmt</a:t>
                      </a:r>
                      <a:endParaRPr lang="hu-HU" sz="1600" b="1" i="0" u="none" strike="noStrike" dirty="0">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dirty="0">
                          <a:effectLst/>
                        </a:rPr>
                        <a:t>1999</a:t>
                      </a:r>
                      <a:endParaRPr lang="hu-HU" sz="1600" b="1" i="0" u="none" strike="noStrike" dirty="0">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effectLst/>
                        </a:rPr>
                        <a:t>7 Mbps down 800 kbps up</a:t>
                      </a:r>
                      <a:endParaRPr lang="en-US"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43358">
                <a:tc>
                  <a:txBody>
                    <a:bodyPr/>
                    <a:lstStyle/>
                    <a:p>
                      <a:pPr algn="l" fontAlgn="b"/>
                      <a:r>
                        <a:rPr lang="hu-HU" sz="1600" u="none" strike="noStrike">
                          <a:effectLst/>
                        </a:rPr>
                        <a:t>ADSL2</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a:effectLst/>
                        </a:rPr>
                        <a:t>G992.3</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a:effectLst/>
                        </a:rPr>
                        <a:t>G.dmt.bis</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a:effectLst/>
                        </a:rPr>
                        <a:t>2002</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rPr>
                        <a:t>8 Mbps down 1 Mbps up</a:t>
                      </a:r>
                      <a:endParaRPr lang="en-US" sz="1600" b="1" i="0" u="none" strike="noStrike" dirty="0">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43358">
                <a:tc>
                  <a:txBody>
                    <a:bodyPr/>
                    <a:lstStyle/>
                    <a:p>
                      <a:pPr algn="l" fontAlgn="b"/>
                      <a:r>
                        <a:rPr lang="hu-HU" sz="1600" u="none" strike="noStrike">
                          <a:effectLst/>
                        </a:rPr>
                        <a:t>ADSL2plus</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a:effectLst/>
                        </a:rPr>
                        <a:t>G992.5</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a:effectLst/>
                        </a:rPr>
                        <a:t>ADSL2plus</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a:effectLst/>
                        </a:rPr>
                        <a:t>2003</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effectLst/>
                        </a:rPr>
                        <a:t>24 Mbps down 1 Mbps up</a:t>
                      </a:r>
                      <a:endParaRPr lang="en-US"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43358">
                <a:tc>
                  <a:txBody>
                    <a:bodyPr/>
                    <a:lstStyle/>
                    <a:p>
                      <a:pPr algn="l" fontAlgn="b"/>
                      <a:r>
                        <a:rPr lang="hu-HU" sz="1600" u="none" strike="noStrike">
                          <a:effectLst/>
                        </a:rPr>
                        <a:t>ADSL2-RE</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a:effectLst/>
                        </a:rPr>
                        <a:t>G992.3</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a:effectLst/>
                        </a:rPr>
                        <a:t>Reach Extended</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a:effectLst/>
                        </a:rPr>
                        <a:t>2003</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effectLst/>
                        </a:rPr>
                        <a:t>8 Mbps down 1 Mbps up</a:t>
                      </a:r>
                      <a:endParaRPr lang="en-US"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71678">
                <a:tc>
                  <a:txBody>
                    <a:bodyPr/>
                    <a:lstStyle/>
                    <a:p>
                      <a:pPr algn="l" fontAlgn="b"/>
                      <a:r>
                        <a:rPr lang="hu-HU" sz="1600" u="none" strike="noStrike">
                          <a:effectLst/>
                        </a:rPr>
                        <a:t>SHDSL</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a:effectLst/>
                        </a:rPr>
                        <a:t>G991.2</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a:effectLst/>
                        </a:rPr>
                        <a:t>G.SHDSL</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a:effectLst/>
                        </a:rPr>
                        <a:t>2003</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a:effectLst/>
                        </a:rPr>
                        <a:t>5.6 Mbps up/down</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43358">
                <a:tc>
                  <a:txBody>
                    <a:bodyPr/>
                    <a:lstStyle/>
                    <a:p>
                      <a:pPr algn="l" fontAlgn="b"/>
                      <a:r>
                        <a:rPr lang="hu-HU" sz="1600" u="none" strike="noStrike">
                          <a:effectLst/>
                        </a:rPr>
                        <a:t>VDSL</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a:effectLst/>
                        </a:rPr>
                        <a:t>G993.1</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a:effectLst/>
                        </a:rPr>
                        <a:t>Very-high-data-rate-DSL</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a:effectLst/>
                        </a:rPr>
                        <a:t>2004</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effectLst/>
                        </a:rPr>
                        <a:t>55 Mbps down 15 Mbps up</a:t>
                      </a:r>
                      <a:endParaRPr lang="en-US"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815038">
                <a:tc>
                  <a:txBody>
                    <a:bodyPr/>
                    <a:lstStyle/>
                    <a:p>
                      <a:pPr algn="l" fontAlgn="b"/>
                      <a:r>
                        <a:rPr lang="hu-HU" sz="1600" u="none" strike="noStrike">
                          <a:effectLst/>
                        </a:rPr>
                        <a:t>VDSL2-12MHz long reach</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a:effectLst/>
                        </a:rPr>
                        <a:t>G993.2</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a:effectLst/>
                        </a:rPr>
                        <a:t>Very-high-data-rate-DSL 2</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a:effectLst/>
                        </a:rPr>
                        <a:t>2005</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effectLst/>
                        </a:rPr>
                        <a:t>55 Mbps down 30 Mbps up</a:t>
                      </a:r>
                      <a:endParaRPr lang="en-US"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815038">
                <a:tc>
                  <a:txBody>
                    <a:bodyPr/>
                    <a:lstStyle/>
                    <a:p>
                      <a:pPr algn="l" fontAlgn="b"/>
                      <a:r>
                        <a:rPr lang="hu-HU" sz="1600" u="none" strike="noStrike">
                          <a:effectLst/>
                        </a:rPr>
                        <a:t>VDSL2-30MHz short reach</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a:effectLst/>
                        </a:rPr>
                        <a:t>G993.2</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a:effectLst/>
                        </a:rPr>
                        <a:t>Very-high-data-rate-DSL 2</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a:effectLst/>
                        </a:rPr>
                        <a:t>2005</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a:effectLst/>
                        </a:rPr>
                        <a:t>100 Mbps up/down</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815038">
                <a:tc>
                  <a:txBody>
                    <a:bodyPr/>
                    <a:lstStyle/>
                    <a:p>
                      <a:pPr algn="l" fontAlgn="b"/>
                      <a:r>
                        <a:rPr lang="hu-HU" sz="1600" u="none" strike="noStrike">
                          <a:effectLst/>
                        </a:rPr>
                        <a:t>G.fast</a:t>
                      </a:r>
                      <a:endParaRPr lang="hu-HU" sz="1600" b="1" i="0" u="none" strike="noStrike">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dirty="0">
                          <a:effectLst/>
                        </a:rPr>
                        <a:t>G9700 G9701</a:t>
                      </a:r>
                      <a:endParaRPr lang="hu-HU" sz="1600" b="1" i="0" u="none" strike="noStrike" dirty="0">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dirty="0" err="1">
                          <a:effectLst/>
                        </a:rPr>
                        <a:t>G.fast</a:t>
                      </a:r>
                      <a:endParaRPr lang="hu-HU" sz="1600" b="1" i="0" u="none" strike="noStrike" dirty="0">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dirty="0">
                          <a:effectLst/>
                        </a:rPr>
                        <a:t>2014</a:t>
                      </a:r>
                      <a:endParaRPr lang="hu-HU" sz="1600" b="1" i="0" u="none" strike="noStrike" dirty="0">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u-HU" sz="1600" u="none" strike="noStrike" dirty="0">
                          <a:effectLst/>
                        </a:rPr>
                        <a:t>1000 </a:t>
                      </a:r>
                      <a:r>
                        <a:rPr lang="hu-HU" sz="1600" u="none" strike="noStrike" dirty="0" err="1">
                          <a:effectLst/>
                        </a:rPr>
                        <a:t>Mbps</a:t>
                      </a:r>
                      <a:r>
                        <a:rPr lang="hu-HU" sz="1600" u="none" strike="noStrike" dirty="0">
                          <a:effectLst/>
                        </a:rPr>
                        <a:t> (</a:t>
                      </a:r>
                      <a:r>
                        <a:rPr lang="hu-HU" sz="1600" u="none" strike="noStrike" dirty="0" err="1">
                          <a:effectLst/>
                        </a:rPr>
                        <a:t>Aggregated</a:t>
                      </a:r>
                      <a:r>
                        <a:rPr lang="hu-HU" sz="1600" u="none" strike="noStrike" dirty="0">
                          <a:effectLst/>
                        </a:rPr>
                        <a:t>) &lt;100m</a:t>
                      </a:r>
                      <a:endParaRPr lang="hu-HU" sz="1600" b="1" i="0" u="none" strike="noStrike" dirty="0">
                        <a:solidFill>
                          <a:srgbClr val="000000"/>
                        </a:solidFill>
                        <a:effectLst/>
                        <a:latin typeface="Calibri"/>
                      </a:endParaRPr>
                    </a:p>
                  </a:txBody>
                  <a:tcPr marL="7347" marR="7347" marT="7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5432" name="Szövegdoboz 4">
            <a:extLst>
              <a:ext uri="{FF2B5EF4-FFF2-40B4-BE49-F238E27FC236}">
                <a16:creationId xmlns:a16="http://schemas.microsoft.com/office/drawing/2014/main" id="{CC53C050-F6E3-493D-83B3-2B3EF2EEC985}"/>
              </a:ext>
            </a:extLst>
          </p:cNvPr>
          <p:cNvSpPr txBox="1">
            <a:spLocks noChangeArrowheads="1"/>
          </p:cNvSpPr>
          <p:nvPr/>
        </p:nvSpPr>
        <p:spPr bwMode="auto">
          <a:xfrm>
            <a:off x="2051050" y="12700"/>
            <a:ext cx="444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2800" b="1"/>
              <a:t>DSL Technology Options</a:t>
            </a:r>
          </a:p>
        </p:txBody>
      </p:sp>
    </p:spTree>
    <p:extLst>
      <p:ext uri="{BB962C8B-B14F-4D97-AF65-F5344CB8AC3E}">
        <p14:creationId xmlns:p14="http://schemas.microsoft.com/office/powerpoint/2010/main" val="3741266877"/>
      </p:ext>
    </p:extLst>
  </p:cSld>
  <p:clrMapOvr>
    <a:masterClrMapping/>
  </p:clrMapOvr>
</p:sld>
</file>

<file path=ppt/theme/theme1.xml><?xml version="1.0" encoding="utf-8"?>
<a:theme xmlns:a="http://schemas.openxmlformats.org/drawingml/2006/main" name="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2589</TotalTime>
  <Words>5192</Words>
  <Application>Microsoft Office PowerPoint</Application>
  <PresentationFormat>Diavetítés a képernyőre (4:3 oldalarány)</PresentationFormat>
  <Paragraphs>659</Paragraphs>
  <Slides>78</Slides>
  <Notes>0</Notes>
  <HiddenSlides>0</HiddenSlides>
  <MMClips>0</MMClips>
  <ScaleCrop>false</ScaleCrop>
  <HeadingPairs>
    <vt:vector size="8" baseType="variant">
      <vt:variant>
        <vt:lpstr>Használt betűtípusok</vt:lpstr>
      </vt:variant>
      <vt:variant>
        <vt:i4>4</vt:i4>
      </vt:variant>
      <vt:variant>
        <vt:lpstr>Téma</vt:lpstr>
      </vt:variant>
      <vt:variant>
        <vt:i4>1</vt:i4>
      </vt:variant>
      <vt:variant>
        <vt:lpstr>Beágyazott OLE kiszolgálók</vt:lpstr>
      </vt:variant>
      <vt:variant>
        <vt:i4>3</vt:i4>
      </vt:variant>
      <vt:variant>
        <vt:lpstr>Diacímek</vt:lpstr>
      </vt:variant>
      <vt:variant>
        <vt:i4>78</vt:i4>
      </vt:variant>
    </vt:vector>
  </HeadingPairs>
  <TitlesOfParts>
    <vt:vector size="86" baseType="lpstr">
      <vt:lpstr>Arial</vt:lpstr>
      <vt:lpstr>Calibri</vt:lpstr>
      <vt:lpstr>Times New Roman</vt:lpstr>
      <vt:lpstr>Wingdings 2</vt:lpstr>
      <vt:lpstr>Alapértelmezett terv</vt:lpstr>
      <vt:lpstr>Bitkép</vt:lpstr>
      <vt:lpstr>Klip</vt:lpstr>
      <vt:lpstr>Dokumentum</vt:lpstr>
      <vt:lpstr>Infocommunication systems  lecture 9. előadás ADSL, Végberendezések, az elektronikus hírközlés EU szabályozása   ADSL, Terminals, EU regulation of electronic communications </vt:lpstr>
      <vt:lpstr>What is ADSL(VDSL, XDSL,G.fast) ?</vt:lpstr>
      <vt:lpstr>PowerPoint-bemutató</vt:lpstr>
      <vt:lpstr>ADSL system components</vt:lpstr>
      <vt:lpstr>ADSL system components</vt:lpstr>
      <vt:lpstr>ADSL in the complete system (Application Service Provider, Internet Service Provider, ACCESS Network Provider, Customer/User</vt:lpstr>
      <vt:lpstr>PowerPoint-bemutató</vt:lpstr>
      <vt:lpstr>ADSL components at Central Office </vt:lpstr>
      <vt:lpstr>PowerPoint-bemutató</vt:lpstr>
      <vt:lpstr>PowerPoint-bemutató</vt:lpstr>
      <vt:lpstr>What is the future of the ADSL?</vt:lpstr>
      <vt:lpstr>PowerPoint-bemutató</vt:lpstr>
      <vt:lpstr>PowerPoint-bemutató</vt:lpstr>
      <vt:lpstr>PowerPoint-bemutató</vt:lpstr>
      <vt:lpstr>PowerPoint-bemutató</vt:lpstr>
      <vt:lpstr>PowerPoint-bemutató</vt:lpstr>
      <vt:lpstr>PowerPoint-bemutató</vt:lpstr>
      <vt:lpstr>PowerPoint-bemutató</vt:lpstr>
      <vt:lpstr>Importance of terminal equipment</vt:lpstr>
      <vt:lpstr>PowerPoint-bemutató</vt:lpstr>
      <vt:lpstr>PowerPoint-bemutató</vt:lpstr>
      <vt:lpstr>Terminals</vt:lpstr>
      <vt:lpstr>Telephone terminals</vt:lpstr>
      <vt:lpstr>Main functions of PSTN terminals </vt:lpstr>
      <vt:lpstr>Functional elements of telephone terminals</vt:lpstr>
      <vt:lpstr>PowerPoint-bemutató</vt:lpstr>
      <vt:lpstr>Handset requirements</vt:lpstr>
      <vt:lpstr>PowerPoint-bemutató</vt:lpstr>
      <vt:lpstr>Hands-free telephone requirements</vt:lpstr>
      <vt:lpstr>Keyboard requirements</vt:lpstr>
      <vt:lpstr>PowerPoint-bemutató</vt:lpstr>
      <vt:lpstr>PowerPoint-bemutató</vt:lpstr>
      <vt:lpstr>PowerPoint-bemutató</vt:lpstr>
      <vt:lpstr>Az elektronikus hírközlés szabályozásának korszakai</vt:lpstr>
      <vt:lpstr>Market failure of electronic communication services = need for regulation</vt:lpstr>
      <vt:lpstr>Digital Agenda in the Europe 2020 strategy</vt:lpstr>
      <vt:lpstr>The REPORT OF THE EU JOINT RESEARCH CENTRE (JRC)</vt:lpstr>
      <vt:lpstr>PowerPoint-bemutató</vt:lpstr>
      <vt:lpstr>PowerPoint-bemutató</vt:lpstr>
      <vt:lpstr>Pillar I: Better access for consumers and businesses to digital goods and services across Europe</vt:lpstr>
      <vt:lpstr>Pillar II: Creating the right conditions and a level playing field for digital networks and innovative services to flourish</vt:lpstr>
      <vt:lpstr>Pillar III: Maximising the growth potential of the digital economy</vt:lpstr>
      <vt:lpstr>EU cselekvések</vt:lpstr>
      <vt:lpstr>A 2011. évi CVII. Törvény mely törvényeket módosította?</vt:lpstr>
      <vt:lpstr>Fontos új elemek a törvényben I.</vt:lpstr>
      <vt:lpstr>Fontos új elemek a törvényben II.</vt:lpstr>
      <vt:lpstr>Fontos új elemek a törvényben III.</vt:lpstr>
      <vt:lpstr>Fontos hiányzó elemek a törvényben</vt:lpstr>
      <vt:lpstr>Kutatók és egyetemek szempontjából érdekes kormányzati feladatok</vt:lpstr>
      <vt:lpstr>A BEREC</vt:lpstr>
      <vt:lpstr>A Nemzeti Média és Hírközlési Hatóság</vt:lpstr>
      <vt:lpstr>A hatóság feladatai I.</vt:lpstr>
      <vt:lpstr>A hatóság feladatai II.</vt:lpstr>
      <vt:lpstr>Az Elnök</vt:lpstr>
      <vt:lpstr>Az MNHH elnökének jogalkotási területei</vt:lpstr>
      <vt:lpstr>Az Elnök eljárásai</vt:lpstr>
      <vt:lpstr>Az Elnök döntései</vt:lpstr>
      <vt:lpstr>Object of the new act</vt:lpstr>
      <vt:lpstr>Scope of the new law</vt:lpstr>
      <vt:lpstr>Objectives and basic principles</vt:lpstr>
      <vt:lpstr>Commencement of the provision of the electronic communications service </vt:lpstr>
      <vt:lpstr>Distribution of electronic communications equipment</vt:lpstr>
      <vt:lpstr>Notification of interfaces</vt:lpstr>
      <vt:lpstr>Licensing the construction of electronic communications facilities</vt:lpstr>
      <vt:lpstr>PowerPoint-bemutató</vt:lpstr>
      <vt:lpstr>Numbering and addressing (identifiers)</vt:lpstr>
      <vt:lpstr>Interworking and interoperability</vt:lpstr>
      <vt:lpstr>Network interconnection</vt:lpstr>
      <vt:lpstr>OBLIGATIONS OF SERVICE PROVIDERS WITH SIGNIFICANT MARKET Power</vt:lpstr>
      <vt:lpstr>Promoting issues of competition</vt:lpstr>
      <vt:lpstr>PowerPoint-bemutató</vt:lpstr>
      <vt:lpstr>Carrier selection</vt:lpstr>
      <vt:lpstr>Unbundling</vt:lpstr>
      <vt:lpstr>Full unbundling</vt:lpstr>
      <vt:lpstr>Number portability</vt:lpstr>
      <vt:lpstr>The regulation concerning the content</vt:lpstr>
      <vt:lpstr>Who is responsible for the content?</vt:lpstr>
      <vt:lpstr>Protection of children and the dignity of human being</vt:lpstr>
    </vt:vector>
  </TitlesOfParts>
  <Company>ITK.PPKE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Takács György</dc:creator>
  <cp:lastModifiedBy>György Takács</cp:lastModifiedBy>
  <cp:revision>88</cp:revision>
  <dcterms:created xsi:type="dcterms:W3CDTF">2003-11-10T11:33:33Z</dcterms:created>
  <dcterms:modified xsi:type="dcterms:W3CDTF">2018-11-25T20:53:37Z</dcterms:modified>
</cp:coreProperties>
</file>