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79" r:id="rId3"/>
    <p:sldId id="288" r:id="rId4"/>
    <p:sldId id="280" r:id="rId5"/>
    <p:sldId id="281" r:id="rId6"/>
    <p:sldId id="284" r:id="rId7"/>
    <p:sldId id="285" r:id="rId8"/>
    <p:sldId id="286" r:id="rId9"/>
    <p:sldId id="282" r:id="rId10"/>
    <p:sldId id="259" r:id="rId11"/>
    <p:sldId id="258" r:id="rId12"/>
    <p:sldId id="260" r:id="rId13"/>
    <p:sldId id="261" r:id="rId14"/>
    <p:sldId id="262" r:id="rId15"/>
    <p:sldId id="263" r:id="rId16"/>
    <p:sldId id="264" r:id="rId17"/>
    <p:sldId id="265" r:id="rId18"/>
    <p:sldId id="290" r:id="rId19"/>
    <p:sldId id="283" r:id="rId20"/>
    <p:sldId id="289" r:id="rId21"/>
    <p:sldId id="287" r:id="rId22"/>
    <p:sldId id="278" r:id="rId2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6C833-4C11-4470-AF4C-41D2FC3A670E}" type="datetimeFigureOut">
              <a:rPr lang="hu-HU" smtClean="0"/>
              <a:pPr/>
              <a:t>2018. 09. 26.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3EEC2-2731-429D-A88B-EB070CAD0F4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9582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F665-6576-44CB-9D6C-F62A357D6532}" type="datetime1">
              <a:rPr lang="hu-HU" smtClean="0"/>
              <a:pPr/>
              <a:t>2018. 09. 26.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ITF, 2018. szeptember 28,  A beszéd számítógépes feldolgozása Magyarországon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4145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82B4-6E65-4EF1-A0E2-729CE6BB9A33}" type="datetime1">
              <a:rPr lang="hu-HU" smtClean="0"/>
              <a:pPr/>
              <a:t>2018. 09. 26.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ITF, 2018. szeptember 28,  A beszéd számítógépes feldolgozása Magyarországon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3580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BB14-0FC6-4502-A81D-E20F2108B1ED}" type="datetime1">
              <a:rPr lang="hu-HU" smtClean="0"/>
              <a:pPr/>
              <a:t>2018. 09. 26.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ITF, 2018. szeptember 28,  A beszéd számítógépes feldolgozása Magyarországon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6856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1A1FB-F2AA-4491-BF94-2057CD0E0EAB}" type="datetime1">
              <a:rPr lang="hu-HU" smtClean="0"/>
              <a:pPr/>
              <a:t>2018. 09. 26.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ITF, 2018. szeptember 28,  A beszéd számítógépes feldolgozása Magyarországon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5185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75F7-ECF7-417A-8D7B-CC4BC1E2701E}" type="datetime1">
              <a:rPr lang="hu-HU" smtClean="0"/>
              <a:pPr/>
              <a:t>2018. 09. 26.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ITF, 2018. szeptember 28,  A beszéd számítógépes feldolgozása Magyarországon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024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C38A-1105-4FFA-ADFB-8825C634AAE1}" type="datetime1">
              <a:rPr lang="hu-HU" smtClean="0"/>
              <a:pPr/>
              <a:t>2018. 09. 26.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ITF, 2018. szeptember 28,  A beszéd számítógépes feldolgozása Magyarországon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235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7D3C-BBE5-49FB-9938-893B1D75050B}" type="datetime1">
              <a:rPr lang="hu-HU" smtClean="0"/>
              <a:pPr/>
              <a:t>2018. 09. 26.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ITF, 2018. szeptember 28,  A beszéd számítógépes feldolgozása Magyarországon</a:t>
            </a: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8583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043D6-4006-44B5-B2EA-00DFB30AFFDE}" type="datetime1">
              <a:rPr lang="hu-HU" smtClean="0"/>
              <a:pPr/>
              <a:t>2018. 09. 26.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ITF, 2018. szeptember 28,  A beszéd számítógépes feldolgozása Magyarországon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3435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F1515-8F9D-4BF6-B769-123A22957C39}" type="datetime1">
              <a:rPr lang="hu-HU" smtClean="0"/>
              <a:pPr/>
              <a:t>2018. 09. 26.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ITF, 2018. szeptember 28,  A beszéd számítógépes feldolgozása Magyarországon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3208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33AFE-6445-4021-A29D-6515D408B526}" type="datetime1">
              <a:rPr lang="hu-HU" smtClean="0"/>
              <a:pPr/>
              <a:t>2018. 09. 26.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ITF, 2018. szeptember 28,  A beszéd számítógépes feldolgozása Magyarországon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1496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7389-22FB-449A-9D46-63A5D6A233FA}" type="datetime1">
              <a:rPr lang="hu-HU" smtClean="0"/>
              <a:pPr/>
              <a:t>2018. 09. 26.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ITF, 2018. szeptember 28,  A beszéd számítógépes feldolgozása Magyarországon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887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25697-73B3-414B-B508-936C30367BD4}" type="datetime1">
              <a:rPr lang="hu-HU" smtClean="0"/>
              <a:pPr/>
              <a:t>2018. 09. 26.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/>
              <a:t>ITF, 2018. szeptember 28,  A beszéd számítógépes feldolgozása Magyarországon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B543F-CDF6-4195-BC91-945465B0042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1916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341438"/>
            <a:ext cx="7772400" cy="147002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br>
              <a:rPr lang="hu-HU" dirty="0"/>
            </a:br>
            <a:r>
              <a:rPr lang="hu-H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Nagy Számítástechnikai Műhelyek</a:t>
            </a:r>
            <a:br>
              <a:rPr lang="hu-H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beszéd számítógépes feldolgozása Magyarországon</a:t>
            </a:r>
            <a:b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2018. szeptember 28.</a:t>
            </a:r>
            <a:br>
              <a:rPr lang="hu-HU" dirty="0"/>
            </a:b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4925" y="3789040"/>
            <a:ext cx="9074150" cy="1824360"/>
          </a:xfrm>
        </p:spPr>
        <p:txBody>
          <a:bodyPr rtlCol="0">
            <a:normAutofit fontScale="3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u-HU" sz="7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Takács György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sz="3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sz="6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hu-HU" sz="6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Kempelentől Gordos Gézáig, Posta Kísérleti Intézet</a:t>
            </a:r>
          </a:p>
          <a:p>
            <a:pPr>
              <a:defRPr/>
            </a:pPr>
            <a:r>
              <a:rPr lang="hu-HU" sz="6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Digitális Beszédfeldolgozás c. könyv megszületése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u-HU" dirty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dirty="0"/>
          </a:p>
        </p:txBody>
      </p:sp>
      <p:pic>
        <p:nvPicPr>
          <p:cNvPr id="205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92113"/>
            <a:ext cx="12954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260648"/>
            <a:ext cx="22161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87450" y="6356350"/>
            <a:ext cx="6840934" cy="365125"/>
          </a:xfrm>
        </p:spPr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ITF, 2018. szeptember 28,  A beszéd számítógépes feldolgozása Magyarországon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>
                <a:solidFill>
                  <a:schemeClr val="tx1"/>
                </a:solidFill>
              </a:rPr>
              <a:pPr/>
              <a:t>1</a:t>
            </a:fld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077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ím 1"/>
          <p:cNvSpPr>
            <a:spLocks noGrp="1"/>
          </p:cNvSpPr>
          <p:nvPr>
            <p:ph type="title"/>
          </p:nvPr>
        </p:nvSpPr>
        <p:spPr>
          <a:xfrm>
            <a:off x="412750" y="115888"/>
            <a:ext cx="8229600" cy="995362"/>
          </a:xfrm>
        </p:spPr>
        <p:txBody>
          <a:bodyPr/>
          <a:lstStyle/>
          <a:p>
            <a:pPr eaLnBrk="1" hangingPunct="1"/>
            <a:r>
              <a:rPr lang="hu-HU" altLang="hu-HU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Beszédérthetőség új mérési módszere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963613"/>
            <a:ext cx="8229600" cy="49307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hallott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logatomok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kiválasztása egy készletből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válaszeredmények rögzítése lyukszalagon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Statisztikák, konfúziós mátrixok készültek számítógépes feldolgozással (1972-74)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hu-HU" dirty="0"/>
          </a:p>
        </p:txBody>
      </p:sp>
      <p:pic>
        <p:nvPicPr>
          <p:cNvPr id="4100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112" y="2636912"/>
            <a:ext cx="5530214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10</a:t>
            </a:fld>
            <a:endParaRPr lang="hu-HU"/>
          </a:p>
        </p:txBody>
      </p:sp>
      <p:sp>
        <p:nvSpPr>
          <p:cNvPr id="7" name="Élőláb helye 1"/>
          <p:cNvSpPr>
            <a:spLocks noGrp="1"/>
          </p:cNvSpPr>
          <p:nvPr>
            <p:ph type="ftr" sz="quarter" idx="11"/>
          </p:nvPr>
        </p:nvSpPr>
        <p:spPr>
          <a:xfrm>
            <a:off x="827584" y="6356350"/>
            <a:ext cx="7488832" cy="365125"/>
          </a:xfrm>
        </p:spPr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ITF, 2018. szeptember 28,  A beszéd számítógépes feldolgozása Magyarországon</a:t>
            </a:r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25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Sok panasz volt a telefon ellátottsággal, minőséggel kapcsolatban 1970-1990 között!</a:t>
            </a:r>
          </a:p>
        </p:txBody>
      </p:sp>
      <p:sp>
        <p:nvSpPr>
          <p:cNvPr id="3075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u-HU" altLang="hu-HU" dirty="0">
                <a:latin typeface="Times New Roman" pitchFamily="18" charset="0"/>
                <a:cs typeface="Times New Roman" pitchFamily="18" charset="0"/>
              </a:rPr>
              <a:t>Elavult rendszerek</a:t>
            </a:r>
          </a:p>
          <a:p>
            <a:pPr eaLnBrk="1" hangingPunct="1"/>
            <a:r>
              <a:rPr lang="hu-HU" altLang="hu-HU" dirty="0">
                <a:latin typeface="Times New Roman" pitchFamily="18" charset="0"/>
                <a:cs typeface="Times New Roman" pitchFamily="18" charset="0"/>
              </a:rPr>
              <a:t>Szűkös beruházási források</a:t>
            </a:r>
          </a:p>
          <a:p>
            <a:pPr eaLnBrk="1" hangingPunct="1"/>
            <a:r>
              <a:rPr lang="hu-HU" altLang="hu-HU" dirty="0">
                <a:latin typeface="Times New Roman" pitchFamily="18" charset="0"/>
                <a:cs typeface="Times New Roman" pitchFamily="18" charset="0"/>
              </a:rPr>
              <a:t>Tűzoltás jellegű és erőltetett fejlesztések</a:t>
            </a:r>
          </a:p>
          <a:p>
            <a:pPr eaLnBrk="1" hangingPunct="1"/>
            <a:r>
              <a:rPr lang="hu-HU" altLang="hu-HU" dirty="0">
                <a:latin typeface="Times New Roman" pitchFamily="18" charset="0"/>
                <a:cs typeface="Times New Roman" pitchFamily="18" charset="0"/>
              </a:rPr>
              <a:t>Politikai eredetű kényszerpályák, beavatkozások</a:t>
            </a:r>
          </a:p>
          <a:p>
            <a:pPr eaLnBrk="1" hangingPunct="1"/>
            <a:r>
              <a:rPr lang="hu-HU" altLang="hu-HU" dirty="0">
                <a:latin typeface="Times New Roman" pitchFamily="18" charset="0"/>
                <a:cs typeface="Times New Roman" pitchFamily="18" charset="0"/>
              </a:rPr>
              <a:t>Várólisták, panaszok, kabarétémák….</a:t>
            </a:r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dirty="0"/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>
          <a:xfrm>
            <a:off x="827584" y="6356350"/>
            <a:ext cx="7488832" cy="365125"/>
          </a:xfrm>
        </p:spPr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ITF, 2018. szeptember 28,  A beszéd számítógépes feldolgozása Magyarországon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11</a:t>
            </a:fld>
            <a:endParaRPr lang="hu-HU"/>
          </a:p>
        </p:txBody>
      </p:sp>
      <p:pic>
        <p:nvPicPr>
          <p:cNvPr id="6" name="hallobelvarosrov.mp3">
            <a:hlinkClick r:id="" action="ppaction://media"/>
            <a:extLst>
              <a:ext uri="{FF2B5EF4-FFF2-40B4-BE49-F238E27FC236}">
                <a16:creationId xmlns:a16="http://schemas.microsoft.com/office/drawing/2014/main" id="{4A657481-A905-494D-96C0-187D0B9E2D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0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Tájékoztató hangbemondások</a:t>
            </a:r>
          </a:p>
        </p:txBody>
      </p:sp>
      <p:sp>
        <p:nvSpPr>
          <p:cNvPr id="512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u-HU" altLang="hu-HU" dirty="0">
                <a:latin typeface="Times New Roman" pitchFamily="18" charset="0"/>
                <a:cs typeface="Times New Roman" pitchFamily="18" charset="0"/>
              </a:rPr>
              <a:t>Új központok üzembehelyezésekor</a:t>
            </a:r>
          </a:p>
          <a:p>
            <a:pPr eaLnBrk="1" hangingPunct="1"/>
            <a:r>
              <a:rPr lang="hu-HU" altLang="hu-HU" dirty="0">
                <a:latin typeface="Times New Roman" pitchFamily="18" charset="0"/>
                <a:cs typeface="Times New Roman" pitchFamily="18" charset="0"/>
              </a:rPr>
              <a:t>Rendkívüli helyzetek kezelésére</a:t>
            </a:r>
          </a:p>
          <a:p>
            <a:pPr eaLnBrk="1" hangingPunct="1"/>
            <a:r>
              <a:rPr lang="hu-HU" altLang="hu-HU" dirty="0">
                <a:latin typeface="Times New Roman" pitchFamily="18" charset="0"/>
                <a:cs typeface="Times New Roman" pitchFamily="18" charset="0"/>
              </a:rPr>
              <a:t>Meddő forgalom csökkentésére</a:t>
            </a:r>
          </a:p>
          <a:p>
            <a:pPr eaLnBrk="1" hangingPunct="1"/>
            <a:r>
              <a:rPr lang="hu-HU" altLang="hu-HU" dirty="0">
                <a:latin typeface="Times New Roman" pitchFamily="18" charset="0"/>
                <a:cs typeface="Times New Roman" pitchFamily="18" charset="0"/>
              </a:rPr>
              <a:t>Tömeges téves hívások elkerülésére</a:t>
            </a:r>
          </a:p>
          <a:p>
            <a:pPr eaLnBrk="1" hangingPunct="1"/>
            <a:r>
              <a:rPr lang="hu-HU" altLang="hu-HU" dirty="0">
                <a:latin typeface="Times New Roman" pitchFamily="18" charset="0"/>
                <a:cs typeface="Times New Roman" pitchFamily="18" charset="0"/>
              </a:rPr>
              <a:t>A meglévő hangbemondó eszközök kiváltására</a:t>
            </a:r>
          </a:p>
          <a:p>
            <a:pPr eaLnBrk="1" hangingPunct="1"/>
            <a:endParaRPr lang="hu-HU" alt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12</a:t>
            </a:fld>
            <a:endParaRPr lang="hu-HU"/>
          </a:p>
        </p:txBody>
      </p:sp>
      <p:sp>
        <p:nvSpPr>
          <p:cNvPr id="7" name="Élőláb helye 1"/>
          <p:cNvSpPr>
            <a:spLocks noGrp="1"/>
          </p:cNvSpPr>
          <p:nvPr>
            <p:ph type="ftr" sz="quarter" idx="11"/>
          </p:nvPr>
        </p:nvSpPr>
        <p:spPr>
          <a:xfrm>
            <a:off x="827584" y="6356350"/>
            <a:ext cx="7488832" cy="365125"/>
          </a:xfrm>
        </p:spPr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ITF, 2018. szeptember 28,  A beszéd számítógépes feldolgozása Magyarországon</a:t>
            </a:r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165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78850" cy="7778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Hívószámváltozások bemondására fejlesztett berendezés</a:t>
            </a:r>
          </a:p>
        </p:txBody>
      </p:sp>
      <p:sp>
        <p:nvSpPr>
          <p:cNvPr id="6147" name="Tartalom helye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145088"/>
          </a:xfrm>
        </p:spPr>
        <p:txBody>
          <a:bodyPr/>
          <a:lstStyle/>
          <a:p>
            <a:pPr eaLnBrk="1" hangingPunct="1"/>
            <a:r>
              <a:rPr lang="hu-HU" altLang="hu-HU" sz="2400" dirty="0">
                <a:latin typeface="Times New Roman" pitchFamily="18" charset="0"/>
                <a:cs typeface="Times New Roman" pitchFamily="18" charset="0"/>
              </a:rPr>
              <a:t>Először számítógépes szimuláció (1982)</a:t>
            </a:r>
          </a:p>
          <a:p>
            <a:pPr eaLnBrk="1" hangingPunct="1"/>
            <a:r>
              <a:rPr lang="hu-HU" altLang="hu-HU" sz="2400" dirty="0">
                <a:latin typeface="Times New Roman" pitchFamily="18" charset="0"/>
                <a:cs typeface="Times New Roman" pitchFamily="18" charset="0"/>
              </a:rPr>
              <a:t>Üzemi próbára alkalmas mintaberendezés Z80 alapú mikroprocesszoros egységekkel, saját fejlesztésű szintetizátorral és vonali illesztőkkel, üzemi próbák (1983-1985)</a:t>
            </a:r>
          </a:p>
          <a:p>
            <a:pPr eaLnBrk="1" hangingPunct="1"/>
            <a:r>
              <a:rPr lang="hu-HU" altLang="hu-HU" sz="2400" dirty="0">
                <a:latin typeface="Times New Roman" pitchFamily="18" charset="0"/>
                <a:cs typeface="Times New Roman" pitchFamily="18" charset="0"/>
              </a:rPr>
              <a:t>Saját fejlesztésű </a:t>
            </a:r>
            <a:r>
              <a:rPr lang="hu-HU" altLang="hu-HU" sz="2400" dirty="0" err="1">
                <a:latin typeface="Times New Roman" pitchFamily="18" charset="0"/>
                <a:cs typeface="Times New Roman" pitchFamily="18" charset="0"/>
              </a:rPr>
              <a:t>mikrogép</a:t>
            </a:r>
            <a:r>
              <a:rPr lang="hu-HU" altLang="hu-HU" sz="2400" dirty="0">
                <a:latin typeface="Times New Roman" pitchFamily="18" charset="0"/>
                <a:cs typeface="Times New Roman" pitchFamily="18" charset="0"/>
              </a:rPr>
              <a:t> egységek, gyártás (1985-90)</a:t>
            </a:r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dirty="0"/>
          </a:p>
        </p:txBody>
      </p:sp>
      <p:pic>
        <p:nvPicPr>
          <p:cNvPr id="6148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3212976"/>
            <a:ext cx="5006975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13</a:t>
            </a:fld>
            <a:endParaRPr lang="hu-HU"/>
          </a:p>
        </p:txBody>
      </p:sp>
      <p:sp>
        <p:nvSpPr>
          <p:cNvPr id="7" name="Élőláb helye 1"/>
          <p:cNvSpPr>
            <a:spLocks noGrp="1"/>
          </p:cNvSpPr>
          <p:nvPr>
            <p:ph type="ftr" sz="quarter" idx="11"/>
          </p:nvPr>
        </p:nvSpPr>
        <p:spPr>
          <a:xfrm>
            <a:off x="827584" y="6356350"/>
            <a:ext cx="7488832" cy="365125"/>
          </a:xfrm>
        </p:spPr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ITF, 2018. szeptember 28,  A beszéd számítógépes feldolgozása Magyarországon</a:t>
            </a:r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720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ím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/>
            <a:r>
              <a:rPr lang="hu-HU" altLang="hu-HU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Budapesti hétszámjegyes rendszer átállás támogatása</a:t>
            </a:r>
          </a:p>
        </p:txBody>
      </p:sp>
      <p:sp>
        <p:nvSpPr>
          <p:cNvPr id="7171" name="Tartalom helye 2"/>
          <p:cNvSpPr>
            <a:spLocks noGrp="1"/>
          </p:cNvSpPr>
          <p:nvPr>
            <p:ph idx="1"/>
          </p:nvPr>
        </p:nvSpPr>
        <p:spPr>
          <a:xfrm>
            <a:off x="457200" y="1165225"/>
            <a:ext cx="8229600" cy="4525963"/>
          </a:xfrm>
        </p:spPr>
        <p:txBody>
          <a:bodyPr/>
          <a:lstStyle/>
          <a:p>
            <a:pPr eaLnBrk="1" hangingPunct="1"/>
            <a:r>
              <a:rPr lang="hu-HU" altLang="hu-HU" sz="2400" dirty="0">
                <a:latin typeface="Times New Roman" pitchFamily="18" charset="0"/>
                <a:cs typeface="Times New Roman" pitchFamily="18" charset="0"/>
              </a:rPr>
              <a:t>Tárcsahang generátor a búgó hangra </a:t>
            </a:r>
            <a:r>
              <a:rPr lang="hu-HU" altLang="hu-HU" sz="2400" dirty="0" err="1">
                <a:latin typeface="Times New Roman" pitchFamily="18" charset="0"/>
                <a:cs typeface="Times New Roman" pitchFamily="18" charset="0"/>
              </a:rPr>
              <a:t>szuperponált</a:t>
            </a:r>
            <a:r>
              <a:rPr lang="hu-HU" altLang="hu-HU" sz="2400" dirty="0">
                <a:latin typeface="Times New Roman" pitchFamily="18" charset="0"/>
                <a:cs typeface="Times New Roman" pitchFamily="18" charset="0"/>
              </a:rPr>
              <a:t> figyelmeztető bemondással</a:t>
            </a:r>
          </a:p>
          <a:p>
            <a:pPr eaLnBrk="1" hangingPunct="1"/>
            <a:r>
              <a:rPr lang="hu-HU" altLang="hu-HU" sz="2400" dirty="0">
                <a:latin typeface="Times New Roman" pitchFamily="18" charset="0"/>
                <a:cs typeface="Times New Roman" pitchFamily="18" charset="0"/>
              </a:rPr>
              <a:t>Élő rendszeren kipróbálva és üzembe helyezve mindenféle korú és működésű központnál</a:t>
            </a:r>
          </a:p>
          <a:p>
            <a:pPr eaLnBrk="1" hangingPunct="1"/>
            <a:endParaRPr lang="hu-HU" altLang="hu-HU" dirty="0"/>
          </a:p>
        </p:txBody>
      </p:sp>
      <p:pic>
        <p:nvPicPr>
          <p:cNvPr id="7172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757" y="2780928"/>
            <a:ext cx="4032250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14</a:t>
            </a:fld>
            <a:endParaRPr lang="hu-HU"/>
          </a:p>
        </p:txBody>
      </p:sp>
      <p:sp>
        <p:nvSpPr>
          <p:cNvPr id="7" name="Élőláb helye 1"/>
          <p:cNvSpPr>
            <a:spLocks noGrp="1"/>
          </p:cNvSpPr>
          <p:nvPr>
            <p:ph type="ftr" sz="quarter" idx="11"/>
          </p:nvPr>
        </p:nvSpPr>
        <p:spPr>
          <a:xfrm>
            <a:off x="827584" y="6356350"/>
            <a:ext cx="7488832" cy="365125"/>
          </a:xfrm>
        </p:spPr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ITF, 2018. szeptember 28,  A beszéd számítógépes feldolgozása Magyarországon</a:t>
            </a:r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523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hu-HU" altLang="hu-HU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További beszédes szolgáltatások, tájékoztatások</a:t>
            </a:r>
          </a:p>
        </p:txBody>
      </p:sp>
      <p:sp>
        <p:nvSpPr>
          <p:cNvPr id="8195" name="Tartalom helye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17032"/>
          </a:xfrm>
        </p:spPr>
        <p:txBody>
          <a:bodyPr>
            <a:normAutofit/>
          </a:bodyPr>
          <a:lstStyle/>
          <a:p>
            <a:pPr eaLnBrk="1" hangingPunct="1"/>
            <a:r>
              <a:rPr lang="hu-HU" altLang="hu-HU" sz="2800" dirty="0">
                <a:latin typeface="Times New Roman" pitchFamily="18" charset="0"/>
                <a:cs typeface="Times New Roman" pitchFamily="18" charset="0"/>
              </a:rPr>
              <a:t>SIT hang nem adott tájékoztatást a felhasználóknak, hogy mit érdemes tenniük</a:t>
            </a:r>
          </a:p>
          <a:p>
            <a:pPr eaLnBrk="1" hangingPunct="1"/>
            <a:r>
              <a:rPr lang="hu-HU" altLang="hu-HU" sz="2800" dirty="0">
                <a:latin typeface="Times New Roman" pitchFamily="18" charset="0"/>
                <a:cs typeface="Times New Roman" pitchFamily="18" charset="0"/>
              </a:rPr>
              <a:t>Automata ébresztő hangbemondása</a:t>
            </a:r>
          </a:p>
          <a:p>
            <a:pPr eaLnBrk="1" hangingPunct="1"/>
            <a:r>
              <a:rPr lang="hu-HU" altLang="hu-HU" sz="2800" dirty="0">
                <a:latin typeface="Times New Roman" pitchFamily="18" charset="0"/>
                <a:cs typeface="Times New Roman" pitchFamily="18" charset="0"/>
              </a:rPr>
              <a:t>Digitális központokban szokásos bemondások átültetése analóg rendszerekre</a:t>
            </a:r>
          </a:p>
          <a:p>
            <a:pPr eaLnBrk="1" hangingPunct="1"/>
            <a:r>
              <a:rPr lang="hu-HU" altLang="hu-HU" sz="2800" dirty="0" err="1">
                <a:latin typeface="Times New Roman" pitchFamily="18" charset="0"/>
                <a:cs typeface="Times New Roman" pitchFamily="18" charset="0"/>
              </a:rPr>
              <a:t>Totó-Lottó</a:t>
            </a:r>
            <a:r>
              <a:rPr lang="hu-HU" altLang="hu-HU" sz="2800" dirty="0">
                <a:latin typeface="Times New Roman" pitchFamily="18" charset="0"/>
                <a:cs typeface="Times New Roman" pitchFamily="18" charset="0"/>
              </a:rPr>
              <a:t> automata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15</a:t>
            </a:fld>
            <a:endParaRPr lang="hu-HU"/>
          </a:p>
        </p:txBody>
      </p:sp>
      <p:sp>
        <p:nvSpPr>
          <p:cNvPr id="6" name="Élőláb helye 1"/>
          <p:cNvSpPr>
            <a:spLocks noGrp="1"/>
          </p:cNvSpPr>
          <p:nvPr>
            <p:ph type="ftr" sz="quarter" idx="11"/>
          </p:nvPr>
        </p:nvSpPr>
        <p:spPr>
          <a:xfrm>
            <a:off x="827584" y="6356350"/>
            <a:ext cx="7488832" cy="365125"/>
          </a:xfrm>
        </p:spPr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ITF, 2018. szeptember 28,  A beszéd számítógépes feldolgozása Magyarországon</a:t>
            </a:r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22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hu-HU" altLang="hu-HU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 saját beszédinformatikai megoldások tanulságai</a:t>
            </a:r>
          </a:p>
        </p:txBody>
      </p:sp>
      <p:sp>
        <p:nvSpPr>
          <p:cNvPr id="9219" name="Tartalom helye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184775"/>
          </a:xfrm>
        </p:spPr>
        <p:txBody>
          <a:bodyPr/>
          <a:lstStyle/>
          <a:p>
            <a:pPr eaLnBrk="1" hangingPunct="1"/>
            <a:r>
              <a:rPr lang="hu-HU" altLang="hu-HU" sz="2800">
                <a:latin typeface="Times New Roman" pitchFamily="18" charset="0"/>
                <a:cs typeface="Times New Roman" pitchFamily="18" charset="0"/>
              </a:rPr>
              <a:t>Sikerült megoldásokat találni és alkalmazni hagyományos (7A1, 7A2, AR) központrendszereknél. Olyan többletszolgáltatásokkal bővültek, amelyek a következő központgenerációk elemei.</a:t>
            </a:r>
          </a:p>
          <a:p>
            <a:pPr eaLnBrk="1" hangingPunct="1"/>
            <a:r>
              <a:rPr lang="hu-HU" altLang="hu-HU" sz="2800">
                <a:latin typeface="Times New Roman" pitchFamily="18" charset="0"/>
                <a:cs typeface="Times New Roman" pitchFamily="18" charset="0"/>
              </a:rPr>
              <a:t>Szabadalmakon alapuló, saját fejlesztésű műszaki megoldások és berendezések születtek.</a:t>
            </a:r>
          </a:p>
          <a:p>
            <a:pPr eaLnBrk="1" hangingPunct="1"/>
            <a:r>
              <a:rPr lang="hu-HU" altLang="hu-HU" sz="2800">
                <a:latin typeface="Times New Roman" pitchFamily="18" charset="0"/>
                <a:cs typeface="Times New Roman" pitchFamily="18" charset="0"/>
              </a:rPr>
              <a:t>Hosszas üzemi próbák igazolása kellett.</a:t>
            </a:r>
          </a:p>
          <a:p>
            <a:pPr eaLnBrk="1" hangingPunct="1"/>
            <a:r>
              <a:rPr lang="hu-HU" altLang="hu-HU" sz="2800">
                <a:latin typeface="Times New Roman" pitchFamily="18" charset="0"/>
                <a:cs typeface="Times New Roman" pitchFamily="18" charset="0"/>
              </a:rPr>
              <a:t>A digitális központok természetes részei ezek a beszédalapú intelligens szolgáltatás-elemek. 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16</a:t>
            </a:fld>
            <a:endParaRPr lang="hu-HU"/>
          </a:p>
        </p:txBody>
      </p:sp>
      <p:sp>
        <p:nvSpPr>
          <p:cNvPr id="6" name="Élőláb helye 1"/>
          <p:cNvSpPr>
            <a:spLocks noGrp="1"/>
          </p:cNvSpPr>
          <p:nvPr>
            <p:ph type="ftr" sz="quarter" idx="11"/>
          </p:nvPr>
        </p:nvSpPr>
        <p:spPr>
          <a:xfrm>
            <a:off x="827584" y="6356350"/>
            <a:ext cx="7488832" cy="365125"/>
          </a:xfrm>
        </p:spPr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ITF, 2018. szeptember 28,  A beszéd számítógépes feldolgozása Magyarországon</a:t>
            </a:r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557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ím 1"/>
          <p:cNvSpPr>
            <a:spLocks noGrp="1"/>
          </p:cNvSpPr>
          <p:nvPr>
            <p:ph type="title"/>
          </p:nvPr>
        </p:nvSpPr>
        <p:spPr>
          <a:xfrm>
            <a:off x="323528" y="-36501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Gordos Géza szerepe</a:t>
            </a:r>
            <a:endParaRPr lang="hu-HU" altLang="hu-HU" sz="3200" dirty="0">
              <a:solidFill>
                <a:srgbClr val="CC0000"/>
              </a:solidFill>
            </a:endParaRPr>
          </a:p>
        </p:txBody>
      </p:sp>
      <p:sp>
        <p:nvSpPr>
          <p:cNvPr id="10243" name="Tartalom helye 2"/>
          <p:cNvSpPr>
            <a:spLocks noGrp="1"/>
          </p:cNvSpPr>
          <p:nvPr>
            <p:ph sz="half" idx="1"/>
          </p:nvPr>
        </p:nvSpPr>
        <p:spPr>
          <a:xfrm>
            <a:off x="457200" y="1166018"/>
            <a:ext cx="8229600" cy="5071294"/>
          </a:xfrm>
        </p:spPr>
        <p:txBody>
          <a:bodyPr>
            <a:normAutofit/>
          </a:bodyPr>
          <a:lstStyle/>
          <a:p>
            <a:pPr eaLnBrk="1" hangingPunct="1"/>
            <a:r>
              <a:rPr lang="hu-HU" altLang="hu-HU" sz="2400" dirty="0">
                <a:latin typeface="Times New Roman" pitchFamily="18" charset="0"/>
                <a:cs typeface="Times New Roman" pitchFamily="18" charset="0"/>
              </a:rPr>
              <a:t>Sokunknak tanára és példaképe volt.</a:t>
            </a:r>
          </a:p>
          <a:p>
            <a:pPr eaLnBrk="1" hangingPunct="1"/>
            <a:r>
              <a:rPr lang="hu-HU" altLang="hu-HU" sz="2400" dirty="0">
                <a:latin typeface="Times New Roman" pitchFamily="18" charset="0"/>
                <a:cs typeface="Times New Roman" pitchFamily="18" charset="0"/>
              </a:rPr>
              <a:t>Sokunkat bevont oktató és kutató közösségébe.</a:t>
            </a:r>
          </a:p>
          <a:p>
            <a:pPr eaLnBrk="1" hangingPunct="1"/>
            <a:r>
              <a:rPr lang="hu-HU" altLang="hu-HU" sz="2400" dirty="0">
                <a:latin typeface="Times New Roman" pitchFamily="18" charset="0"/>
                <a:cs typeface="Times New Roman" pitchFamily="18" charset="0"/>
              </a:rPr>
              <a:t>Béketeremtő és összefogásra ösztönző személy volt</a:t>
            </a:r>
          </a:p>
          <a:p>
            <a:pPr eaLnBrk="1" hangingPunct="1"/>
            <a:r>
              <a:rPr lang="hu-HU" altLang="hu-H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HALLGASSUK ŐT A KEZDETEKRŐL (VIDEO 1,5 PERC)</a:t>
            </a:r>
          </a:p>
          <a:p>
            <a:pPr eaLnBrk="1" hangingPunct="1"/>
            <a:endParaRPr lang="hu-HU" altLang="hu-H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17</a:t>
            </a:fld>
            <a:endParaRPr lang="hu-HU"/>
          </a:p>
        </p:txBody>
      </p:sp>
      <p:sp>
        <p:nvSpPr>
          <p:cNvPr id="7" name="Élőláb helye 1"/>
          <p:cNvSpPr>
            <a:spLocks noGrp="1"/>
          </p:cNvSpPr>
          <p:nvPr>
            <p:ph type="ftr" sz="quarter" idx="11"/>
          </p:nvPr>
        </p:nvSpPr>
        <p:spPr>
          <a:xfrm>
            <a:off x="827584" y="6356350"/>
            <a:ext cx="7488832" cy="365125"/>
          </a:xfrm>
        </p:spPr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ITF, 2018. szeptember 28,  A beszéd számítógépes feldolgozása Magyarországon</a:t>
            </a:r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917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B94CEF4-F8A7-4535-A03C-1FB22EDC7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ITF, 2018. szeptember 28,  A beszéd számítógépes feldolgozása Magyarországon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E7535BB-BF96-4DEB-B20C-E98F1CF8C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18</a:t>
            </a:fld>
            <a:endParaRPr lang="hu-HU"/>
          </a:p>
        </p:txBody>
      </p:sp>
      <p:pic>
        <p:nvPicPr>
          <p:cNvPr id="7" name="Gordos 1969">
            <a:hlinkClick r:id="" action="ppaction://media"/>
            <a:extLst>
              <a:ext uri="{FF2B5EF4-FFF2-40B4-BE49-F238E27FC236}">
                <a16:creationId xmlns:a16="http://schemas.microsoft.com/office/drawing/2014/main" id="{C312F2F2-AB02-4FC4-A2AE-C8C920A117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2405" y="0"/>
            <a:ext cx="8124395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0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D3E118-A0B0-4ACA-A9CB-E31D0A684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Korai publikációk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75CF79E-3EE3-46F5-BE7D-7D34398BC5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003232" cy="4525963"/>
          </a:xfrm>
        </p:spPr>
        <p:txBody>
          <a:bodyPr/>
          <a:lstStyle/>
          <a:p>
            <a:r>
              <a:rPr lang="hu-HU" dirty="0"/>
              <a:t>Távbeszélő szolgáltatások fejlesztése szintetikus beszéd és beszédfelismerés alkalmazásával -- Posta Kísérleti Intézet Közleményei 1980. (</a:t>
            </a:r>
            <a:r>
              <a:rPr lang="hu-HU" dirty="0" err="1"/>
              <a:t>Flanagan</a:t>
            </a:r>
            <a:r>
              <a:rPr lang="hu-HU" dirty="0"/>
              <a:t>, </a:t>
            </a:r>
            <a:r>
              <a:rPr lang="hu-HU" dirty="0" err="1"/>
              <a:t>Rabiner</a:t>
            </a:r>
            <a:r>
              <a:rPr lang="hu-HU" dirty="0"/>
              <a:t>, Fant nyomán)</a:t>
            </a:r>
          </a:p>
          <a:p>
            <a:r>
              <a:rPr lang="hu-HU" dirty="0" err="1"/>
              <a:t>Recognition</a:t>
            </a:r>
            <a:r>
              <a:rPr lang="hu-HU" dirty="0"/>
              <a:t> </a:t>
            </a:r>
            <a:r>
              <a:rPr lang="hu-HU" dirty="0" err="1"/>
              <a:t>experiments</a:t>
            </a:r>
            <a:r>
              <a:rPr lang="hu-HU" dirty="0"/>
              <a:t> of </a:t>
            </a:r>
            <a:r>
              <a:rPr lang="hu-HU" dirty="0" err="1"/>
              <a:t>numbers</a:t>
            </a:r>
            <a:r>
              <a:rPr lang="hu-HU" dirty="0"/>
              <a:t> -- </a:t>
            </a:r>
            <a:r>
              <a:rPr lang="hu-HU" dirty="0" err="1"/>
              <a:t>Speech</a:t>
            </a:r>
            <a:r>
              <a:rPr lang="hu-HU" dirty="0"/>
              <a:t> </a:t>
            </a:r>
            <a:r>
              <a:rPr lang="hu-HU" dirty="0" err="1"/>
              <a:t>Simposium</a:t>
            </a:r>
            <a:r>
              <a:rPr lang="hu-HU" dirty="0"/>
              <a:t> Budapest 1980.</a:t>
            </a:r>
          </a:p>
          <a:p>
            <a:r>
              <a:rPr lang="hu-HU" dirty="0"/>
              <a:t>Előfizetői szolgáltatások szintetikus beszéddel -- PKI Tudományos Napok 1982</a:t>
            </a:r>
          </a:p>
          <a:p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8D7B8CE-23B8-4991-AA9D-688A5DB0D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ITF, 2018. szeptember 28,  A beszéd számítógépes feldolgozása Magyarországon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FD5B46C-B3FC-46E5-855A-ACB2DC56C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4205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DC1B36C-1525-42C1-A091-7D791953E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Már a régi görögök is….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7886DED-1493-412F-BAE8-CB085A518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ITF, 2018. szeptember 28,  A beszéd számítógépes feldolgozása Magyarországon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34356F7-D892-4421-A94F-EA2B3B80C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2</a:t>
            </a:fld>
            <a:endParaRPr lang="hu-HU"/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785CA8C3-3B83-47B8-AA0F-E01364B1EEE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772816"/>
            <a:ext cx="2736304" cy="4032448"/>
          </a:xfrm>
          <a:prstGeom prst="rect">
            <a:avLst/>
          </a:prstGeom>
        </p:spPr>
      </p:pic>
      <p:pic>
        <p:nvPicPr>
          <p:cNvPr id="7" name="Kép 6" descr="Képtalálat a következőre: „kempelen farkas beszélőgép”">
            <a:extLst>
              <a:ext uri="{FF2B5EF4-FFF2-40B4-BE49-F238E27FC236}">
                <a16:creationId xmlns:a16="http://schemas.microsoft.com/office/drawing/2014/main" id="{BAA71820-CF95-42A8-A5F6-5D6509FE994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20888"/>
            <a:ext cx="4680520" cy="40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zövegdoboz 7"/>
          <p:cNvSpPr txBox="1"/>
          <p:nvPr/>
        </p:nvSpPr>
        <p:spPr>
          <a:xfrm>
            <a:off x="3995936" y="1556792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/>
              <a:t>           1791</a:t>
            </a:r>
          </a:p>
        </p:txBody>
      </p:sp>
    </p:spTree>
    <p:extLst>
      <p:ext uri="{BB962C8B-B14F-4D97-AF65-F5344CB8AC3E}">
        <p14:creationId xmlns:p14="http://schemas.microsoft.com/office/powerpoint/2010/main" val="2832136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67DC4B5-4E9A-4C4F-BD5D-40103462C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8D7CFBA-08E2-4306-96E9-ABB4409646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560" y="1700808"/>
            <a:ext cx="8075240" cy="4425355"/>
          </a:xfrm>
        </p:spPr>
        <p:txBody>
          <a:bodyPr>
            <a:normAutofit/>
          </a:bodyPr>
          <a:lstStyle/>
          <a:p>
            <a:r>
              <a:rPr lang="hu-HU" altLang="hu-HU" dirty="0">
                <a:latin typeface="Times New Roman" pitchFamily="18" charset="0"/>
                <a:cs typeface="Times New Roman" pitchFamily="18" charset="0"/>
              </a:rPr>
              <a:t>Korai publikációm és eredményeim alapján Dr. Lajtha György kezdeményezte egy összefoglaló könyv írását a Műszaki Könyvkiadó gondozásában.</a:t>
            </a:r>
          </a:p>
          <a:p>
            <a:r>
              <a:rPr lang="hu-HU" altLang="hu-HU" dirty="0">
                <a:latin typeface="Times New Roman" pitchFamily="18" charset="0"/>
                <a:cs typeface="Times New Roman" pitchFamily="18" charset="0"/>
              </a:rPr>
              <a:t>A tematika tervezetet megmutattam Gordos Gézának.</a:t>
            </a:r>
          </a:p>
          <a:p>
            <a:r>
              <a:rPr lang="hu-HU" altLang="hu-HU" dirty="0">
                <a:latin typeface="Times New Roman" pitchFamily="18" charset="0"/>
                <a:cs typeface="Times New Roman" pitchFamily="18" charset="0"/>
              </a:rPr>
              <a:t>Ő nem javítgatta, hanem kijelentette, hogy mi ketten együtt sokkal jobbat tudnánk megírni – igaza lett!</a:t>
            </a:r>
          </a:p>
          <a:p>
            <a:r>
              <a:rPr lang="hu-HU" altLang="hu-HU" dirty="0">
                <a:latin typeface="Times New Roman" pitchFamily="18" charset="0"/>
                <a:cs typeface="Times New Roman" pitchFamily="18" charset="0"/>
              </a:rPr>
              <a:t>Egy évig írtuk, minden héten egy egész napot és egy egész éjszakát együtt dolgoztunk.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DA4AFF9-AC2E-4EC9-9D65-BAC2B1C3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ITF, 2018. szeptember 28,  A beszéd számítógépes feldolgozása Magyarországon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FE63D47-1A8C-4AA2-831E-380CE674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7741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552885-A0EA-4D56-A50A-B0D725CCC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B534705-8E5E-4853-8E0F-862938AC7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ITF, 2018. szeptember 28,  A beszéd számítógépes feldolgozása Magyarországon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845B582-29F8-4508-9472-3F64021E4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21</a:t>
            </a:fld>
            <a:endParaRPr lang="hu-HU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0F8927F3-4C96-49BB-8EED-B3D24933C1C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6525"/>
            <a:ext cx="4320480" cy="595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266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artalom helye 2"/>
          <p:cNvSpPr>
            <a:spLocks noGrp="1"/>
          </p:cNvSpPr>
          <p:nvPr>
            <p:ph idx="1"/>
          </p:nvPr>
        </p:nvSpPr>
        <p:spPr>
          <a:xfrm>
            <a:off x="457200" y="2708275"/>
            <a:ext cx="8229600" cy="3417888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hu-HU" altLang="hu-HU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Köszönöm a figyelmet!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22</a:t>
            </a:fld>
            <a:endParaRPr lang="hu-HU"/>
          </a:p>
        </p:txBody>
      </p:sp>
      <p:sp>
        <p:nvSpPr>
          <p:cNvPr id="5" name="Élőláb helye 1"/>
          <p:cNvSpPr>
            <a:spLocks noGrp="1"/>
          </p:cNvSpPr>
          <p:nvPr>
            <p:ph type="ftr" sz="quarter" idx="11"/>
          </p:nvPr>
        </p:nvSpPr>
        <p:spPr>
          <a:xfrm>
            <a:off x="827584" y="6356350"/>
            <a:ext cx="7488832" cy="365125"/>
          </a:xfrm>
        </p:spPr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ITF, 2018. szeptember 28,  A beszéd számítógépes feldolgozása Magyarországon</a:t>
            </a:r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07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DC1B36C-1525-42C1-A091-7D791953E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4869160"/>
          </a:xfrm>
        </p:spPr>
        <p:txBody>
          <a:bodyPr>
            <a:normAutofit/>
          </a:bodyPr>
          <a:lstStyle/>
          <a:p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1910</a:t>
            </a:r>
            <a:b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Gáti Béla </a:t>
            </a: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mérnök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elektronikusan láthatóvá teszi a magyar magánhangzók rezgésképét</a:t>
            </a:r>
            <a:b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Gombocz Zoltán </a:t>
            </a: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nyelvész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megméri a magyar beszédhangok időtartamait</a:t>
            </a:r>
            <a:b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1940</a:t>
            </a:r>
            <a:b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Tarnóczy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Tamás </a:t>
            </a: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fizikus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kiszámítja a magyar magánhangzók formáns frekvenciáit</a:t>
            </a:r>
            <a:b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7886DED-1493-412F-BAE8-CB085A518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ITF, 2018. szeptember 28,  A beszéd számítógépes feldolgozása Magyarországon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34356F7-D892-4421-A94F-EA2B3B80C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2136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4F261F-6769-4C63-8C4F-C77B1C5C4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946E10C-9DF6-4910-B723-AF500AD08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14AFB62-253F-4593-8EB0-81942958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ITF, 2018. szeptember 28,  A beszéd számítógépes feldolgozása Magyarországon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99EF556-3BE4-46DC-9CC5-8A923B75E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4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00DFBD8-C60E-4085-B8A4-A7F8747F9FD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28" y="1606302"/>
            <a:ext cx="4104456" cy="326285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BD2BD5F-2562-455B-B0FB-F65E2AE8C95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61656" y="1647825"/>
            <a:ext cx="3898776" cy="322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71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BC7ED2-DCE6-4DC1-B08F-7B261B232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hu-HU" dirty="0" err="1"/>
              <a:t>Gunnar</a:t>
            </a:r>
            <a:r>
              <a:rPr lang="hu-HU" dirty="0"/>
              <a:t> Fant -- KTH Stockholm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4565BFE-311A-4DE9-BD0E-91E5DB811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367" y="1314276"/>
            <a:ext cx="8579296" cy="4708525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46874D2-CFDC-4ECA-96D6-499A3D251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ITF, 2018. szeptember 28,  A beszéd számítógépes feldolgozása Magyarországon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8775F68-E35D-478B-B56C-559B001B8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5</a:t>
            </a:fld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EF0699B6-84F2-4536-B1BB-CF7681709A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28" y="1417638"/>
            <a:ext cx="7128832" cy="545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80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C2BC7AA-3C75-4526-AB6E-30C54A6A8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9F6DFAC-E4A4-46D4-AA17-704CC7A20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9AA65E9-80CA-46BF-A46E-89AB05097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ITF, 2018. szeptember 28,  A beszéd számítógépes feldolgozása Magyarországon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5892A15-F880-42B4-9627-BE0078346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6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88A99FB-23BD-49CD-A415-F7DB8C602B8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04664"/>
            <a:ext cx="793122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78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D82053-F9D2-4DC9-90A6-AA22D133D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Quantization of formant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coded synthetic speech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Fant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 and M</a:t>
            </a:r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rtony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</a:t>
            </a:r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STL QPSR 1961. pp. 16-18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D2229FB6-4F48-4305-ACED-5AF07122C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73983" y="1600200"/>
            <a:ext cx="5396033" cy="4525963"/>
          </a:xfrm>
          <a:prstGeom prst="rect">
            <a:avLst/>
          </a:prstGeom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E3D708F9-0901-4335-9A10-440B89D6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ITF, 2018. szeptember 28,  A beszéd számítógépes feldolgozása Magyarországon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656242F-4495-42FA-95A8-DF20B611F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5837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7DC06F4-42CF-4466-B761-CE07C3F46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Philips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 8000 voice synthesizer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3389DD4A-99E9-4290-B97D-A6388FD8F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56792"/>
            <a:ext cx="8494930" cy="4610884"/>
          </a:xfrm>
          <a:prstGeom prst="rect">
            <a:avLst/>
          </a:prstGeom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CE6D1CD-DA9D-4B83-80DA-B4820E2F7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ITF, 2018. szeptember 28,  A beszéd számítógépes feldolgozása Magyarországon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881CB9C-1A50-44B6-B363-DF129FAB6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0783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1E8B4F-8110-4445-A23B-6C2BD849E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Posta Kísérleti Intézet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DB72B46-3A4A-416A-8EEC-0AA6FC2A7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PDP 8e mérésvezérlő automata megérkezett 1973-ban  (számítógép) 8 </a:t>
            </a:r>
            <a:r>
              <a:rPr lang="hu-HU" dirty="0" err="1"/>
              <a:t>kszó</a:t>
            </a:r>
            <a:r>
              <a:rPr lang="hu-HU" dirty="0"/>
              <a:t> operatív memória DOS operációs rendszer, mágneslemez háttértár</a:t>
            </a:r>
          </a:p>
          <a:p>
            <a:r>
              <a:rPr lang="hu-HU" dirty="0"/>
              <a:t>Eredeti analóg bemenettel, saját fejlesztésű analóg kimenettel rendelkezett.</a:t>
            </a:r>
          </a:p>
          <a:p>
            <a:r>
              <a:rPr lang="hu-HU" dirty="0"/>
              <a:t>Alkalmas volt beszédelemzésre és beszédjel előállítására…..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C5AAFA6-E60D-4782-BA4B-0556CC19B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ITF, 2018. szeptember 28,  A beszéd számítógépes feldolgozása Magyarországon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B605F8D-B7D0-4A1D-AA09-DF52A82AA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B543F-CDF6-4195-BC91-945465B00428}" type="slidenum">
              <a:rPr lang="hu-HU" smtClean="0"/>
              <a:pPr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990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735</Words>
  <Application>Microsoft Office PowerPoint</Application>
  <PresentationFormat>Diavetítés a képernyőre (4:3 oldalarány)</PresentationFormat>
  <Paragraphs>108</Paragraphs>
  <Slides>22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Office-téma</vt:lpstr>
      <vt:lpstr> Nagy Számítástechnikai Műhelyek A beszéd számítógépes feldolgozása Magyarországon  2018. szeptember 28. </vt:lpstr>
      <vt:lpstr>Már a régi görögök is….</vt:lpstr>
      <vt:lpstr>1910 Gáti Béla mérnök elektronikusan láthatóvá teszi a magyar magánhangzók rezgésképét Gombocz Zoltán nyelvész megméri a magyar beszédhangok időtartamait  1940 Tarnóczy Tamás fizikus kiszámítja a magyar magánhangzók formáns frekvenciáit </vt:lpstr>
      <vt:lpstr>PowerPoint-bemutató</vt:lpstr>
      <vt:lpstr>Gunnar Fant -- KTH Stockholm</vt:lpstr>
      <vt:lpstr>PowerPoint-bemutató</vt:lpstr>
      <vt:lpstr>Quantization of formant coded synthetic speech Fant, G. and Mártony, J. STL QPSR 1961. pp. 16-18</vt:lpstr>
      <vt:lpstr>Philips MEA 8000 voice synthesizer</vt:lpstr>
      <vt:lpstr>Posta Kísérleti Intézet</vt:lpstr>
      <vt:lpstr>Beszédérthetőség új mérési módszere</vt:lpstr>
      <vt:lpstr>Sok panasz volt a telefon ellátottsággal, minőséggel kapcsolatban 1970-1990 között!</vt:lpstr>
      <vt:lpstr>Tájékoztató hangbemondások</vt:lpstr>
      <vt:lpstr>Hívószámváltozások bemondására fejlesztett berendezés</vt:lpstr>
      <vt:lpstr>Budapesti hétszámjegyes rendszer átállás támogatása</vt:lpstr>
      <vt:lpstr>További beszédes szolgáltatások, tájékoztatások</vt:lpstr>
      <vt:lpstr>A saját beszédinformatikai megoldások tanulságai</vt:lpstr>
      <vt:lpstr>Gordos Géza szerepe</vt:lpstr>
      <vt:lpstr>PowerPoint-bemutató</vt:lpstr>
      <vt:lpstr>Korai publikációk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Gyuri</dc:creator>
  <cp:lastModifiedBy>György Takács</cp:lastModifiedBy>
  <cp:revision>29</cp:revision>
  <dcterms:created xsi:type="dcterms:W3CDTF">2015-05-31T07:13:21Z</dcterms:created>
  <dcterms:modified xsi:type="dcterms:W3CDTF">2018-09-26T20:02:10Z</dcterms:modified>
</cp:coreProperties>
</file>