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82" r:id="rId3"/>
    <p:sldId id="283" r:id="rId4"/>
    <p:sldId id="257" r:id="rId5"/>
    <p:sldId id="262" r:id="rId6"/>
    <p:sldId id="258" r:id="rId7"/>
    <p:sldId id="261" r:id="rId8"/>
    <p:sldId id="270" r:id="rId9"/>
    <p:sldId id="259" r:id="rId10"/>
    <p:sldId id="265" r:id="rId11"/>
    <p:sldId id="266" r:id="rId12"/>
    <p:sldId id="267" r:id="rId13"/>
    <p:sldId id="268" r:id="rId14"/>
    <p:sldId id="269" r:id="rId15"/>
    <p:sldId id="260" r:id="rId16"/>
    <p:sldId id="271" r:id="rId17"/>
    <p:sldId id="272" r:id="rId18"/>
    <p:sldId id="273" r:id="rId19"/>
    <p:sldId id="263" r:id="rId20"/>
    <p:sldId id="264" r:id="rId21"/>
    <p:sldId id="274" r:id="rId22"/>
    <p:sldId id="365" r:id="rId23"/>
    <p:sldId id="368" r:id="rId24"/>
    <p:sldId id="367" r:id="rId25"/>
    <p:sldId id="366" r:id="rId26"/>
    <p:sldId id="276" r:id="rId27"/>
    <p:sldId id="277" r:id="rId28"/>
    <p:sldId id="278" r:id="rId29"/>
    <p:sldId id="279" r:id="rId30"/>
    <p:sldId id="280" r:id="rId31"/>
    <p:sldId id="281" r:id="rId32"/>
    <p:sldId id="363" r:id="rId33"/>
    <p:sldId id="364" r:id="rId34"/>
    <p:sldId id="284" r:id="rId3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DDDD"/>
    <a:srgbClr val="F7D4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8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1E829-F1FF-4CB4-8227-62973A08972C}" type="datetimeFigureOut">
              <a:rPr lang="hu-HU" smtClean="0"/>
              <a:t>2019. 05. 20.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64C85A-EFFA-4F46-BF83-336BA6C2CD8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8127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6639DA-06EA-4E66-BDD2-10FE4C80C4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892254E9-86D1-405B-908D-117DF91F31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5EA13E-46D9-4EB5-89F8-0E9457AA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40D1A-7247-4E3E-8530-E5E9DBA7F9EA}" type="datetime1">
              <a:rPr lang="hu-HU" smtClean="0"/>
              <a:t>2019. 05. 20.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76EB016-40C7-4DF7-81FC-7279ABE62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36E39F3-B812-48DF-BCFE-8FB1C6997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56578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71C2B7-4C1C-42B9-9871-D3F2E36D3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08F560E5-64D2-4581-A4B9-7E1DF7674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FD1A39D-2EFD-485A-849A-C9F9B7045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52F57A-315C-44FB-9AEC-FC0C7AC05592}" type="datetime1">
              <a:rPr lang="hu-HU" smtClean="0"/>
              <a:t>2019. 05. 20.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BB9EE79-6C72-420D-857E-28CA8117C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A85FED-87C5-4654-BB95-989AB30F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04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813EE06-B725-4374-87DD-9DB24496E3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362E62D0-E1CF-4BB3-8D5A-9C0BC925A6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D7F8EED-4046-4C7D-B910-AB5BB8153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5DE91-7DFF-440F-AC5A-3AD16A4C047E}" type="datetime1">
              <a:rPr lang="hu-HU" smtClean="0"/>
              <a:t>2019. 05. 20.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B207F3B-F7D2-46DC-8549-41E14A95E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4DF8387-638B-464A-BB34-5ECC97086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46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BFEDB9-AB2E-499A-9CF8-3B2F60AD7E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3E9E321-D3AF-44EC-A8AF-730BF7930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18AC7F-5240-4196-8DA1-872F2B544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8D98-5760-42A7-9325-D9912E9B5FCE}" type="datetime1">
              <a:rPr lang="hu-HU" smtClean="0"/>
              <a:t>2019. 05. 20.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EB9A437-5287-44F2-8562-618D1ED162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CE387F9-2063-4E29-9F8F-75565730E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5876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BBD829-5453-412F-8347-B1D665BAF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9A4AFBA-9987-4239-91D0-512F31275C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99D07D6-5446-48C0-B813-2F5B801EC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5F78-402C-4543-B58B-E0B4FE2AA40D}" type="datetime1">
              <a:rPr lang="hu-HU" smtClean="0"/>
              <a:t>2019. 05. 20.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E399E3A-C924-4968-9761-DCA9D2630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3F4021B-299A-474E-8042-7E223E80B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444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9B808D4-5515-40FD-9314-81CDCC0A8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A866005-A515-4694-AEA5-BED9349048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939927DA-0B68-4F84-AF02-B66831FE0B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8F58F425-2FA8-4AFB-81DA-302927D6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D06ED-F4B8-4741-B2F3-45F65121E12D}" type="datetime1">
              <a:rPr lang="hu-HU" smtClean="0"/>
              <a:t>2019. 05. 20.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F1E772F4-2A80-4716-B82F-9E4E37D04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31FCB5D4-9081-44AA-BE1D-EAE48A0DA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759000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725F4A-1237-4725-90C8-F69E879B30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26254617-74E2-4FD1-86FD-D2E4D57AB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37CAC929-C023-4635-9E06-D10562987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1DF00B4E-02DD-42DF-9C36-A2E519B5A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957AE37D-2416-4B83-9869-4F6E0980BA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F1CF228E-5399-46A3-909D-1D39306E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878A-625C-479C-9681-A16CAE40CA3F}" type="datetime1">
              <a:rPr lang="hu-HU" smtClean="0"/>
              <a:t>2019. 05. 20.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75BE1813-BF40-460E-9838-4935D55B3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100B1750-1675-43E2-B065-9117441AC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96482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D5DA685-D33D-47C1-BBE4-7A1E899B3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3AC4A0D7-D1F7-402A-8587-DD12B246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52A51C-86E8-4DBC-AFCC-8232C4757447}" type="datetime1">
              <a:rPr lang="hu-HU" smtClean="0"/>
              <a:t>2019. 05. 20.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32E8DD4-5B50-4861-BC58-B8EB0B440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16D09116-6602-4B3D-91AC-E1E55B78FB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9615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2B72369B-4E32-4FDF-B157-8517779A4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2C043-CCAA-46C2-9508-3C11A202A943}" type="datetime1">
              <a:rPr lang="hu-HU" smtClean="0"/>
              <a:t>2019. 05. 20.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409A6C4A-3389-4DBB-ADA3-A32B2C266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3AE03427-ABA1-4F21-8BA6-535C5C13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67693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F21322F-BA60-4724-8C98-5E8767301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A2D57AE-1623-4AC7-BF55-08038DB35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2C1A686-9684-41FE-B8CC-6E814E5992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72C4EA43-DB59-4DAD-8240-5B5C3F5330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82A85-A19B-41B5-8821-5B8F002BADD3}" type="datetime1">
              <a:rPr lang="hu-HU" smtClean="0"/>
              <a:t>2019. 05. 20.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23C1A904-1722-4536-BCCC-82CDD1DF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A0D5315D-5C08-4E5A-A01F-0F2A0FB3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2408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2D1DE4-1FB3-42EA-B8A6-76B7F6224D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DE16DCDB-F28F-4465-B057-19AE0D9202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F8B79AF-6808-40B6-93D2-5E18A1502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045332A-BF25-4230-A5E5-D557894F9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52162-ADE9-4329-BF01-41D4E9F29A35}" type="datetime1">
              <a:rPr lang="hu-HU" smtClean="0"/>
              <a:t>2019. 05. 20.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A919C6-F4C8-4BD4-9D8E-80F88A03D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8FD4A525-94BF-4964-A6B1-583C39274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8102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6B32853-433A-4410-8D47-CD7760B30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D6EFE0E7-F260-4C4B-BE18-820C64BEB8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AC1DD4E-E9FB-4C1D-A4B4-6E2E732ECB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075010-93E0-4FD5-9BDC-8BF7F62684C3}" type="datetime1">
              <a:rPr lang="hu-HU" smtClean="0"/>
              <a:t>2019. 05. 20.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6494BE5-5727-40B5-961A-3DE590DEA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Infokom. 1. ea. 2018. szep. 10..</a:t>
            </a:r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83F1AF-DB31-4011-88B0-855D80EABB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78A2FE-A853-402B-B0B2-FE4AE7F62E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1782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pcdb.com/list.php?type=11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ibaba.com/product-detail/Full-Range-GPON-ONT-ONU-Huawei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sh.hu/sajtoszoba_kozlemenyek_tajekoztatok_2017_05_31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6A29D6-3B0C-4665-9320-8D7451CA8A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50277"/>
            <a:ext cx="9144000" cy="3111378"/>
          </a:xfrm>
        </p:spPr>
        <p:txBody>
          <a:bodyPr>
            <a:noAutofit/>
          </a:bodyPr>
          <a:lstStyle/>
          <a:p>
            <a: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  <a:t>A réz jövője, új hálózati megoldások </a:t>
            </a:r>
            <a:r>
              <a:rPr lang="hu-HU" sz="4800" dirty="0" err="1">
                <a:latin typeface="Arial" panose="020B0604020202020204" pitchFamily="34" charset="0"/>
                <a:cs typeface="Arial" panose="020B0604020202020204" pitchFamily="34" charset="0"/>
              </a:rPr>
              <a:t>Gbit</a:t>
            </a:r>
            <a: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  <a:t> technológiával)</a:t>
            </a:r>
            <a:b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hu-HU" sz="4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u-HU" sz="3200" dirty="0">
                <a:latin typeface="Arial" panose="020B0604020202020204" pitchFamily="34" charset="0"/>
                <a:cs typeface="Arial" panose="020B0604020202020204" pitchFamily="34" charset="0"/>
              </a:rPr>
              <a:t>szabványok és piaci termékek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9265AC3-99EB-456E-85C5-9293E45930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39885"/>
            <a:ext cx="9144000" cy="1655762"/>
          </a:xfrm>
        </p:spPr>
        <p:txBody>
          <a:bodyPr>
            <a:norm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Építtetői, Tervezői és Kivitelezői 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F Ó R U M   2019</a:t>
            </a:r>
          </a:p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Takács György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C18C0F0-2A66-47DA-B667-F46D4DCF7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9820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10D9CB2-2FA3-4FEB-86FC-64283582A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28022" y="112426"/>
            <a:ext cx="5580869" cy="6745574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4BF35265-92A3-402E-8B46-4849EFA10065}"/>
              </a:ext>
            </a:extLst>
          </p:cNvPr>
          <p:cNvSpPr txBox="1"/>
          <p:nvPr/>
        </p:nvSpPr>
        <p:spPr>
          <a:xfrm>
            <a:off x="524655" y="614597"/>
            <a:ext cx="5580869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Az optikai elosztó pont táplálása a felhasználónál lévő (CPE) egységből történik.</a:t>
            </a:r>
          </a:p>
          <a:p>
            <a:r>
              <a:rPr lang="hu-HU" sz="2800" dirty="0"/>
              <a:t>„Fordított táplálás”</a:t>
            </a:r>
          </a:p>
          <a:p>
            <a:endParaRPr lang="hu-HU" sz="2800" dirty="0"/>
          </a:p>
          <a:p>
            <a:r>
              <a:rPr lang="hu-HU" sz="2800" dirty="0"/>
              <a:t>A menedzsment egységből történő táplálás akkor kezdi működését, ha a DPU nem kap tápáramot a CPE egységből.</a:t>
            </a:r>
          </a:p>
          <a:p>
            <a:endParaRPr lang="hu-HU" sz="2800" dirty="0"/>
          </a:p>
          <a:p>
            <a:r>
              <a:rPr lang="hu-HU" sz="2800" dirty="0"/>
              <a:t>DPU – </a:t>
            </a:r>
            <a:r>
              <a:rPr lang="hu-HU" sz="2800" dirty="0" err="1"/>
              <a:t>Distribution</a:t>
            </a:r>
            <a:r>
              <a:rPr lang="hu-HU" sz="2800" dirty="0"/>
              <a:t> </a:t>
            </a:r>
            <a:r>
              <a:rPr lang="hu-HU" sz="2800" dirty="0" err="1"/>
              <a:t>Point</a:t>
            </a:r>
            <a:r>
              <a:rPr lang="hu-HU" sz="2800" dirty="0"/>
              <a:t> Unit – Elosztóponti egység</a:t>
            </a:r>
          </a:p>
          <a:p>
            <a:r>
              <a:rPr lang="hu-HU" sz="2800" dirty="0"/>
              <a:t>CPE – </a:t>
            </a:r>
            <a:r>
              <a:rPr lang="hu-HU" sz="2800" dirty="0" err="1"/>
              <a:t>Customer</a:t>
            </a:r>
            <a:r>
              <a:rPr lang="hu-HU" sz="2800" dirty="0"/>
              <a:t> </a:t>
            </a:r>
            <a:r>
              <a:rPr lang="hu-HU" sz="2800" dirty="0" err="1"/>
              <a:t>Premises</a:t>
            </a:r>
            <a:r>
              <a:rPr lang="hu-HU" sz="2800" dirty="0"/>
              <a:t> </a:t>
            </a:r>
            <a:r>
              <a:rPr lang="hu-HU" sz="2800" dirty="0" err="1"/>
              <a:t>Equipment</a:t>
            </a:r>
            <a:r>
              <a:rPr lang="hu-HU" sz="2800" dirty="0"/>
              <a:t> – előfizetői végberendezés</a:t>
            </a:r>
          </a:p>
          <a:p>
            <a:endParaRPr lang="hu-HU" sz="2800" dirty="0"/>
          </a:p>
        </p:txBody>
      </p:sp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E11138BA-29C8-4C9F-84AF-2EC913623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587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153C38-2CE2-4845-B8E1-38030782B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499" y="1999726"/>
            <a:ext cx="4093564" cy="1325563"/>
          </a:xfrm>
        </p:spPr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hu-HU" dirty="0" err="1"/>
              <a:t>G.fast</a:t>
            </a:r>
            <a:r>
              <a:rPr lang="hu-HU" dirty="0"/>
              <a:t> </a:t>
            </a:r>
            <a:r>
              <a:rPr lang="hu-HU" dirty="0" err="1"/>
              <a:t>időosztásos</a:t>
            </a:r>
            <a:r>
              <a:rPr lang="hu-HU" dirty="0"/>
              <a:t> duplex rendszere szemben  a VDSL fix frekvencia-</a:t>
            </a:r>
            <a:r>
              <a:rPr lang="hu-HU" dirty="0" err="1"/>
              <a:t>osztásos</a:t>
            </a:r>
            <a:r>
              <a:rPr lang="hu-HU" dirty="0"/>
              <a:t> megoldásával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858E214C-3FF4-4599-9481-AD9C98F938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70810" y="514302"/>
            <a:ext cx="5931577" cy="6071327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3DC7EF11-3386-4B8F-B566-0A890D139E69}"/>
              </a:ext>
            </a:extLst>
          </p:cNvPr>
          <p:cNvSpPr txBox="1"/>
          <p:nvPr/>
        </p:nvSpPr>
        <p:spPr>
          <a:xfrm>
            <a:off x="8989017" y="1367522"/>
            <a:ext cx="208089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Külön sáv feltöltésre</a:t>
            </a:r>
          </a:p>
          <a:p>
            <a:r>
              <a:rPr lang="hu-HU" dirty="0"/>
              <a:t>és letöltésre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5761D621-B187-4B33-862F-B8EFEDF8D091}"/>
              </a:ext>
            </a:extLst>
          </p:cNvPr>
          <p:cNvSpPr txBox="1"/>
          <p:nvPr/>
        </p:nvSpPr>
        <p:spPr>
          <a:xfrm>
            <a:off x="9144284" y="2433234"/>
            <a:ext cx="1770356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Feltöltés/letöltés</a:t>
            </a:r>
          </a:p>
          <a:p>
            <a:r>
              <a:rPr lang="hu-HU" dirty="0"/>
              <a:t>Egy időben</a:t>
            </a:r>
          </a:p>
          <a:p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F90332E-0CED-45C9-8231-C2BADB83EFA2}"/>
              </a:ext>
            </a:extLst>
          </p:cNvPr>
          <p:cNvSpPr txBox="1"/>
          <p:nvPr/>
        </p:nvSpPr>
        <p:spPr>
          <a:xfrm>
            <a:off x="8929082" y="4324765"/>
            <a:ext cx="2534925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Feltöltés és letöltés</a:t>
            </a:r>
          </a:p>
          <a:p>
            <a:r>
              <a:rPr lang="hu-HU" dirty="0"/>
              <a:t>Azonos frekvenciasávban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28329E0A-4DB3-4D88-9390-6ED68F3ACBA2}"/>
              </a:ext>
            </a:extLst>
          </p:cNvPr>
          <p:cNvSpPr txBox="1"/>
          <p:nvPr/>
        </p:nvSpPr>
        <p:spPr>
          <a:xfrm>
            <a:off x="8989017" y="5455197"/>
            <a:ext cx="1991571" cy="64633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Feltöltés és letöltés</a:t>
            </a:r>
          </a:p>
          <a:p>
            <a:r>
              <a:rPr lang="hu-HU" dirty="0"/>
              <a:t>Külön időablakban</a:t>
            </a:r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3EC27ACB-C8F7-4939-8916-7F967E48E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12016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F8CDBDB-CA6E-4513-9400-921D17232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713" y="215225"/>
            <a:ext cx="4078574" cy="624680"/>
          </a:xfrm>
        </p:spPr>
        <p:txBody>
          <a:bodyPr>
            <a:normAutofit/>
          </a:bodyPr>
          <a:lstStyle/>
          <a:p>
            <a:r>
              <a:rPr lang="hu-HU" sz="2800" b="1" dirty="0"/>
              <a:t>A </a:t>
            </a:r>
            <a:r>
              <a:rPr lang="hu-HU" sz="2800" b="1" dirty="0" err="1"/>
              <a:t>G.fast</a:t>
            </a:r>
            <a:r>
              <a:rPr lang="hu-HU" sz="2800" b="1" dirty="0"/>
              <a:t> jellemzői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82C220B-BD57-48A6-A630-185A55CB5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2000" contras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6909" y="1146138"/>
            <a:ext cx="10362801" cy="55043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0D7B5930-9874-4381-A216-08C909273EC2}"/>
              </a:ext>
            </a:extLst>
          </p:cNvPr>
          <p:cNvSpPr txBox="1"/>
          <p:nvPr/>
        </p:nvSpPr>
        <p:spPr>
          <a:xfrm>
            <a:off x="1069383" y="1596325"/>
            <a:ext cx="1513556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Moduláció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8FEB0B6-6A1E-4B89-ABFD-EDEF21C18CF1}"/>
              </a:ext>
            </a:extLst>
          </p:cNvPr>
          <p:cNvSpPr txBox="1"/>
          <p:nvPr/>
        </p:nvSpPr>
        <p:spPr>
          <a:xfrm>
            <a:off x="1069383" y="2054235"/>
            <a:ext cx="26564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Sávszélesség ( MHz)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D996577-84F6-4D94-958B-CEDDDC4D794E}"/>
              </a:ext>
            </a:extLst>
          </p:cNvPr>
          <p:cNvSpPr txBox="1"/>
          <p:nvPr/>
        </p:nvSpPr>
        <p:spPr>
          <a:xfrm>
            <a:off x="992290" y="3198167"/>
            <a:ext cx="123463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Távolság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8E29B58-0FCE-4F47-BB25-6AF16BD45A88}"/>
              </a:ext>
            </a:extLst>
          </p:cNvPr>
          <p:cNvSpPr txBox="1"/>
          <p:nvPr/>
        </p:nvSpPr>
        <p:spPr>
          <a:xfrm>
            <a:off x="1069382" y="3656077"/>
            <a:ext cx="1755545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2400" dirty="0"/>
              <a:t>Bitsebesség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8E7AC54D-2105-4414-8458-03C6EC995706}"/>
              </a:ext>
            </a:extLst>
          </p:cNvPr>
          <p:cNvSpPr txBox="1"/>
          <p:nvPr/>
        </p:nvSpPr>
        <p:spPr>
          <a:xfrm>
            <a:off x="1069382" y="4117742"/>
            <a:ext cx="174009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Késleltetés   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8697DF7F-9C27-4848-B021-F8C362F2A9C5}"/>
              </a:ext>
            </a:extLst>
          </p:cNvPr>
          <p:cNvSpPr txBox="1"/>
          <p:nvPr/>
        </p:nvSpPr>
        <p:spPr>
          <a:xfrm>
            <a:off x="1073663" y="4918593"/>
            <a:ext cx="217675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Fel-le arány        </a:t>
            </a: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D5F2CD5A-3AC7-4168-82C1-626DBA474FFF}"/>
              </a:ext>
            </a:extLst>
          </p:cNvPr>
          <p:cNvSpPr txBox="1"/>
          <p:nvPr/>
        </p:nvSpPr>
        <p:spPr>
          <a:xfrm>
            <a:off x="4479010" y="4918593"/>
            <a:ext cx="217649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Dinamikus          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5B81CED0-F254-4087-B0F2-90223BF6755F}"/>
              </a:ext>
            </a:extLst>
          </p:cNvPr>
          <p:cNvSpPr txBox="1"/>
          <p:nvPr/>
        </p:nvSpPr>
        <p:spPr>
          <a:xfrm>
            <a:off x="1070858" y="5319019"/>
            <a:ext cx="158101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 err="1"/>
              <a:t>Újraküldés</a:t>
            </a:r>
            <a:r>
              <a:rPr lang="hu-HU" sz="2400" dirty="0"/>
              <a:t> 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DF324DA-6EAD-410F-AB11-1FF766689D16}"/>
              </a:ext>
            </a:extLst>
          </p:cNvPr>
          <p:cNvSpPr txBox="1"/>
          <p:nvPr/>
        </p:nvSpPr>
        <p:spPr>
          <a:xfrm>
            <a:off x="992290" y="6188833"/>
            <a:ext cx="2853217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Bekapcsolási idő        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741BAB46-04A7-4C3F-A259-7AE1FBF2A91A}"/>
              </a:ext>
            </a:extLst>
          </p:cNvPr>
          <p:cNvSpPr txBox="1"/>
          <p:nvPr/>
        </p:nvSpPr>
        <p:spPr>
          <a:xfrm>
            <a:off x="7884100" y="4875198"/>
            <a:ext cx="2045753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Fix                      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DB944B40-2CF9-4A00-A6E4-ABD448A8B9A2}"/>
              </a:ext>
            </a:extLst>
          </p:cNvPr>
          <p:cNvSpPr txBox="1"/>
          <p:nvPr/>
        </p:nvSpPr>
        <p:spPr>
          <a:xfrm>
            <a:off x="4479010" y="6188833"/>
            <a:ext cx="3028008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20 másodperc (tipikus)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C8289A0A-7400-4805-B533-66F2530FE45E}"/>
              </a:ext>
            </a:extLst>
          </p:cNvPr>
          <p:cNvSpPr txBox="1"/>
          <p:nvPr/>
        </p:nvSpPr>
        <p:spPr>
          <a:xfrm>
            <a:off x="7800459" y="6188833"/>
            <a:ext cx="3183500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120 másodperc (tipikus)</a:t>
            </a:r>
          </a:p>
        </p:txBody>
      </p:sp>
      <p:sp>
        <p:nvSpPr>
          <p:cNvPr id="16" name="Szövegdoboz 15">
            <a:extLst>
              <a:ext uri="{FF2B5EF4-FFF2-40B4-BE49-F238E27FC236}">
                <a16:creationId xmlns:a16="http://schemas.microsoft.com/office/drawing/2014/main" id="{BBDF0365-B497-4DB1-B3A7-C6896544EC4E}"/>
              </a:ext>
            </a:extLst>
          </p:cNvPr>
          <p:cNvSpPr txBox="1"/>
          <p:nvPr/>
        </p:nvSpPr>
        <p:spPr>
          <a:xfrm>
            <a:off x="974389" y="2512145"/>
            <a:ext cx="3217099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Maximális jelszint (</a:t>
            </a:r>
            <a:r>
              <a:rPr lang="hu-HU" sz="2400" dirty="0" err="1"/>
              <a:t>dBm</a:t>
            </a:r>
            <a:r>
              <a:rPr lang="hu-HU" sz="2400" dirty="0"/>
              <a:t>)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1B9B847C-7D80-4211-971A-CE02C02873E4}"/>
              </a:ext>
            </a:extLst>
          </p:cNvPr>
          <p:cNvSpPr txBox="1"/>
          <p:nvPr/>
        </p:nvSpPr>
        <p:spPr>
          <a:xfrm>
            <a:off x="1063591" y="5727168"/>
            <a:ext cx="1163332" cy="4616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400" dirty="0"/>
              <a:t>Kódolás</a:t>
            </a:r>
          </a:p>
        </p:txBody>
      </p:sp>
      <p:sp>
        <p:nvSpPr>
          <p:cNvPr id="18" name="Dia számának helye 17">
            <a:extLst>
              <a:ext uri="{FF2B5EF4-FFF2-40B4-BE49-F238E27FC236}">
                <a16:creationId xmlns:a16="http://schemas.microsoft.com/office/drawing/2014/main" id="{1A76EFCC-106E-4FF5-BB76-A2E130B3C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902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EB497D-22AB-481B-B910-0353685DF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9430" y="447003"/>
            <a:ext cx="7029450" cy="971306"/>
          </a:xfrm>
        </p:spPr>
        <p:txBody>
          <a:bodyPr>
            <a:normAutofit/>
          </a:bodyPr>
          <a:lstStyle/>
          <a:p>
            <a:r>
              <a:rPr lang="hu-HU" sz="2800" b="1" dirty="0"/>
              <a:t>Spektrális kompatibilitás a VDSL2 rendszerrel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C249296-BF0C-4C0E-AE82-EC365F58D7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8656" y="1266093"/>
            <a:ext cx="9774688" cy="5350913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9713587-B736-4C9D-BEC0-EB45A32E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71407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5D04383-3BA6-4B2D-8B7B-EB83283EF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4029"/>
          </a:xfrm>
        </p:spPr>
        <p:txBody>
          <a:bodyPr>
            <a:normAutofit/>
          </a:bodyPr>
          <a:lstStyle/>
          <a:p>
            <a:r>
              <a:rPr lang="hu-HU" sz="2800" b="1" dirty="0"/>
              <a:t>Koaxiális kábelen működő </a:t>
            </a:r>
            <a:r>
              <a:rPr lang="hu-HU" sz="2800" b="1" dirty="0" err="1"/>
              <a:t>G.fast</a:t>
            </a:r>
            <a:r>
              <a:rPr lang="hu-HU" sz="2800" b="1" dirty="0"/>
              <a:t> a G.9701 Ajánlás 2017 áprilisában elfogadott </a:t>
            </a:r>
            <a:r>
              <a:rPr lang="hu-HU" sz="2800" b="1" dirty="0" err="1"/>
              <a:t>Annex</a:t>
            </a:r>
            <a:r>
              <a:rPr lang="hu-HU" sz="2800" b="1" dirty="0"/>
              <a:t> X szerint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B265AD01-44EC-453B-9BE7-349FC9C678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10515600" cy="4937098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982A574-EFEB-40AF-9245-81A1BE362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1369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31CBD3-C0B7-442F-B0D0-D883E4571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337"/>
          </a:xfrm>
        </p:spPr>
        <p:txBody>
          <a:bodyPr>
            <a:normAutofit fontScale="90000"/>
          </a:bodyPr>
          <a:lstStyle/>
          <a:p>
            <a:r>
              <a:rPr lang="en-US" dirty="0"/>
              <a:t>Huawei MT992, </a:t>
            </a:r>
            <a:r>
              <a:rPr lang="en-US" dirty="0" err="1"/>
              <a:t>G.fast</a:t>
            </a:r>
            <a:r>
              <a:rPr lang="en-US" dirty="0"/>
              <a:t> upstream terminal </a:t>
            </a: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A80A1A1C-C13D-4DE1-8A2B-25CD8352BB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65" y="996462"/>
            <a:ext cx="11262965" cy="5086105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9372B4D-A7E6-4659-BAF5-38B9E9A06435}"/>
              </a:ext>
            </a:extLst>
          </p:cNvPr>
          <p:cNvSpPr txBox="1"/>
          <p:nvPr/>
        </p:nvSpPr>
        <p:spPr>
          <a:xfrm>
            <a:off x="1172308" y="6353908"/>
            <a:ext cx="34592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US $65-112 / </a:t>
            </a:r>
            <a:r>
              <a:rPr lang="hu-HU" dirty="0" err="1"/>
              <a:t>Pieces</a:t>
            </a:r>
            <a:r>
              <a:rPr lang="hu-HU" dirty="0"/>
              <a:t>  (Alibaba.com)</a:t>
            </a:r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DBB66360-07EB-40DE-91B0-98DFFCB39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426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DC428C-4047-44CD-AA57-3BF4C6A97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1738" y="174437"/>
            <a:ext cx="6418385" cy="713398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Huawei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g.fast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MA5818 DPU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449B989-A77B-47D6-BE88-91A23A24C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9572" y="1110980"/>
            <a:ext cx="8466925" cy="2724853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E164C27D-34F1-4910-BA68-25758FEC2A6F}"/>
              </a:ext>
            </a:extLst>
          </p:cNvPr>
          <p:cNvSpPr txBox="1"/>
          <p:nvPr/>
        </p:nvSpPr>
        <p:spPr>
          <a:xfrm>
            <a:off x="617095" y="3714204"/>
            <a:ext cx="1095781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MA5818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elosztóponti berendezés kiszolgál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VDSL2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 és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G.fast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előfizetői csatlakozásokat és az aggregált forgalmat passzív optikai megoldással továbbítja.</a:t>
            </a:r>
          </a:p>
          <a:p>
            <a:pPr fontAlgn="base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96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G.fast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hozzáférést képes kiszolgálni teljes kiépítésnél.</a:t>
            </a:r>
          </a:p>
          <a:p>
            <a:pPr fontAlgn="base"/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hu-HU" sz="2400" b="1" dirty="0">
                <a:latin typeface="Arial" panose="020B0604020202020204" pitchFamily="34" charset="0"/>
                <a:cs typeface="Arial" panose="020B0604020202020204" pitchFamily="34" charset="0"/>
              </a:rPr>
              <a:t>Alibaba ár: </a:t>
            </a:r>
            <a:r>
              <a:rPr lang="hu-HU" sz="2400" dirty="0"/>
              <a:t>US $2500.00 (1-9db)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2BCF9B87-3500-4214-8A15-FA0E7A293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9539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DB23BB5-33E9-4E7F-8C02-AC0526EF8E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0449" y="659568"/>
            <a:ext cx="10722056" cy="5199000"/>
          </a:xfrm>
          <a:prstGeom prst="rect">
            <a:avLst/>
          </a:prstGeom>
        </p:spPr>
      </p:pic>
      <p:sp>
        <p:nvSpPr>
          <p:cNvPr id="2" name="Szövegdoboz 1">
            <a:extLst>
              <a:ext uri="{FF2B5EF4-FFF2-40B4-BE49-F238E27FC236}">
                <a16:creationId xmlns:a16="http://schemas.microsoft.com/office/drawing/2014/main" id="{B91144D9-4546-46F7-A774-DA36569DBE5D}"/>
              </a:ext>
            </a:extLst>
          </p:cNvPr>
          <p:cNvSpPr txBox="1"/>
          <p:nvPr/>
        </p:nvSpPr>
        <p:spPr>
          <a:xfrm>
            <a:off x="769495" y="737822"/>
            <a:ext cx="1083212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Az 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MA5818 DPU hálózati konfigurációja</a:t>
            </a:r>
            <a:endParaRPr lang="hu-HU" sz="2800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71EECCE9-CAD1-4FB5-9FF2-6F4C8A89ECA5}"/>
              </a:ext>
            </a:extLst>
          </p:cNvPr>
          <p:cNvSpPr txBox="1"/>
          <p:nvPr/>
        </p:nvSpPr>
        <p:spPr>
          <a:xfrm>
            <a:off x="1906292" y="1983783"/>
            <a:ext cx="134062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felhasználók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85F0A9EC-0A49-4049-8F7F-0F319311CE2E}"/>
              </a:ext>
            </a:extLst>
          </p:cNvPr>
          <p:cNvSpPr txBox="1"/>
          <p:nvPr/>
        </p:nvSpPr>
        <p:spPr>
          <a:xfrm>
            <a:off x="4662250" y="1983783"/>
            <a:ext cx="1290738" cy="369332"/>
          </a:xfrm>
          <a:prstGeom prst="rect">
            <a:avLst/>
          </a:prstGeom>
          <a:solidFill>
            <a:srgbClr val="DFDDDD"/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elosztópont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A658BE29-C189-4846-BD23-F72544FFD718}"/>
              </a:ext>
            </a:extLst>
          </p:cNvPr>
          <p:cNvSpPr txBox="1"/>
          <p:nvPr/>
        </p:nvSpPr>
        <p:spPr>
          <a:xfrm>
            <a:off x="7368323" y="1983783"/>
            <a:ext cx="931602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központ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98F26C2C-92DA-4853-B16F-D71913819478}"/>
              </a:ext>
            </a:extLst>
          </p:cNvPr>
          <p:cNvSpPr txBox="1"/>
          <p:nvPr/>
        </p:nvSpPr>
        <p:spPr>
          <a:xfrm>
            <a:off x="9190494" y="1845283"/>
            <a:ext cx="1693541" cy="646331"/>
          </a:xfrm>
          <a:prstGeom prst="rect">
            <a:avLst/>
          </a:prstGeom>
          <a:solidFill>
            <a:srgbClr val="F7D48D"/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Felsőbb hálózati</a:t>
            </a:r>
          </a:p>
          <a:p>
            <a:r>
              <a:rPr lang="hu-HU" dirty="0"/>
              <a:t>rétegek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614CA6C-A374-4114-A182-DA6D81077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667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1A9506DC-578D-468C-A7CE-C77C22BE1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927" y="719528"/>
            <a:ext cx="9336146" cy="5111646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E6AD040E-DFB2-43D9-AF32-18074AC5E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7757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0AA1DF3-8FB1-4CC2-9CCC-3AE3018EE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37224502-7417-44D7-89AB-3B37DD6C2C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865" y="964198"/>
            <a:ext cx="11782269" cy="4925062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6C57A857-FAC8-4E28-B98A-584EB7884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83420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40D7210-8140-454E-AFCA-8FBE8FEDF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Milyen hálózati technológia várható a jövőben lakásokban, intézményekben?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7917B97-FB83-4680-83E4-BF6231ADF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Fényvezető kábel?</a:t>
            </a:r>
          </a:p>
          <a:p>
            <a:r>
              <a:rPr lang="hu-HU" b="1" dirty="0"/>
              <a:t>Rézvezetős kábel (sodrott érpár, koaxiális)?</a:t>
            </a:r>
          </a:p>
          <a:p>
            <a:r>
              <a:rPr lang="hu-HU" b="1" dirty="0"/>
              <a:t>Vezeték nélküli (rádiós, optikai) csatlakozás (5G, </a:t>
            </a:r>
            <a:r>
              <a:rPr lang="hu-HU" b="1" dirty="0" err="1"/>
              <a:t>WiFI</a:t>
            </a:r>
            <a:r>
              <a:rPr lang="hu-HU" b="1" dirty="0"/>
              <a:t>, </a:t>
            </a:r>
            <a:r>
              <a:rPr lang="hu-HU" b="1" dirty="0" err="1"/>
              <a:t>LiFi</a:t>
            </a:r>
            <a:r>
              <a:rPr lang="hu-HU" b="1" dirty="0"/>
              <a:t>)?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14640EA-66F9-4552-8F05-6AAE84493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09037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9F89150-B9D0-4442-9013-82C17C697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24B513-F884-4605-A485-D25458F8C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Sagemcom</a:t>
            </a:r>
            <a:r>
              <a:rPr lang="en-US" dirty="0"/>
              <a:t> provides a rich DSL/FTTH portfolio with a complete range of high-performance A/VDSL and </a:t>
            </a:r>
            <a:r>
              <a:rPr lang="en-US" dirty="0" err="1"/>
              <a:t>G.Fast</a:t>
            </a:r>
            <a:r>
              <a:rPr lang="en-US" dirty="0"/>
              <a:t> gateways for copper networks.</a:t>
            </a:r>
            <a:br>
              <a:rPr lang="en-US" dirty="0"/>
            </a:br>
            <a:r>
              <a:rPr lang="en-US" dirty="0"/>
              <a:t>The new generation proposes in a single device  VDSL 35B / </a:t>
            </a:r>
            <a:r>
              <a:rPr lang="en-US" dirty="0" err="1"/>
              <a:t>G.fast</a:t>
            </a:r>
            <a:r>
              <a:rPr lang="en-US" dirty="0"/>
              <a:t> 212 MHz / FTTH / PON universal solution and  integrates  Wi-Fi 6 (802.11ax), enabling the operators to deliver Multi-Gigabit end-to-end services, and to meet the growing bandwidth required by the consumers. It benefits from the containerized software architecture of the in-house field proven </a:t>
            </a:r>
            <a:r>
              <a:rPr lang="en-US" dirty="0" err="1"/>
              <a:t>Sagemcom</a:t>
            </a:r>
            <a:r>
              <a:rPr lang="en-US" dirty="0"/>
              <a:t> SWAN</a:t>
            </a:r>
            <a:r>
              <a:rPr lang="en-US" baseline="30000" dirty="0"/>
              <a:t>TM</a:t>
            </a:r>
            <a:r>
              <a:rPr lang="en-US" dirty="0"/>
              <a:t> software suite and is opened to integrate third-party applications as well as last innovations as Mesh Wi-Fi solutions, smart diagnostics, big data…</a:t>
            </a:r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10EF325-769E-40CA-8BFF-090E9CF6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97977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D25370C-E6F2-4224-912A-700D9C2EA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Még nem vagyunk az út végén! Elkészül 2019-ben a </a:t>
            </a: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G.mgfast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 (Multi Gigabit FAST) ITU Ajánlás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6B3F9AA-2EC6-4565-9B6A-1D5579D83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5563"/>
            <a:ext cx="10515600" cy="5391760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Új projekt, túlmutat a </a:t>
            </a:r>
            <a:r>
              <a:rPr lang="en-US" dirty="0" err="1"/>
              <a:t>G.fast</a:t>
            </a:r>
            <a:r>
              <a:rPr lang="en-US" dirty="0"/>
              <a:t> </a:t>
            </a:r>
            <a:r>
              <a:rPr lang="hu-HU" dirty="0"/>
              <a:t>paraméterein</a:t>
            </a:r>
            <a:endParaRPr lang="en-US" dirty="0"/>
          </a:p>
          <a:p>
            <a:pPr marL="0" indent="0">
              <a:buNone/>
            </a:pPr>
            <a:r>
              <a:rPr lang="hu-HU" dirty="0"/>
              <a:t>• Kiterjesztett sáv a 212 MHz fölött (pl. 424 MHz és 848 MHz) 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hu-HU" dirty="0"/>
              <a:t> </a:t>
            </a:r>
            <a:r>
              <a:rPr lang="en-US" dirty="0"/>
              <a:t>Full-duplex </a:t>
            </a:r>
            <a:r>
              <a:rPr lang="hu-HU" dirty="0"/>
              <a:t>működés</a:t>
            </a:r>
            <a:r>
              <a:rPr lang="en-US" dirty="0"/>
              <a:t> (</a:t>
            </a:r>
            <a:r>
              <a:rPr lang="hu-HU" dirty="0"/>
              <a:t>visszhangtörléssel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hu-HU" b="1" dirty="0"/>
              <a:t>Célok: 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hu-HU" dirty="0"/>
              <a:t> Adatsebesség </a:t>
            </a:r>
            <a:r>
              <a:rPr lang="en-US" dirty="0"/>
              <a:t>5 - 10 Gbit/s </a:t>
            </a:r>
            <a:r>
              <a:rPr lang="hu-HU" dirty="0"/>
              <a:t>egyetlen sodrott érpáras vagy </a:t>
            </a:r>
            <a:r>
              <a:rPr lang="hu-HU" dirty="0" err="1"/>
              <a:t>koax</a:t>
            </a:r>
            <a:r>
              <a:rPr lang="hu-HU" dirty="0"/>
              <a:t> kábelen, de</a:t>
            </a:r>
          </a:p>
          <a:p>
            <a:pPr marL="0" indent="0">
              <a:buNone/>
            </a:pPr>
            <a:r>
              <a:rPr lang="hu-HU" dirty="0"/>
              <a:t>ne kelljen extra minőségű kábel ehhez</a:t>
            </a:r>
            <a:endParaRPr lang="en-US" dirty="0"/>
          </a:p>
          <a:p>
            <a:pPr marL="0" indent="0">
              <a:buNone/>
            </a:pPr>
            <a:r>
              <a:rPr lang="hu-HU" b="1" dirty="0"/>
              <a:t>Nyitott, még vitatott  kérdések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hu-HU" dirty="0"/>
              <a:t> Fejlettebb kódolás </a:t>
            </a:r>
            <a:r>
              <a:rPr lang="en-US" dirty="0"/>
              <a:t>( </a:t>
            </a:r>
            <a:r>
              <a:rPr lang="hu-HU" dirty="0"/>
              <a:t>pl. </a:t>
            </a:r>
            <a:r>
              <a:rPr lang="en-US" dirty="0"/>
              <a:t>LDPC</a:t>
            </a:r>
            <a:r>
              <a:rPr lang="hu-HU" dirty="0"/>
              <a:t>  -- </a:t>
            </a:r>
            <a:r>
              <a:rPr lang="en-US" dirty="0"/>
              <a:t>low-density parity-check</a:t>
            </a:r>
            <a:r>
              <a:rPr lang="hu-HU" dirty="0"/>
              <a:t>, ami egy lineáris hibajavító kódolás</a:t>
            </a:r>
            <a:r>
              <a:rPr lang="en-US" dirty="0"/>
              <a:t>) 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hu-HU" dirty="0"/>
              <a:t> Az erőforrások megosztása (</a:t>
            </a:r>
            <a:r>
              <a:rPr lang="hu-HU" dirty="0" err="1"/>
              <a:t>slicing</a:t>
            </a:r>
            <a:r>
              <a:rPr lang="hu-HU" dirty="0"/>
              <a:t>) különböző szolgáltatásminőségi követelmények szerint (mint pl. az 5G esetén)</a:t>
            </a:r>
          </a:p>
          <a:p>
            <a:pPr marL="0" indent="0">
              <a:buNone/>
            </a:pPr>
            <a:r>
              <a:rPr lang="en-US" dirty="0"/>
              <a:t>•</a:t>
            </a:r>
            <a:r>
              <a:rPr lang="hu-HU" dirty="0"/>
              <a:t> Konvergencia a hozzáférési és az otthoni hálózatok között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9EB6CA6B-E447-44AC-97D6-D28FC8BA8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9916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029DA4-CA34-445A-A890-47CF284C1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5121"/>
          </a:xfrm>
        </p:spPr>
        <p:txBody>
          <a:bodyPr/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Intézményi hálózatoknál mi a helyzet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56334A-CFE7-404E-AE86-D9DECA81F7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0246"/>
            <a:ext cx="10515600" cy="5662246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 802.11ac szabványú WiFi számos előnnyel rendelkezik (pl. a</a:t>
            </a:r>
            <a:r>
              <a:rPr lang="en-US" dirty="0"/>
              <a:t> </a:t>
            </a:r>
            <a:r>
              <a:rPr lang="en-US" dirty="0" err="1"/>
              <a:t>maximális</a:t>
            </a:r>
            <a:r>
              <a:rPr lang="en-US" dirty="0"/>
              <a:t> </a:t>
            </a:r>
            <a:r>
              <a:rPr lang="en-US" dirty="0" err="1"/>
              <a:t>támogatott</a:t>
            </a:r>
            <a:r>
              <a:rPr lang="en-US" dirty="0"/>
              <a:t> </a:t>
            </a:r>
            <a:r>
              <a:rPr lang="en-US" dirty="0" err="1"/>
              <a:t>sebesség</a:t>
            </a:r>
            <a:r>
              <a:rPr lang="en-US" dirty="0"/>
              <a:t> a 433 Mbps </a:t>
            </a:r>
            <a:r>
              <a:rPr lang="hu-HU" dirty="0"/>
              <a:t>--</a:t>
            </a:r>
            <a:r>
              <a:rPr lang="en-US" dirty="0"/>
              <a:t> 6.93 Gbps </a:t>
            </a:r>
            <a:r>
              <a:rPr lang="en-US" dirty="0" err="1"/>
              <a:t>tartományban</a:t>
            </a:r>
            <a:r>
              <a:rPr lang="en-US" dirty="0"/>
              <a:t> van</a:t>
            </a:r>
            <a:r>
              <a:rPr lang="hu-HU" dirty="0"/>
              <a:t>, irányított sugárnyalábokat használ)</a:t>
            </a:r>
          </a:p>
          <a:p>
            <a:r>
              <a:rPr lang="hu-HU" dirty="0"/>
              <a:t>Problémái: Az aggregált port minimum 5 </a:t>
            </a:r>
            <a:r>
              <a:rPr lang="hu-HU" dirty="0" err="1"/>
              <a:t>Gbit</a:t>
            </a:r>
            <a:r>
              <a:rPr lang="hu-HU" dirty="0"/>
              <a:t>/s sebességű hálózatot igényel, az AP a megszokottnál nagyobb teljesítményű táplálást igényel</a:t>
            </a:r>
          </a:p>
          <a:p>
            <a:r>
              <a:rPr lang="hu-HU" b="1" dirty="0"/>
              <a:t>Mindenre van már megoldás!!!</a:t>
            </a:r>
          </a:p>
          <a:p>
            <a:r>
              <a:rPr lang="hu-HU" dirty="0"/>
              <a:t>Az IEEE 802.3bz szabvány definiálja a </a:t>
            </a:r>
            <a:r>
              <a:rPr lang="hu-HU" b="1" dirty="0"/>
              <a:t>2.5 </a:t>
            </a:r>
            <a:r>
              <a:rPr lang="hu-HU" b="1" dirty="0" err="1"/>
              <a:t>Gbps</a:t>
            </a:r>
            <a:r>
              <a:rPr lang="hu-HU" dirty="0"/>
              <a:t> sebességet </a:t>
            </a:r>
            <a:r>
              <a:rPr lang="hu-HU" b="1" dirty="0"/>
              <a:t>Cat5e</a:t>
            </a:r>
            <a:r>
              <a:rPr lang="hu-HU" dirty="0"/>
              <a:t> és az </a:t>
            </a:r>
            <a:r>
              <a:rPr lang="hu-HU" b="1" dirty="0"/>
              <a:t>5 </a:t>
            </a:r>
            <a:r>
              <a:rPr lang="hu-HU" b="1" dirty="0" err="1"/>
              <a:t>Gbps</a:t>
            </a:r>
            <a:r>
              <a:rPr lang="hu-HU" dirty="0"/>
              <a:t> sebességet </a:t>
            </a:r>
            <a:r>
              <a:rPr lang="hu-HU" b="1" dirty="0" err="1"/>
              <a:t>Cat</a:t>
            </a:r>
            <a:r>
              <a:rPr lang="hu-HU" b="1" dirty="0"/>
              <a:t> 6</a:t>
            </a:r>
            <a:r>
              <a:rPr lang="hu-HU" dirty="0"/>
              <a:t> kábelezésen 100 méteres linken</a:t>
            </a:r>
          </a:p>
          <a:p>
            <a:r>
              <a:rPr lang="hu-HU" dirty="0"/>
              <a:t>Az IEEE 802.3bt </a:t>
            </a:r>
            <a:r>
              <a:rPr lang="hu-HU" dirty="0" err="1"/>
              <a:t>Type</a:t>
            </a:r>
            <a:r>
              <a:rPr lang="hu-HU" dirty="0"/>
              <a:t> 4 szabvány 90 W Tápoldali maximális teljesítmény és 71 W maximális eszköz teljesítmény leadását lehetővé teszi (a különbséget jelentő 19W a kábelt fűti!)</a:t>
            </a:r>
            <a:endParaRPr lang="hu-HU" sz="4000" b="1" dirty="0"/>
          </a:p>
          <a:p>
            <a:r>
              <a:rPr lang="hu-HU" sz="4000" b="1" dirty="0"/>
              <a:t>Mindez </a:t>
            </a:r>
            <a:r>
              <a:rPr lang="hu-HU" sz="4000" b="1" dirty="0" err="1"/>
              <a:t>újrakábelezés</a:t>
            </a:r>
            <a:r>
              <a:rPr lang="hu-HU" sz="4000" b="1" dirty="0"/>
              <a:t> nélkül!!!!</a:t>
            </a:r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E0FDE1E-4CBD-4A16-9E34-829AE2E8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95039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A79F8C-1A1E-4710-80D2-86137111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52"/>
            <a:ext cx="10515600" cy="969000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A világon beépített sodrott érpáras Ethernet kábelek száma kategóriák szerint (millió darab!)</a:t>
            </a:r>
          </a:p>
        </p:txBody>
      </p:sp>
      <p:pic>
        <p:nvPicPr>
          <p:cNvPr id="5" name="Tartalom helye 4">
            <a:extLst>
              <a:ext uri="{FF2B5EF4-FFF2-40B4-BE49-F238E27FC236}">
                <a16:creationId xmlns:a16="http://schemas.microsoft.com/office/drawing/2014/main" id="{BC52C58F-4B9D-45FF-82CF-3AB6934B69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8996" y="867906"/>
            <a:ext cx="9071097" cy="5853570"/>
          </a:xfrm>
          <a:prstGeom prst="rect">
            <a:avLst/>
          </a:prstGeom>
        </p:spPr>
      </p:pic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53D1184C-DF5C-4412-AB55-746AA9C41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23</a:t>
            </a:fld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6AD5032-D603-4A5B-A2E1-5640D0098318}"/>
              </a:ext>
            </a:extLst>
          </p:cNvPr>
          <p:cNvSpPr txBox="1"/>
          <p:nvPr/>
        </p:nvSpPr>
        <p:spPr>
          <a:xfrm>
            <a:off x="2567743" y="987844"/>
            <a:ext cx="7025962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hu-HU" dirty="0"/>
          </a:p>
          <a:p>
            <a:r>
              <a:rPr lang="hu-HU" dirty="0"/>
              <a:t>Forrás: http://www.panduit.com/ccurl/901/950/nbase-t-white-paper.pdf</a:t>
            </a:r>
          </a:p>
        </p:txBody>
      </p:sp>
    </p:spTree>
    <p:extLst>
      <p:ext uri="{BB962C8B-B14F-4D97-AF65-F5344CB8AC3E}">
        <p14:creationId xmlns:p14="http://schemas.microsoft.com/office/powerpoint/2010/main" val="18686932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781BA03-E37A-4538-A4DA-4F7DD5471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45218"/>
          </a:xfrm>
        </p:spPr>
        <p:txBody>
          <a:bodyPr>
            <a:normAutofit/>
          </a:bodyPr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portos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CISCO </a:t>
            </a:r>
            <a:r>
              <a:rPr lang="hu-HU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Switch</a:t>
            </a:r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 – mint egy óriási hűtőborda a teteje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3812FBC-96CF-4D65-9905-95596F83C7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2057" y="1295416"/>
            <a:ext cx="6400800" cy="5486400"/>
          </a:xfrm>
          <a:prstGeom prst="rect">
            <a:avLst/>
          </a:prstGeom>
        </p:spPr>
      </p:pic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83CB2F83-280D-41A4-A955-540B00A5A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24</a:t>
            </a:fld>
            <a:endParaRPr lang="hu-HU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1CD5EAB-03F5-4D12-96B0-3B3C33BAF363}"/>
              </a:ext>
            </a:extLst>
          </p:cNvPr>
          <p:cNvSpPr txBox="1"/>
          <p:nvPr/>
        </p:nvSpPr>
        <p:spPr>
          <a:xfrm>
            <a:off x="7917476" y="5926677"/>
            <a:ext cx="3792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UPOE = </a:t>
            </a:r>
            <a:r>
              <a:rPr lang="hu-HU" dirty="0" err="1"/>
              <a:t>Universal</a:t>
            </a:r>
            <a:r>
              <a:rPr lang="hu-HU" dirty="0"/>
              <a:t> </a:t>
            </a:r>
            <a:r>
              <a:rPr lang="hu-HU" dirty="0" err="1"/>
              <a:t>Power</a:t>
            </a:r>
            <a:r>
              <a:rPr lang="hu-HU" dirty="0"/>
              <a:t> over Ethernet</a:t>
            </a:r>
          </a:p>
        </p:txBody>
      </p:sp>
    </p:spTree>
    <p:extLst>
      <p:ext uri="{BB962C8B-B14F-4D97-AF65-F5344CB8AC3E}">
        <p14:creationId xmlns:p14="http://schemas.microsoft.com/office/powerpoint/2010/main" val="2972281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C4D094-0951-431E-807E-043352981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Új szempontok is felmerültek a nagyobb sebességű hálózatoknál!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E9B0978-A797-4E1F-AA4D-1ADF48B67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Nagyobb átviteli sebesség igénye = nagyobb energiafogyasztás az átvitelnél, a modemeknél, a távtáplálásnál, a szervereknél, a végberendezéseknél.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8C24C8D-674D-46C3-901D-1D50B5E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78036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7BD2DCE-0940-4523-A2B6-4B5B2CD8E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800" b="1" dirty="0" err="1"/>
              <a:t>Asus</a:t>
            </a:r>
            <a:r>
              <a:rPr lang="hu-HU" sz="2800" b="1" dirty="0"/>
              <a:t> RT-N12plus Router</a:t>
            </a:r>
            <a:br>
              <a:rPr lang="hu-HU" sz="2800" b="1" dirty="0"/>
            </a:br>
            <a:r>
              <a:rPr lang="hu-HU" sz="2800" b="1" dirty="0"/>
              <a:t>Egy népszerű típus Magyarországon</a:t>
            </a:r>
            <a:endParaRPr lang="hu-HU" sz="2800" dirty="0"/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EC17C73C-2F75-421D-83E0-9643065362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300662" y="1484323"/>
            <a:ext cx="3205565" cy="4098757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95DFCAFE-D2A7-4AA8-B8B0-3F25D89B835B}"/>
              </a:ext>
            </a:extLst>
          </p:cNvPr>
          <p:cNvSpPr txBox="1"/>
          <p:nvPr/>
        </p:nvSpPr>
        <p:spPr>
          <a:xfrm>
            <a:off x="5638800" y="2971800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22745FF-6F99-461E-B1A7-ED0A8A034635}"/>
              </a:ext>
            </a:extLst>
          </p:cNvPr>
          <p:cNvSpPr txBox="1"/>
          <p:nvPr/>
        </p:nvSpPr>
        <p:spPr>
          <a:xfrm>
            <a:off x="1626625" y="6095875"/>
            <a:ext cx="92612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Normál fogyasztás </a:t>
            </a:r>
            <a:r>
              <a:rPr lang="en-US" dirty="0"/>
              <a:t>2.3 watts Asus RT-N12 D</a:t>
            </a:r>
            <a:r>
              <a:rPr lang="hu-HU" dirty="0"/>
              <a:t>. </a:t>
            </a:r>
            <a:r>
              <a:rPr lang="en-US" dirty="0"/>
              <a:t> </a:t>
            </a:r>
            <a:r>
              <a:rPr lang="hu-HU" dirty="0"/>
              <a:t>A rangsorban </a:t>
            </a:r>
            <a:r>
              <a:rPr lang="en-US" dirty="0"/>
              <a:t>15</a:t>
            </a:r>
            <a:r>
              <a:rPr lang="hu-HU" dirty="0"/>
              <a:t>.</a:t>
            </a:r>
            <a:r>
              <a:rPr lang="en-US" dirty="0"/>
              <a:t> </a:t>
            </a:r>
            <a:r>
              <a:rPr lang="hu-HU" dirty="0"/>
              <a:t> vizsgált 147 WiFi router közül </a:t>
            </a:r>
            <a:r>
              <a:rPr lang="en-US" dirty="0">
                <a:hlinkClick r:id="rId3"/>
              </a:rPr>
              <a:t> 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B766C96-8353-4B13-ADE3-1BA2BD242192}"/>
              </a:ext>
            </a:extLst>
          </p:cNvPr>
          <p:cNvSpPr txBox="1"/>
          <p:nvPr/>
        </p:nvSpPr>
        <p:spPr>
          <a:xfrm>
            <a:off x="6553200" y="4700954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F6587E0F-2F9A-4429-8A08-0AADA1F4B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95473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005FE7-D2E1-4A82-8588-550878453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0308" y="365125"/>
            <a:ext cx="10943492" cy="1325563"/>
          </a:xfrm>
        </p:spPr>
        <p:txBody>
          <a:bodyPr>
            <a:normAutofit fontScale="90000"/>
          </a:bodyPr>
          <a:lstStyle/>
          <a:p>
            <a:r>
              <a:rPr lang="hu-HU" b="1" dirty="0"/>
              <a:t>A lakásig elmenő (</a:t>
            </a:r>
            <a:r>
              <a:rPr lang="en-US" b="1" dirty="0"/>
              <a:t>FTTH</a:t>
            </a:r>
            <a:r>
              <a:rPr lang="hu-HU" b="1" dirty="0"/>
              <a:t>) passzív optikai kábelhez (</a:t>
            </a:r>
            <a:r>
              <a:rPr lang="en-US" b="1" dirty="0"/>
              <a:t>GPON ONT/ONU</a:t>
            </a:r>
            <a:r>
              <a:rPr lang="hu-HU" b="1" dirty="0"/>
              <a:t>)</a:t>
            </a:r>
            <a:r>
              <a:rPr lang="en-US" b="1" dirty="0"/>
              <a:t> </a:t>
            </a:r>
            <a:r>
              <a:rPr lang="hu-HU" b="1" dirty="0"/>
              <a:t>csatlakozó </a:t>
            </a:r>
            <a:r>
              <a:rPr lang="hu-HU" b="1" dirty="0" err="1"/>
              <a:t>modem+router</a:t>
            </a:r>
            <a:r>
              <a:rPr lang="hu-HU" b="1" dirty="0"/>
              <a:t> példája</a:t>
            </a:r>
            <a:br>
              <a:rPr lang="en-US" b="1" dirty="0"/>
            </a:br>
            <a:endParaRPr lang="hu-HU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9CD90C0-FCB9-4BFB-9880-01D538ABDA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97203" y="1547863"/>
            <a:ext cx="3574751" cy="3574751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2C0995EB-204C-4C63-97FA-07054301E300}"/>
              </a:ext>
            </a:extLst>
          </p:cNvPr>
          <p:cNvSpPr txBox="1"/>
          <p:nvPr/>
        </p:nvSpPr>
        <p:spPr>
          <a:xfrm>
            <a:off x="1688123" y="5327394"/>
            <a:ext cx="3729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Maximum </a:t>
            </a:r>
            <a:r>
              <a:rPr lang="hu-HU" dirty="0" err="1"/>
              <a:t>power</a:t>
            </a:r>
            <a:r>
              <a:rPr lang="hu-HU" dirty="0"/>
              <a:t> </a:t>
            </a:r>
            <a:r>
              <a:rPr lang="hu-HU" dirty="0" err="1"/>
              <a:t>consumtion</a:t>
            </a:r>
            <a:r>
              <a:rPr lang="hu-HU" dirty="0"/>
              <a:t>:  19,5W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85DD152E-50D7-4668-AA96-F1F445D0DB5F}"/>
              </a:ext>
            </a:extLst>
          </p:cNvPr>
          <p:cNvSpPr txBox="1"/>
          <p:nvPr/>
        </p:nvSpPr>
        <p:spPr>
          <a:xfrm>
            <a:off x="1184031" y="5901506"/>
            <a:ext cx="8200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Forrás: </a:t>
            </a:r>
            <a:r>
              <a:rPr lang="hu-HU" dirty="0">
                <a:hlinkClick r:id="rId3"/>
              </a:rPr>
              <a:t>https://www.alibaba.com/product-detail/Full-Range-GPON-ONT-ONU-Huawei</a:t>
            </a:r>
            <a:endParaRPr lang="hu-HU" dirty="0"/>
          </a:p>
          <a:p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F71D792D-A470-4C97-8F80-38CEC9ECA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42449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A4063BCB-7317-4CDC-838D-7CD26D29F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37" y="1254796"/>
            <a:ext cx="8943610" cy="4256682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A13D923-DC7A-497D-949A-BA9DD2FF399E}"/>
              </a:ext>
            </a:extLst>
          </p:cNvPr>
          <p:cNvSpPr txBox="1"/>
          <p:nvPr/>
        </p:nvSpPr>
        <p:spPr>
          <a:xfrm>
            <a:off x="1285886" y="5521856"/>
            <a:ext cx="784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Forrás: https://firstshop.hu/netgear-r8000-nighthawk-x6-tri-band-ac3200-p96914</a:t>
            </a: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DD0CAD68-B6D8-401B-8B63-AC776F8817E4}"/>
              </a:ext>
            </a:extLst>
          </p:cNvPr>
          <p:cNvSpPr txBox="1"/>
          <p:nvPr/>
        </p:nvSpPr>
        <p:spPr>
          <a:xfrm>
            <a:off x="344681" y="6058104"/>
            <a:ext cx="115026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/>
              <a:t>Fogyasztás:  44.15W </a:t>
            </a:r>
            <a:r>
              <a:rPr lang="hu-HU" dirty="0"/>
              <a:t>Forrás: https://kb.netgear.com/23003/Maximum-power-consumption-for-NETGEAR-WiFi-Routers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83520BC8-4426-44B0-9395-D47B48B4CF91}"/>
              </a:ext>
            </a:extLst>
          </p:cNvPr>
          <p:cNvSpPr txBox="1"/>
          <p:nvPr/>
        </p:nvSpPr>
        <p:spPr>
          <a:xfrm>
            <a:off x="1285886" y="231116"/>
            <a:ext cx="9044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FTTH csatlakozású gigabites modem + router hazai </a:t>
            </a:r>
          </a:p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piacon forgalmazott példája </a:t>
            </a:r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89CA794-F4A2-4F02-B471-78DA1223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636537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65BBA7A1-7654-4169-9F66-CE22AC1C2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254" y="2003228"/>
            <a:ext cx="6591300" cy="3314700"/>
          </a:xfrm>
          <a:prstGeom prst="rect">
            <a:avLst/>
          </a:prstGeom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25B3599B-B868-43CF-8354-5B91F433AADB}"/>
              </a:ext>
            </a:extLst>
          </p:cNvPr>
          <p:cNvSpPr txBox="1"/>
          <p:nvPr/>
        </p:nvSpPr>
        <p:spPr>
          <a:xfrm>
            <a:off x="429673" y="5881141"/>
            <a:ext cx="113326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Fogyasztás:  </a:t>
            </a:r>
            <a:r>
              <a:rPr lang="hu-HU" sz="2000" b="1" dirty="0"/>
              <a:t>54,77W</a:t>
            </a:r>
            <a:r>
              <a:rPr lang="hu-HU" dirty="0"/>
              <a:t> Forrás: https://kb.netgear.com/23003/Maximum-power-consumption-for-NETGEAR-WiFi-Routers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E12DEA23-2A32-4009-9124-DBBAA119AECA}"/>
              </a:ext>
            </a:extLst>
          </p:cNvPr>
          <p:cNvSpPr txBox="1"/>
          <p:nvPr/>
        </p:nvSpPr>
        <p:spPr>
          <a:xfrm>
            <a:off x="1266093" y="290461"/>
            <a:ext cx="904446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FTTH csatlakozású gigabites modem + router hazai </a:t>
            </a:r>
          </a:p>
          <a:p>
            <a:pPr algn="ctr"/>
            <a:r>
              <a:rPr lang="hu-HU" sz="2800" b="1" dirty="0">
                <a:latin typeface="Arial" panose="020B0604020202020204" pitchFamily="34" charset="0"/>
                <a:cs typeface="Arial" panose="020B0604020202020204" pitchFamily="34" charset="0"/>
              </a:rPr>
              <a:t>piacon forgalmazott másik példája 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3827B6B2-C978-4C4A-9A8B-0BDD1AD13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29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5020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35C0EB6-4F3A-4D5D-B418-3E133B491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3600" b="1" dirty="0"/>
              <a:t>Mi a fejlődés hajtóereje?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386F98-8EE5-43C8-AE55-1A2D0BEC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Sebesség?</a:t>
            </a:r>
          </a:p>
          <a:p>
            <a:r>
              <a:rPr lang="hu-HU" b="1" dirty="0"/>
              <a:t>Ár?</a:t>
            </a:r>
          </a:p>
          <a:p>
            <a:r>
              <a:rPr lang="hu-HU" b="1" dirty="0"/>
              <a:t>Fogyasztói speciális igények?</a:t>
            </a:r>
          </a:p>
          <a:p>
            <a:r>
              <a:rPr lang="hu-HU" b="1" dirty="0"/>
              <a:t>Energia fogyasztás?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755ADB5C-4E8C-4C33-8944-BA4EB0157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6903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ABF659-9ADE-413E-A0B4-58DCF1064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b="1" dirty="0"/>
              <a:t>4 millió 21 ezer háztartás van Magyarországon</a:t>
            </a:r>
            <a:br>
              <a:rPr lang="hu-HU" b="1" dirty="0"/>
            </a:br>
            <a:r>
              <a:rPr lang="hu-HU" b="1" dirty="0"/>
              <a:t>Tegyük fel, hogy mindben van szélessávú internet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020C0C2-3EAD-40C3-91FF-4ECBF0F99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843" y="1825625"/>
            <a:ext cx="11113957" cy="4351338"/>
          </a:xfrm>
        </p:spPr>
        <p:txBody>
          <a:bodyPr/>
          <a:lstStyle/>
          <a:p>
            <a:r>
              <a:rPr lang="hu-HU" dirty="0"/>
              <a:t>Forrás: </a:t>
            </a:r>
            <a:r>
              <a:rPr lang="hu-HU" dirty="0">
                <a:hlinkClick r:id="rId2"/>
              </a:rPr>
              <a:t>https://www.ksh.hu/sajtoszoba_kozlemenyek_tajekoztatok_2017_05_31</a:t>
            </a:r>
            <a:r>
              <a:rPr lang="hu-HU" dirty="0"/>
              <a:t> </a:t>
            </a:r>
          </a:p>
          <a:p>
            <a:endParaRPr lang="hu-HU" dirty="0"/>
          </a:p>
          <a:p>
            <a:r>
              <a:rPr lang="hu-HU" dirty="0"/>
              <a:t>2,3W ADSL </a:t>
            </a:r>
            <a:r>
              <a:rPr lang="hu-HU" dirty="0" err="1"/>
              <a:t>modem+router</a:t>
            </a:r>
            <a:r>
              <a:rPr lang="hu-HU" dirty="0"/>
              <a:t> fogyasztása országosan: 9,68 MW</a:t>
            </a:r>
          </a:p>
          <a:p>
            <a:r>
              <a:rPr lang="hu-HU" dirty="0" err="1"/>
              <a:t>Háztartásonként</a:t>
            </a:r>
            <a:r>
              <a:rPr lang="hu-HU" dirty="0"/>
              <a:t> a villanyszámla: 36,84Ft/kWh alapján 742 Ft/év</a:t>
            </a:r>
          </a:p>
          <a:p>
            <a:endParaRPr lang="hu-HU" dirty="0"/>
          </a:p>
          <a:p>
            <a:r>
              <a:rPr lang="hu-HU" dirty="0"/>
              <a:t>57,66 W optikai </a:t>
            </a:r>
            <a:r>
              <a:rPr lang="hu-HU" dirty="0" err="1"/>
              <a:t>modem+router</a:t>
            </a:r>
            <a:r>
              <a:rPr lang="hu-HU" dirty="0"/>
              <a:t> fogyasztása országosan: 242,74 MW</a:t>
            </a:r>
          </a:p>
          <a:p>
            <a:r>
              <a:rPr lang="hu-HU" dirty="0" err="1"/>
              <a:t>Háztartásonként</a:t>
            </a:r>
            <a:r>
              <a:rPr lang="hu-HU" dirty="0"/>
              <a:t> a villanyszámla: 36,84Ft/kWh alapján 18605 Ft/év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101E438B-1F82-4CE4-840E-5CA4A4982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30424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D7693483-5C09-4440-90B2-A1ECDC1427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2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6362" y="1619875"/>
            <a:ext cx="4229100" cy="4457700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8B1D303B-755E-48A3-A654-9DD0E9B46A15}"/>
              </a:ext>
            </a:extLst>
          </p:cNvPr>
          <p:cNvSpPr txBox="1"/>
          <p:nvPr/>
        </p:nvSpPr>
        <p:spPr>
          <a:xfrm>
            <a:off x="1783473" y="6190938"/>
            <a:ext cx="8625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Forrás: https://www.eszk.org/attachments/l263/besz/eromuepites_jovoje_beszamolo.pdf</a:t>
            </a:r>
          </a:p>
        </p:txBody>
      </p:sp>
      <p:sp>
        <p:nvSpPr>
          <p:cNvPr id="6" name="Cím 5">
            <a:extLst>
              <a:ext uri="{FF2B5EF4-FFF2-40B4-BE49-F238E27FC236}">
                <a16:creationId xmlns:a16="http://schemas.microsoft.com/office/drawing/2014/main" id="{0DDCA193-D71E-4487-98A9-585C391E2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7644"/>
            <a:ext cx="10515600" cy="1242234"/>
          </a:xfrm>
        </p:spPr>
        <p:txBody>
          <a:bodyPr>
            <a:noAutofit/>
          </a:bodyPr>
          <a:lstStyle/>
          <a:p>
            <a:r>
              <a:rPr lang="hu-HU" sz="2800" b="1" dirty="0"/>
              <a:t>A minden háztartásban működő gigabites optikai modem + router összes fogyasztása egyenlő a 7. legnagyobb magyar erőmű teljesítményével, vagy egy paksi erőmű blokk fele teljesítményével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831EB879-19A3-4293-A62C-2955790E0A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C2FBC2EF-D8CC-474A-A8E5-A3BCC7A27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31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4289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ím 1">
            <a:extLst>
              <a:ext uri="{FF2B5EF4-FFF2-40B4-BE49-F238E27FC236}">
                <a16:creationId xmlns:a16="http://schemas.microsoft.com/office/drawing/2014/main" id="{DE142E95-54BE-467B-88D6-0933331C48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hu-HU" altLang="hu-HU"/>
          </a:p>
        </p:txBody>
      </p:sp>
      <p:pic>
        <p:nvPicPr>
          <p:cNvPr id="72707" name="Picture 2">
            <a:extLst>
              <a:ext uri="{FF2B5EF4-FFF2-40B4-BE49-F238E27FC236}">
                <a16:creationId xmlns:a16="http://schemas.microsoft.com/office/drawing/2014/main" id="{308C5160-EF0C-471A-8A60-6491CFDFBC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088" y="188914"/>
            <a:ext cx="9078912" cy="58054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B1E6D9B8-DF99-4174-B981-D27CA0AA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32</a:t>
            </a:fld>
            <a:endParaRPr lang="hu-HU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2" name="Kép 2">
            <a:extLst>
              <a:ext uri="{FF2B5EF4-FFF2-40B4-BE49-F238E27FC236}">
                <a16:creationId xmlns:a16="http://schemas.microsoft.com/office/drawing/2014/main" id="{8542556F-66C5-486C-9505-AC0A9DDA2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1"/>
            <a:ext cx="8966200" cy="672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ia számának helye 1">
            <a:extLst>
              <a:ext uri="{FF2B5EF4-FFF2-40B4-BE49-F238E27FC236}">
                <a16:creationId xmlns:a16="http://schemas.microsoft.com/office/drawing/2014/main" id="{61E6576B-73AB-45D1-B2DD-022E027BB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33</a:t>
            </a:fld>
            <a:endParaRPr lang="hu-HU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5F53D2F-C46A-4ADB-933D-F4167379C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/>
              <a:t>Konklúzió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ADF2EA7-1C10-459F-867C-97F717CBF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6138" y="1438763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hu-HU" dirty="0"/>
              <a:t>Az energiafogyasztás előtérbe kerül (országos és fogyasztói).</a:t>
            </a:r>
          </a:p>
          <a:p>
            <a:r>
              <a:rPr lang="hu-HU" dirty="0"/>
              <a:t>Ne kelljen a fogyasztó lakásába bemenni, kábelezni, üzembe helyezni.</a:t>
            </a:r>
          </a:p>
          <a:p>
            <a:r>
              <a:rPr lang="hu-HU" dirty="0"/>
              <a:t>Ne kelljen az intézmények belső hálózatát lecserélni.</a:t>
            </a:r>
          </a:p>
          <a:p>
            <a:r>
              <a:rPr lang="hu-HU" dirty="0"/>
              <a:t>Nem kell a meglévő rézkábeleket kidobni, a bitsebesség így is megnövelhető, akár egy nagyságrenddel.</a:t>
            </a:r>
          </a:p>
          <a:p>
            <a:r>
              <a:rPr lang="hu-HU" dirty="0"/>
              <a:t>A gazdaságosan kitermelhető rézérc készlet kb. 65%-a már elfogyott. A réz közel fele már visszakerült a földbe (kábelek formájában). De ami még használható, azt ne dobjuk el!</a:t>
            </a:r>
          </a:p>
          <a:p>
            <a:endParaRPr lang="hu-HU" dirty="0"/>
          </a:p>
          <a:p>
            <a:r>
              <a:rPr lang="hu-HU" dirty="0"/>
              <a:t>Saját kérdés: tényleg kell ennyi tartalom?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41532EA-520F-43D7-B6A0-2D03EE1A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34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758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065719F-EC7F-477A-AF34-B0CE6C199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94D6DFC-11FF-4CC3-832A-14C4F6627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Az ITU-T 15. Tanulmányi Bizottság  Q4 kérdése</a:t>
            </a:r>
          </a:p>
          <a:p>
            <a:r>
              <a:rPr lang="hu-HU" dirty="0"/>
              <a:t>VDSL2, </a:t>
            </a:r>
            <a:r>
              <a:rPr lang="hu-HU" dirty="0" err="1"/>
              <a:t>G.fast</a:t>
            </a:r>
            <a:r>
              <a:rPr lang="hu-HU" dirty="0"/>
              <a:t>, </a:t>
            </a:r>
            <a:r>
              <a:rPr lang="hu-HU" dirty="0" err="1"/>
              <a:t>G.mgfast</a:t>
            </a:r>
            <a:r>
              <a:rPr lang="hu-HU" dirty="0"/>
              <a:t> megoldások és további fejlesztések</a:t>
            </a:r>
          </a:p>
          <a:p>
            <a:r>
              <a:rPr lang="hu-HU" dirty="0"/>
              <a:t>Források: </a:t>
            </a:r>
          </a:p>
          <a:p>
            <a:r>
              <a:rPr lang="hu-HU" dirty="0"/>
              <a:t>ITU-T G.9701 (324 oldal)</a:t>
            </a:r>
          </a:p>
          <a:p>
            <a:r>
              <a:rPr lang="en-US" dirty="0"/>
              <a:t>Overview of ITU-T SG15 Q4 </a:t>
            </a:r>
            <a:r>
              <a:rPr lang="en-US" dirty="0" err="1"/>
              <a:t>xDSL</a:t>
            </a:r>
            <a:r>
              <a:rPr lang="en-US" dirty="0"/>
              <a:t> and G.(mg)fast</a:t>
            </a:r>
            <a:r>
              <a:rPr lang="hu-HU" dirty="0"/>
              <a:t> (37 oldal)</a:t>
            </a:r>
          </a:p>
          <a:p>
            <a:pPr lvl="3"/>
            <a:r>
              <a:rPr lang="hu-HU" dirty="0"/>
              <a:t>Szerző: Hubert </a:t>
            </a:r>
            <a:r>
              <a:rPr lang="hu-HU" dirty="0" err="1"/>
              <a:t>Mariotte</a:t>
            </a:r>
            <a:r>
              <a:rPr lang="hu-HU" dirty="0"/>
              <a:t>, Q4 Rapportőr</a:t>
            </a:r>
          </a:p>
          <a:p>
            <a:r>
              <a:rPr lang="hu-HU" dirty="0"/>
              <a:t>HUAWEI TECHNOLOGIES CO., LTD. </a:t>
            </a:r>
            <a:r>
              <a:rPr lang="hu-HU" dirty="0" err="1"/>
              <a:t>G.fast</a:t>
            </a:r>
            <a:r>
              <a:rPr lang="hu-HU" dirty="0"/>
              <a:t> </a:t>
            </a:r>
            <a:r>
              <a:rPr lang="hu-HU" dirty="0" err="1"/>
              <a:t>Feature</a:t>
            </a:r>
            <a:r>
              <a:rPr lang="hu-HU" dirty="0"/>
              <a:t> </a:t>
            </a:r>
            <a:r>
              <a:rPr lang="hu-HU" dirty="0" err="1"/>
              <a:t>Guide</a:t>
            </a:r>
            <a:r>
              <a:rPr lang="hu-HU" dirty="0"/>
              <a:t> 2018-12-17 (53 oldal)</a:t>
            </a:r>
          </a:p>
          <a:p>
            <a:r>
              <a:rPr lang="hu-HU" dirty="0"/>
              <a:t>Példák a piacon beszerezhető termékekről, árakról</a:t>
            </a:r>
          </a:p>
          <a:p>
            <a:r>
              <a:rPr lang="hu-HU" dirty="0"/>
              <a:t>További várható fejlődési szempontok, irányok</a:t>
            </a:r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40757D90-C89F-4797-80EC-6C7B09D0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6166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4450DE-048C-4CD3-B14C-589662CB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F6F4960B-5297-4AF8-A49B-4CCBBBB336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8363" y="509665"/>
            <a:ext cx="8755273" cy="6199163"/>
          </a:xfrm>
          <a:prstGeom prst="rect">
            <a:avLst/>
          </a:prstGeom>
        </p:spPr>
      </p:pic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977FD882-7A01-40BB-AA2C-17D07F9E8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2910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95E901-2247-4480-B294-C8531AB7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54833"/>
            <a:ext cx="10515600" cy="896209"/>
          </a:xfrm>
        </p:spPr>
        <p:txBody>
          <a:bodyPr>
            <a:normAutofit fontScale="90000"/>
          </a:bodyPr>
          <a:lstStyle/>
          <a:p>
            <a:r>
              <a:rPr lang="hu-HU" dirty="0"/>
              <a:t>Áttekintés a réz alapú hozzáférési technológiákról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16D727A2-F524-47FE-B2CC-F72A36DD73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4000" contras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7700" y="1151042"/>
            <a:ext cx="9290444" cy="536218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64323A86-1975-425C-A958-A69EBA522075}"/>
              </a:ext>
            </a:extLst>
          </p:cNvPr>
          <p:cNvSpPr txBox="1"/>
          <p:nvPr/>
        </p:nvSpPr>
        <p:spPr>
          <a:xfrm>
            <a:off x="3310875" y="5967443"/>
            <a:ext cx="1421351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Optikai Kábel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0FAE1724-AB40-42A4-A88F-C9CF2E0A34A7}"/>
              </a:ext>
            </a:extLst>
          </p:cNvPr>
          <p:cNvSpPr txBox="1"/>
          <p:nvPr/>
        </p:nvSpPr>
        <p:spPr>
          <a:xfrm>
            <a:off x="4904885" y="5967443"/>
            <a:ext cx="112017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Rézvezető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D19FCC30-78DB-405F-B39E-1D900335260E}"/>
              </a:ext>
            </a:extLst>
          </p:cNvPr>
          <p:cNvSpPr txBox="1"/>
          <p:nvPr/>
        </p:nvSpPr>
        <p:spPr>
          <a:xfrm>
            <a:off x="4484160" y="1862585"/>
            <a:ext cx="841449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Hosszú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22CA63F-14F0-467A-B757-3A41FD000189}"/>
              </a:ext>
            </a:extLst>
          </p:cNvPr>
          <p:cNvSpPr txBox="1"/>
          <p:nvPr/>
        </p:nvSpPr>
        <p:spPr>
          <a:xfrm>
            <a:off x="6400800" y="3189910"/>
            <a:ext cx="704680" cy="36933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Rövid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428D0192-3324-47A1-80DB-A12B4F4C15C1}"/>
              </a:ext>
            </a:extLst>
          </p:cNvPr>
          <p:cNvSpPr txBox="1"/>
          <p:nvPr/>
        </p:nvSpPr>
        <p:spPr>
          <a:xfrm>
            <a:off x="1133243" y="4182339"/>
            <a:ext cx="5257208" cy="178510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sz="2000" b="1" dirty="0"/>
              <a:t>A </a:t>
            </a:r>
            <a:r>
              <a:rPr lang="hu-HU" sz="2000" b="1" dirty="0" err="1"/>
              <a:t>G.fast</a:t>
            </a:r>
            <a:r>
              <a:rPr lang="hu-HU" sz="2000" b="1" dirty="0"/>
              <a:t> pótol egy  hozzáférési hiányt:</a:t>
            </a:r>
          </a:p>
          <a:p>
            <a:r>
              <a:rPr lang="hu-HU" dirty="0"/>
              <a:t>100 </a:t>
            </a:r>
            <a:r>
              <a:rPr lang="hu-HU" dirty="0" err="1"/>
              <a:t>Mbit</a:t>
            </a:r>
            <a:r>
              <a:rPr lang="hu-HU" dirty="0"/>
              <a:t>/S  &gt; Több </a:t>
            </a:r>
            <a:r>
              <a:rPr lang="hu-HU" dirty="0" err="1"/>
              <a:t>Gbit</a:t>
            </a:r>
            <a:r>
              <a:rPr lang="hu-HU" dirty="0"/>
              <a:t>/s</a:t>
            </a:r>
          </a:p>
          <a:p>
            <a:r>
              <a:rPr lang="hu-HU" dirty="0"/>
              <a:t>A lakásokban általában nincs</a:t>
            </a:r>
          </a:p>
          <a:p>
            <a:r>
              <a:rPr lang="hu-HU" dirty="0"/>
              <a:t>optikai hálózat</a:t>
            </a:r>
          </a:p>
          <a:p>
            <a:r>
              <a:rPr lang="hu-HU" dirty="0"/>
              <a:t>A </a:t>
            </a:r>
            <a:r>
              <a:rPr lang="hu-HU" dirty="0" err="1"/>
              <a:t>G.fast</a:t>
            </a:r>
            <a:r>
              <a:rPr lang="hu-HU" dirty="0"/>
              <a:t>  támogatja az utcai kabinetben vagy  épületen</a:t>
            </a:r>
          </a:p>
          <a:p>
            <a:r>
              <a:rPr lang="hu-HU" dirty="0"/>
              <a:t>belüli végződő optikai hálózati struktúrát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C12328F8-9979-45AE-B7E7-03DF5E88F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873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6A1565-93AB-43F3-A1EE-09EF2C67F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2995" y="361429"/>
            <a:ext cx="6086007" cy="639216"/>
          </a:xfrm>
        </p:spPr>
        <p:txBody>
          <a:bodyPr>
            <a:normAutofit fontScale="90000"/>
          </a:bodyPr>
          <a:lstStyle/>
          <a:p>
            <a:r>
              <a:rPr lang="hu-HU" dirty="0"/>
              <a:t>A VDSL2 és a </a:t>
            </a:r>
            <a:r>
              <a:rPr lang="hu-HU" dirty="0" err="1"/>
              <a:t>G.fast</a:t>
            </a:r>
            <a:r>
              <a:rPr lang="hu-HU" dirty="0"/>
              <a:t> jellemzői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6F6F619-F5AD-4250-A6DF-4F5386E289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539" y="1000644"/>
            <a:ext cx="8566822" cy="5656563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EF757641-5EC0-4A2A-8CDF-B5E58F93C193}"/>
              </a:ext>
            </a:extLst>
          </p:cNvPr>
          <p:cNvSpPr txBox="1"/>
          <p:nvPr/>
        </p:nvSpPr>
        <p:spPr>
          <a:xfrm>
            <a:off x="3052995" y="2296929"/>
            <a:ext cx="3758016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Teljes spektrum tartomány a kábelben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FD53AD41-7131-4393-91AA-2FFACCEB9066}"/>
              </a:ext>
            </a:extLst>
          </p:cNvPr>
          <p:cNvSpPr txBox="1"/>
          <p:nvPr/>
        </p:nvSpPr>
        <p:spPr>
          <a:xfrm>
            <a:off x="3106311" y="3244334"/>
            <a:ext cx="3651384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Alvivők távolsága, alvivő sávszélesség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92B6B94-36AC-4479-9D40-B26815586E40}"/>
              </a:ext>
            </a:extLst>
          </p:cNvPr>
          <p:cNvSpPr txBox="1"/>
          <p:nvPr/>
        </p:nvSpPr>
        <p:spPr>
          <a:xfrm>
            <a:off x="2891219" y="4292402"/>
            <a:ext cx="4081567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            Alvivők száma                                     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596F3430-BFCA-42E4-9E2F-26509595F25A}"/>
              </a:ext>
            </a:extLst>
          </p:cNvPr>
          <p:cNvSpPr txBox="1"/>
          <p:nvPr/>
        </p:nvSpPr>
        <p:spPr>
          <a:xfrm>
            <a:off x="2293750" y="5340470"/>
            <a:ext cx="6423425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hu-HU" dirty="0"/>
              <a:t>       Másodpercenkén küldött szimbólumok száma egy alvivőnél       </a:t>
            </a: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B8167FA2-F252-465E-B197-D47445C1398B}"/>
              </a:ext>
            </a:extLst>
          </p:cNvPr>
          <p:cNvSpPr txBox="1"/>
          <p:nvPr/>
        </p:nvSpPr>
        <p:spPr>
          <a:xfrm>
            <a:off x="2161462" y="5687711"/>
            <a:ext cx="7919634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A2FB1CD6-8979-43B1-AF40-82231B7E2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2389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48FA09-2275-421A-89AE-087E56956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1329" y="117807"/>
            <a:ext cx="7309339" cy="970912"/>
          </a:xfrm>
        </p:spPr>
        <p:txBody>
          <a:bodyPr>
            <a:normAutofit/>
          </a:bodyPr>
          <a:lstStyle/>
          <a:p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DMT (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Discrete </a:t>
            </a:r>
            <a:r>
              <a:rPr lang="en-GB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Mult</a:t>
            </a:r>
            <a:r>
              <a:rPr lang="hu-H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GB" sz="3200" b="1" dirty="0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hu-HU" sz="3200" b="1" dirty="0">
                <a:latin typeface="Arial" panose="020B0604020202020204" pitchFamily="34" charset="0"/>
                <a:cs typeface="Arial" panose="020B0604020202020204" pitchFamily="34" charset="0"/>
              </a:rPr>
              <a:t>) Moduláció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02CDFC65-5FF9-4FD6-B47A-CF907096BA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371" y="1205151"/>
            <a:ext cx="9615253" cy="5652849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7E713475-918C-41E7-9E97-4B9FB6903D81}"/>
              </a:ext>
            </a:extLst>
          </p:cNvPr>
          <p:cNvSpPr txBox="1"/>
          <p:nvPr/>
        </p:nvSpPr>
        <p:spPr>
          <a:xfrm>
            <a:off x="6276814" y="2138766"/>
            <a:ext cx="45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le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981D394E-1DF6-4B64-8382-3384FF5558AC}"/>
              </a:ext>
            </a:extLst>
          </p:cNvPr>
          <p:cNvSpPr txBox="1"/>
          <p:nvPr/>
        </p:nvSpPr>
        <p:spPr>
          <a:xfrm>
            <a:off x="6322533" y="1760724"/>
            <a:ext cx="187762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800" dirty="0"/>
              <a:t>letöltés</a:t>
            </a:r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AAF054E-A268-42D0-83D4-FEF4BF868460}"/>
              </a:ext>
            </a:extLst>
          </p:cNvPr>
          <p:cNvSpPr txBox="1"/>
          <p:nvPr/>
        </p:nvSpPr>
        <p:spPr>
          <a:xfrm>
            <a:off x="2441329" y="1760724"/>
            <a:ext cx="136742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dirty="0"/>
              <a:t>feltöltés</a:t>
            </a:r>
            <a:endParaRPr lang="hu-HU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6F1C13B8-B989-49D4-9953-EA5544234355}"/>
              </a:ext>
            </a:extLst>
          </p:cNvPr>
          <p:cNvSpPr txBox="1"/>
          <p:nvPr/>
        </p:nvSpPr>
        <p:spPr>
          <a:xfrm>
            <a:off x="4401519" y="4574057"/>
            <a:ext cx="305615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hu-HU" sz="2800" dirty="0"/>
              <a:t>Feltöltés / letöltés   </a:t>
            </a:r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E8AF1599-A865-4B28-A5C9-674DB1AE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4425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35A60B-4D39-4F26-862E-79F239124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84444"/>
          </a:xfrm>
        </p:spPr>
        <p:txBody>
          <a:bodyPr>
            <a:normAutofit fontScale="90000"/>
          </a:bodyPr>
          <a:lstStyle/>
          <a:p>
            <a:r>
              <a:rPr lang="hu-HU" dirty="0"/>
              <a:t>A </a:t>
            </a:r>
            <a:r>
              <a:rPr lang="hu-HU" dirty="0" err="1"/>
              <a:t>G.fast</a:t>
            </a:r>
            <a:r>
              <a:rPr lang="hu-HU" dirty="0"/>
              <a:t> kidolgozása során a fő szempontok voltak: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007E6068-86A4-44A1-8655-7A8540BB5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49570"/>
            <a:ext cx="10515600" cy="56963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Aggregált bitsebesség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letöltés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feltöltés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célértékei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(0.5mm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sodrott réz érpáron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900 Mbit/s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100m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600 Mbit/s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200m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300 Mbit/s 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max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300m </a:t>
            </a:r>
          </a:p>
          <a:p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Működési tartomány min. 400m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u-HU" dirty="0" err="1">
                <a:latin typeface="Arial" panose="020B0604020202020204" pitchFamily="34" charset="0"/>
                <a:cs typeface="Arial" panose="020B0604020202020204" pitchFamily="34" charset="0"/>
              </a:rPr>
              <a:t>Működjön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sodrott érpáron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érnégyesen és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koaxiális kábelen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is.</a:t>
            </a:r>
          </a:p>
          <a:p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lakáson belül ne kelljen fúrni, kalapálni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•A fogyasztó képes legyen 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saját maga üzembe helyezni 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!!!!!! </a:t>
            </a:r>
          </a:p>
          <a:p>
            <a:pPr marL="0" indent="0">
              <a:buNone/>
            </a:pP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u-H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Kis energiafogyasztás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Zavarokkal szemben ellenálló legyen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Áthallás törlés 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sok érpáras kábel esetén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hu-HU" dirty="0">
                <a:latin typeface="Arial" panose="020B0604020202020204" pitchFamily="34" charset="0"/>
                <a:cs typeface="Arial" panose="020B0604020202020204" pitchFamily="34" charset="0"/>
              </a:rPr>
              <a:t>Letöltés/feltöltés sebesség arány legyen az időosztás aránya szerint konfigurálható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hu-HU" dirty="0"/>
          </a:p>
        </p:txBody>
      </p:sp>
      <p:sp>
        <p:nvSpPr>
          <p:cNvPr id="3" name="Dia számának helye 2">
            <a:extLst>
              <a:ext uri="{FF2B5EF4-FFF2-40B4-BE49-F238E27FC236}">
                <a16:creationId xmlns:a16="http://schemas.microsoft.com/office/drawing/2014/main" id="{562D9663-06EB-41BD-9232-E470C9A0C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78A2FE-A853-402B-B0B2-FE4AE7F62EFE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13992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1002</TotalTime>
  <Words>1271</Words>
  <Application>Microsoft Office PowerPoint</Application>
  <PresentationFormat>Szélesvásznú</PresentationFormat>
  <Paragraphs>195</Paragraphs>
  <Slides>34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Office-téma</vt:lpstr>
      <vt:lpstr>A réz jövője, új hálózati megoldások Gbit technológiával)  szabványok és piaci termékek</vt:lpstr>
      <vt:lpstr>Milyen hálózati technológia várható a jövőben lakásokban, intézményekben?</vt:lpstr>
      <vt:lpstr>Mi a fejlődés hajtóereje?</vt:lpstr>
      <vt:lpstr>PowerPoint-bemutató</vt:lpstr>
      <vt:lpstr>PowerPoint-bemutató</vt:lpstr>
      <vt:lpstr>Áttekintés a réz alapú hozzáférési technológiákról</vt:lpstr>
      <vt:lpstr>A VDSL2 és a G.fast jellemzői</vt:lpstr>
      <vt:lpstr>DMT (Discrete Multitone) Moduláció</vt:lpstr>
      <vt:lpstr>A G.fast kidolgozása során a fő szempontok voltak:</vt:lpstr>
      <vt:lpstr>PowerPoint-bemutató</vt:lpstr>
      <vt:lpstr>A G.fast időosztásos duplex rendszere szemben  a VDSL fix frekvencia-osztásos megoldásával</vt:lpstr>
      <vt:lpstr>A G.fast jellemzői</vt:lpstr>
      <vt:lpstr>Spektrális kompatibilitás a VDSL2 rendszerrel</vt:lpstr>
      <vt:lpstr>Koaxiális kábelen működő G.fast a G.9701 Ajánlás 2017 áprilisában elfogadott Annex X szerint</vt:lpstr>
      <vt:lpstr>Huawei MT992, G.fast upstream terminal </vt:lpstr>
      <vt:lpstr>Huawei g.fast MA5818 DPU</vt:lpstr>
      <vt:lpstr>PowerPoint-bemutató</vt:lpstr>
      <vt:lpstr>PowerPoint-bemutató</vt:lpstr>
      <vt:lpstr>PowerPoint-bemutató</vt:lpstr>
      <vt:lpstr>PowerPoint-bemutató</vt:lpstr>
      <vt:lpstr>Még nem vagyunk az út végén! Elkészül 2019-ben a G.mgfast (Multi Gigabit FAST) ITU Ajánlás</vt:lpstr>
      <vt:lpstr>Intézményi hálózatoknál mi a helyzet</vt:lpstr>
      <vt:lpstr>A világon beépített sodrott érpáras Ethernet kábelek száma kategóriák szerint (millió darab!)</vt:lpstr>
      <vt:lpstr>8 portos CISCO Switch – mint egy óriási hűtőborda a teteje</vt:lpstr>
      <vt:lpstr>Új szempontok is felmerültek a nagyobb sebességű hálózatoknál!</vt:lpstr>
      <vt:lpstr>Asus RT-N12plus Router Egy népszerű típus Magyarországon</vt:lpstr>
      <vt:lpstr>A lakásig elmenő (FTTH) passzív optikai kábelhez (GPON ONT/ONU) csatlakozó modem+router példája </vt:lpstr>
      <vt:lpstr>PowerPoint-bemutató</vt:lpstr>
      <vt:lpstr>PowerPoint-bemutató</vt:lpstr>
      <vt:lpstr>4 millió 21 ezer háztartás van Magyarországon Tegyük fel, hogy mindben van szélessávú internet</vt:lpstr>
      <vt:lpstr>A minden háztartásban működő gigabites optikai modem + router összes fogyasztása egyenlő a 7. legnagyobb magyar erőmű teljesítményével, vagy egy paksi erőmű blokk fele teljesítményével</vt:lpstr>
      <vt:lpstr>PowerPoint-bemutató</vt:lpstr>
      <vt:lpstr>PowerPoint-bemutató</vt:lpstr>
      <vt:lpstr>Konklúzió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Új hálózati megoldások Gbit xDSL technológiával  UTU szabványok és piaci termékek</dc:title>
  <dc:creator>György Takács</dc:creator>
  <cp:lastModifiedBy>György Takács</cp:lastModifiedBy>
  <cp:revision>56</cp:revision>
  <dcterms:created xsi:type="dcterms:W3CDTF">2019-02-16T09:12:30Z</dcterms:created>
  <dcterms:modified xsi:type="dcterms:W3CDTF">2019-05-20T18:49:40Z</dcterms:modified>
</cp:coreProperties>
</file>