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8" r:id="rId3"/>
    <p:sldId id="269" r:id="rId4"/>
    <p:sldId id="270" r:id="rId5"/>
    <p:sldId id="271" r:id="rId6"/>
    <p:sldId id="272" r:id="rId7"/>
    <p:sldId id="284" r:id="rId8"/>
    <p:sldId id="273" r:id="rId9"/>
    <p:sldId id="283" r:id="rId10"/>
    <p:sldId id="274" r:id="rId11"/>
    <p:sldId id="275" r:id="rId12"/>
    <p:sldId id="276" r:id="rId13"/>
    <p:sldId id="277" r:id="rId14"/>
    <p:sldId id="257" r:id="rId15"/>
    <p:sldId id="258" r:id="rId16"/>
    <p:sldId id="259" r:id="rId17"/>
    <p:sldId id="260" r:id="rId18"/>
    <p:sldId id="261" r:id="rId19"/>
    <p:sldId id="262" r:id="rId20"/>
    <p:sldId id="263" r:id="rId21"/>
    <p:sldId id="264" r:id="rId22"/>
    <p:sldId id="265" r:id="rId23"/>
    <p:sldId id="266" r:id="rId24"/>
    <p:sldId id="267" r:id="rId25"/>
    <p:sldId id="278" r:id="rId26"/>
    <p:sldId id="279" r:id="rId27"/>
    <p:sldId id="280" r:id="rId28"/>
    <p:sldId id="281" r:id="rId29"/>
    <p:sldId id="282" r:id="rId3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468" y="90"/>
      </p:cViewPr>
      <p:guideLst/>
    </p:cSldViewPr>
  </p:slideViewPr>
  <p:notesTextViewPr>
    <p:cViewPr>
      <p:scale>
        <a:sx n="1" d="1"/>
        <a:sy n="1" d="1"/>
      </p:scale>
      <p:origin x="0" y="0"/>
    </p:cViewPr>
  </p:notesTextViewPr>
  <p:sorterViewPr>
    <p:cViewPr varScale="1">
      <p:scale>
        <a:sx n="100" d="100"/>
        <a:sy n="100" d="100"/>
      </p:scale>
      <p:origin x="0" y="-9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3492C-0C76-4384-886D-326680179D1D}" type="datetimeFigureOut">
              <a:rPr lang="hu-HU" smtClean="0"/>
              <a:t>2021. 11. 24.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DC4A-0231-4D29-A675-B4EEFF3D72B1}" type="slidenum">
              <a:rPr lang="hu-HU" smtClean="0"/>
              <a:t>‹#›</a:t>
            </a:fld>
            <a:endParaRPr lang="hu-HU"/>
          </a:p>
        </p:txBody>
      </p:sp>
    </p:spTree>
    <p:extLst>
      <p:ext uri="{BB962C8B-B14F-4D97-AF65-F5344CB8AC3E}">
        <p14:creationId xmlns:p14="http://schemas.microsoft.com/office/powerpoint/2010/main" val="381091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776F3C-4C1E-4284-AD11-6707E3CDFCF6}"/>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AD98D6A9-6437-4143-B919-F2329B60E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37622517-AA68-4A89-B7EB-3762A9C92A54}"/>
              </a:ext>
            </a:extLst>
          </p:cNvPr>
          <p:cNvSpPr>
            <a:spLocks noGrp="1"/>
          </p:cNvSpPr>
          <p:nvPr>
            <p:ph type="dt" sz="half" idx="10"/>
          </p:nvPr>
        </p:nvSpPr>
        <p:spPr/>
        <p:txBody>
          <a:bodyPr/>
          <a:lstStyle/>
          <a:p>
            <a:fld id="{EA7DC68C-7D00-46F9-8C39-6ED1369FB14A}" type="datetime1">
              <a:rPr lang="hu-HU" smtClean="0"/>
              <a:t>2021. 11. 24.</a:t>
            </a:fld>
            <a:endParaRPr lang="hu-HU"/>
          </a:p>
        </p:txBody>
      </p:sp>
      <p:sp>
        <p:nvSpPr>
          <p:cNvPr id="5" name="Élőláb helye 4">
            <a:extLst>
              <a:ext uri="{FF2B5EF4-FFF2-40B4-BE49-F238E27FC236}">
                <a16:creationId xmlns:a16="http://schemas.microsoft.com/office/drawing/2014/main" id="{72813E7B-55DF-4D95-8831-C35FEC82C72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1D108EB-B499-4212-A824-B3C02BDB9D76}"/>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87037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3927E5-35ED-4853-8C7F-F84A228C412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1692108-46C1-4DEA-A45C-5EE0CA766688}"/>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CFD8F7F-5702-4B50-9089-05B5A4AEAFAB}"/>
              </a:ext>
            </a:extLst>
          </p:cNvPr>
          <p:cNvSpPr>
            <a:spLocks noGrp="1"/>
          </p:cNvSpPr>
          <p:nvPr>
            <p:ph type="dt" sz="half" idx="10"/>
          </p:nvPr>
        </p:nvSpPr>
        <p:spPr/>
        <p:txBody>
          <a:bodyPr/>
          <a:lstStyle/>
          <a:p>
            <a:fld id="{1E4DCBC8-42EB-4705-A1B7-3E38660936A7}" type="datetime1">
              <a:rPr lang="hu-HU" smtClean="0"/>
              <a:t>2021. 11. 24.</a:t>
            </a:fld>
            <a:endParaRPr lang="hu-HU"/>
          </a:p>
        </p:txBody>
      </p:sp>
      <p:sp>
        <p:nvSpPr>
          <p:cNvPr id="5" name="Élőláb helye 4">
            <a:extLst>
              <a:ext uri="{FF2B5EF4-FFF2-40B4-BE49-F238E27FC236}">
                <a16:creationId xmlns:a16="http://schemas.microsoft.com/office/drawing/2014/main" id="{7B9744D3-A5C3-4D1C-B631-9CCA4A212B5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0417A77-7867-4575-99CF-839D1A8F9594}"/>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315574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C5021707-42AF-42B6-9F9A-D03858878495}"/>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C6026B7A-C9BC-4639-9699-8C074F62524D}"/>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8766B50-C8E4-447D-B755-6D902AE99B53}"/>
              </a:ext>
            </a:extLst>
          </p:cNvPr>
          <p:cNvSpPr>
            <a:spLocks noGrp="1"/>
          </p:cNvSpPr>
          <p:nvPr>
            <p:ph type="dt" sz="half" idx="10"/>
          </p:nvPr>
        </p:nvSpPr>
        <p:spPr/>
        <p:txBody>
          <a:bodyPr/>
          <a:lstStyle/>
          <a:p>
            <a:fld id="{EDE1108F-F5F8-4593-9FA0-214A27DA7927}" type="datetime1">
              <a:rPr lang="hu-HU" smtClean="0"/>
              <a:t>2021. 11. 24.</a:t>
            </a:fld>
            <a:endParaRPr lang="hu-HU"/>
          </a:p>
        </p:txBody>
      </p:sp>
      <p:sp>
        <p:nvSpPr>
          <p:cNvPr id="5" name="Élőláb helye 4">
            <a:extLst>
              <a:ext uri="{FF2B5EF4-FFF2-40B4-BE49-F238E27FC236}">
                <a16:creationId xmlns:a16="http://schemas.microsoft.com/office/drawing/2014/main" id="{712DA147-C34C-4640-AE6C-1B8504B06E6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C38A150-3D58-411E-A5E1-40D5D4CCC57E}"/>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124212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4CCE1D-3306-421B-AB5C-A7A7CEEA8EB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EBE7FCA-D726-489A-81F0-59AECF4A043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82C5442-3659-480E-A47D-E58DFF1D0CE0}"/>
              </a:ext>
            </a:extLst>
          </p:cNvPr>
          <p:cNvSpPr>
            <a:spLocks noGrp="1"/>
          </p:cNvSpPr>
          <p:nvPr>
            <p:ph type="dt" sz="half" idx="10"/>
          </p:nvPr>
        </p:nvSpPr>
        <p:spPr/>
        <p:txBody>
          <a:bodyPr/>
          <a:lstStyle/>
          <a:p>
            <a:fld id="{C81D7B1D-585D-4782-B6D8-8DBFF8111FB4}" type="datetime1">
              <a:rPr lang="hu-HU" smtClean="0"/>
              <a:t>2021. 11. 24.</a:t>
            </a:fld>
            <a:endParaRPr lang="hu-HU"/>
          </a:p>
        </p:txBody>
      </p:sp>
      <p:sp>
        <p:nvSpPr>
          <p:cNvPr id="5" name="Élőláb helye 4">
            <a:extLst>
              <a:ext uri="{FF2B5EF4-FFF2-40B4-BE49-F238E27FC236}">
                <a16:creationId xmlns:a16="http://schemas.microsoft.com/office/drawing/2014/main" id="{6D64B834-3871-41E7-ACE7-6A76761A352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9B55ED3-DE20-45F9-ABD7-9BF63DBCC484}"/>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18573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4C3CD6-D777-4350-8C91-E7CC7651C56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535399DF-CF17-4EC3-8C64-B6BEF9A45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2A9EEF38-372E-436A-BE69-FDFBB4040A4E}"/>
              </a:ext>
            </a:extLst>
          </p:cNvPr>
          <p:cNvSpPr>
            <a:spLocks noGrp="1"/>
          </p:cNvSpPr>
          <p:nvPr>
            <p:ph type="dt" sz="half" idx="10"/>
          </p:nvPr>
        </p:nvSpPr>
        <p:spPr/>
        <p:txBody>
          <a:bodyPr/>
          <a:lstStyle/>
          <a:p>
            <a:fld id="{49250F88-34E0-44B9-8F6E-19F48DAD00BC}" type="datetime1">
              <a:rPr lang="hu-HU" smtClean="0"/>
              <a:t>2021. 11. 24.</a:t>
            </a:fld>
            <a:endParaRPr lang="hu-HU"/>
          </a:p>
        </p:txBody>
      </p:sp>
      <p:sp>
        <p:nvSpPr>
          <p:cNvPr id="5" name="Élőláb helye 4">
            <a:extLst>
              <a:ext uri="{FF2B5EF4-FFF2-40B4-BE49-F238E27FC236}">
                <a16:creationId xmlns:a16="http://schemas.microsoft.com/office/drawing/2014/main" id="{1EF38382-D251-4942-8030-C99644848B2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EA4DDB7-A2D3-4894-8352-EE22A2DACCD4}"/>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95089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F2BCDDA-27EC-430D-8540-0E4B2FAE18A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D1EAA19-EE69-4CA7-B4BF-BB12B8307B99}"/>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C1AD0DA-63E9-4015-98E0-7C9C9D96CF3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002CF104-5A51-4670-8BCE-C3F7BBD6AB1E}"/>
              </a:ext>
            </a:extLst>
          </p:cNvPr>
          <p:cNvSpPr>
            <a:spLocks noGrp="1"/>
          </p:cNvSpPr>
          <p:nvPr>
            <p:ph type="dt" sz="half" idx="10"/>
          </p:nvPr>
        </p:nvSpPr>
        <p:spPr/>
        <p:txBody>
          <a:bodyPr/>
          <a:lstStyle/>
          <a:p>
            <a:fld id="{E43425DA-D752-4555-B808-19FE6F76CD7C}" type="datetime1">
              <a:rPr lang="hu-HU" smtClean="0"/>
              <a:t>2021. 11. 24.</a:t>
            </a:fld>
            <a:endParaRPr lang="hu-HU"/>
          </a:p>
        </p:txBody>
      </p:sp>
      <p:sp>
        <p:nvSpPr>
          <p:cNvPr id="6" name="Élőláb helye 5">
            <a:extLst>
              <a:ext uri="{FF2B5EF4-FFF2-40B4-BE49-F238E27FC236}">
                <a16:creationId xmlns:a16="http://schemas.microsoft.com/office/drawing/2014/main" id="{04414A74-C00B-491D-8372-9464AF7676A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DD3D6C3-06BA-4F29-94E4-9006CCF848B8}"/>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358340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82650D-C008-4E6C-9762-3CDA77D2018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5BD4E57C-4AA5-4C14-AEFF-B200C2AC3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62BB88B-9F64-42F1-8B64-E78FAFE8DB43}"/>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CD9C9148-36A0-448C-B541-0C5F487D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834114E-A84C-4F06-99BD-2C2D6B7ACC3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3AC7204-6774-49CB-8C96-78E9477A75FA}"/>
              </a:ext>
            </a:extLst>
          </p:cNvPr>
          <p:cNvSpPr>
            <a:spLocks noGrp="1"/>
          </p:cNvSpPr>
          <p:nvPr>
            <p:ph type="dt" sz="half" idx="10"/>
          </p:nvPr>
        </p:nvSpPr>
        <p:spPr/>
        <p:txBody>
          <a:bodyPr/>
          <a:lstStyle/>
          <a:p>
            <a:fld id="{9B129136-E781-440A-B5E0-6D8BD83351AC}" type="datetime1">
              <a:rPr lang="hu-HU" smtClean="0"/>
              <a:t>2021. 11. 24.</a:t>
            </a:fld>
            <a:endParaRPr lang="hu-HU"/>
          </a:p>
        </p:txBody>
      </p:sp>
      <p:sp>
        <p:nvSpPr>
          <p:cNvPr id="8" name="Élőláb helye 7">
            <a:extLst>
              <a:ext uri="{FF2B5EF4-FFF2-40B4-BE49-F238E27FC236}">
                <a16:creationId xmlns:a16="http://schemas.microsoft.com/office/drawing/2014/main" id="{7B6E59B8-6CB0-4C03-A226-FC90CA446605}"/>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8C52797B-6AE9-4711-A02B-02D51CF87EDD}"/>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4822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44037E-6D37-43A2-83AD-091199BD109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0A4EB39C-919A-4FD0-85E2-6D37441B967A}"/>
              </a:ext>
            </a:extLst>
          </p:cNvPr>
          <p:cNvSpPr>
            <a:spLocks noGrp="1"/>
          </p:cNvSpPr>
          <p:nvPr>
            <p:ph type="dt" sz="half" idx="10"/>
          </p:nvPr>
        </p:nvSpPr>
        <p:spPr/>
        <p:txBody>
          <a:bodyPr/>
          <a:lstStyle/>
          <a:p>
            <a:fld id="{68C259B2-7CA0-4955-AF55-5219EB7CFC9B}" type="datetime1">
              <a:rPr lang="hu-HU" smtClean="0"/>
              <a:t>2021. 11. 24.</a:t>
            </a:fld>
            <a:endParaRPr lang="hu-HU"/>
          </a:p>
        </p:txBody>
      </p:sp>
      <p:sp>
        <p:nvSpPr>
          <p:cNvPr id="4" name="Élőláb helye 3">
            <a:extLst>
              <a:ext uri="{FF2B5EF4-FFF2-40B4-BE49-F238E27FC236}">
                <a16:creationId xmlns:a16="http://schemas.microsoft.com/office/drawing/2014/main" id="{7DE41970-199A-4F39-8CBF-2D06DFC06AE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17CB9429-EFAA-4892-ACA6-D8F6A1252D80}"/>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23377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ACF5E088-C53B-454B-B88F-81C1F0752552}"/>
              </a:ext>
            </a:extLst>
          </p:cNvPr>
          <p:cNvSpPr>
            <a:spLocks noGrp="1"/>
          </p:cNvSpPr>
          <p:nvPr>
            <p:ph type="dt" sz="half" idx="10"/>
          </p:nvPr>
        </p:nvSpPr>
        <p:spPr/>
        <p:txBody>
          <a:bodyPr/>
          <a:lstStyle/>
          <a:p>
            <a:fld id="{A72D59ED-DC4D-443E-A1B6-039687360E52}" type="datetime1">
              <a:rPr lang="hu-HU" smtClean="0"/>
              <a:t>2021. 11. 24.</a:t>
            </a:fld>
            <a:endParaRPr lang="hu-HU"/>
          </a:p>
        </p:txBody>
      </p:sp>
      <p:sp>
        <p:nvSpPr>
          <p:cNvPr id="3" name="Élőláb helye 2">
            <a:extLst>
              <a:ext uri="{FF2B5EF4-FFF2-40B4-BE49-F238E27FC236}">
                <a16:creationId xmlns:a16="http://schemas.microsoft.com/office/drawing/2014/main" id="{C061BC00-E500-486F-ABC4-26004AEF07E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BCC45922-83EE-459C-B6DF-89D66AAB7A05}"/>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277249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293832-1C0F-4327-9C9A-5E81C6AE83E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C99B93C-15B4-4EEA-973B-38612AD7D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DC4A1DB-A6F3-4233-87E0-085F69DC5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A2DDABB-C95F-422F-A73E-CBA2A7BD4E70}"/>
              </a:ext>
            </a:extLst>
          </p:cNvPr>
          <p:cNvSpPr>
            <a:spLocks noGrp="1"/>
          </p:cNvSpPr>
          <p:nvPr>
            <p:ph type="dt" sz="half" idx="10"/>
          </p:nvPr>
        </p:nvSpPr>
        <p:spPr/>
        <p:txBody>
          <a:bodyPr/>
          <a:lstStyle/>
          <a:p>
            <a:fld id="{B58BAE09-6E9A-4067-9DB3-C04C6343ACF1}" type="datetime1">
              <a:rPr lang="hu-HU" smtClean="0"/>
              <a:t>2021. 11. 24.</a:t>
            </a:fld>
            <a:endParaRPr lang="hu-HU"/>
          </a:p>
        </p:txBody>
      </p:sp>
      <p:sp>
        <p:nvSpPr>
          <p:cNvPr id="6" name="Élőláb helye 5">
            <a:extLst>
              <a:ext uri="{FF2B5EF4-FFF2-40B4-BE49-F238E27FC236}">
                <a16:creationId xmlns:a16="http://schemas.microsoft.com/office/drawing/2014/main" id="{C9DA31EF-D76E-4727-85A7-A50FFE4547E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4F810D66-B15A-4863-AD8A-D6509C8296B9}"/>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5760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1D8E08-3E83-496C-808B-8665F295764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8947BEF-679C-47AE-944F-DBDF38156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FB1A636-0A63-4856-BD9C-4985DAEAA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042E7D9-7691-415C-9F1C-B26FAB0B8EB1}"/>
              </a:ext>
            </a:extLst>
          </p:cNvPr>
          <p:cNvSpPr>
            <a:spLocks noGrp="1"/>
          </p:cNvSpPr>
          <p:nvPr>
            <p:ph type="dt" sz="half" idx="10"/>
          </p:nvPr>
        </p:nvSpPr>
        <p:spPr/>
        <p:txBody>
          <a:bodyPr/>
          <a:lstStyle/>
          <a:p>
            <a:fld id="{79B00039-6D65-46FD-981D-FA73D6743D6C}" type="datetime1">
              <a:rPr lang="hu-HU" smtClean="0"/>
              <a:t>2021. 11. 24.</a:t>
            </a:fld>
            <a:endParaRPr lang="hu-HU"/>
          </a:p>
        </p:txBody>
      </p:sp>
      <p:sp>
        <p:nvSpPr>
          <p:cNvPr id="6" name="Élőláb helye 5">
            <a:extLst>
              <a:ext uri="{FF2B5EF4-FFF2-40B4-BE49-F238E27FC236}">
                <a16:creationId xmlns:a16="http://schemas.microsoft.com/office/drawing/2014/main" id="{A54BFEC3-9877-4989-9BAE-2506D3890B6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431B025-E67B-46A1-B686-2C678C5A2678}"/>
              </a:ext>
            </a:extLst>
          </p:cNvPr>
          <p:cNvSpPr>
            <a:spLocks noGrp="1"/>
          </p:cNvSpPr>
          <p:nvPr>
            <p:ph type="sldNum" sz="quarter" idx="12"/>
          </p:nvPr>
        </p:nvSpPr>
        <p:spPr/>
        <p:txBody>
          <a:bodyPr/>
          <a:lstStyle/>
          <a:p>
            <a:fld id="{866D2C20-C156-4591-89C6-6EA2FCEC6726}" type="slidenum">
              <a:rPr lang="hu-HU" smtClean="0"/>
              <a:t>‹#›</a:t>
            </a:fld>
            <a:endParaRPr lang="hu-HU"/>
          </a:p>
        </p:txBody>
      </p:sp>
    </p:spTree>
    <p:extLst>
      <p:ext uri="{BB962C8B-B14F-4D97-AF65-F5344CB8AC3E}">
        <p14:creationId xmlns:p14="http://schemas.microsoft.com/office/powerpoint/2010/main" val="373221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A07F5A7-F06D-4A50-9BFB-138D5D07F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F67B40B6-3973-47C8-B981-551F38357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BE9AB27-8DA3-4BAC-A37F-4F6873184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BC7EF-333B-4F80-AC81-56F5C9F401D9}" type="datetime1">
              <a:rPr lang="hu-HU" smtClean="0"/>
              <a:t>2021. 11. 24.</a:t>
            </a:fld>
            <a:endParaRPr lang="hu-HU"/>
          </a:p>
        </p:txBody>
      </p:sp>
      <p:sp>
        <p:nvSpPr>
          <p:cNvPr id="5" name="Élőláb helye 4">
            <a:extLst>
              <a:ext uri="{FF2B5EF4-FFF2-40B4-BE49-F238E27FC236}">
                <a16:creationId xmlns:a16="http://schemas.microsoft.com/office/drawing/2014/main" id="{672F4984-B866-464A-AA84-D7BBC73EF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3DCE8E3D-AB89-4927-BC6F-91919A0E4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D2C20-C156-4591-89C6-6EA2FCEC6726}" type="slidenum">
              <a:rPr lang="hu-HU" smtClean="0"/>
              <a:t>‹#›</a:t>
            </a:fld>
            <a:endParaRPr lang="hu-HU"/>
          </a:p>
        </p:txBody>
      </p:sp>
    </p:spTree>
    <p:extLst>
      <p:ext uri="{BB962C8B-B14F-4D97-AF65-F5344CB8AC3E}">
        <p14:creationId xmlns:p14="http://schemas.microsoft.com/office/powerpoint/2010/main" val="250392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ricsson.com/en/network-slicing" TargetMode="External"/><Relationship Id="rId2" Type="http://schemas.openxmlformats.org/officeDocument/2006/relationships/hyperlink" Target="https://ibwave.com/5g-networks/" TargetMode="External"/><Relationship Id="rId1" Type="http://schemas.openxmlformats.org/officeDocument/2006/relationships/slideLayout" Target="../slideLayouts/slideLayout1.xml"/><Relationship Id="rId5" Type="http://schemas.openxmlformats.org/officeDocument/2006/relationships/hyperlink" Target="https://ebin.pub/5g-an-introduction-to-the-5th-generation-mobile-networks-3110724375-9783110724370.html" TargetMode="External"/><Relationship Id="rId4" Type="http://schemas.openxmlformats.org/officeDocument/2006/relationships/hyperlink" Target="https://www.ibwave.com/Marketing/Download/ebook-5G-in-building-wireless-convergence.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everythingrf.com/community/what-is-urll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QL0o9H8ZnL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atista.com/statistics/867967/5g-embb-use-cas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dxcentral.com/5g/definitions/5g-network-slic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oleObject" Target="../embeddings/oleObject4.bin"/><Relationship Id="rId1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nfo.ibwave.com/on-demand-webinar-5g-technical-deep-dive-part-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bwave.com/ibwave-design"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ibwave.com/learning" TargetMode="External"/><Relationship Id="rId5" Type="http://schemas.openxmlformats.org/officeDocument/2006/relationships/hyperlink" Target="https://www.youtube.com/watch?v=KnpYiBrO0Do" TargetMode="External"/><Relationship Id="rId4" Type="http://schemas.openxmlformats.org/officeDocument/2006/relationships/hyperlink" Target="https://ibwave.com/ibwave-design-enterpris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ao.org/e-agriculture/news/un-broadband-commission-aims-bring-online-world%E2%80%99s-38-billion-not-connected-inter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hte.hu/documents/10180/1727937/HT_2016-1_MJIK2015_6_Cinkler_Simon_Szabo_Szekely_Jakab.pdf" TargetMode="External"/><Relationship Id="rId2" Type="http://schemas.openxmlformats.org/officeDocument/2006/relationships/hyperlink" Target="https://docplayer.hu/3668717-Magyar-mernoki-kamara-budapest-2015-junius-2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ricsson.com/en/network-slic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805FAD-4DFD-4A4D-AF77-CB57EDD70779}"/>
              </a:ext>
            </a:extLst>
          </p:cNvPr>
          <p:cNvSpPr>
            <a:spLocks noGrp="1"/>
          </p:cNvSpPr>
          <p:nvPr>
            <p:ph type="ctrTitle"/>
          </p:nvPr>
        </p:nvSpPr>
        <p:spPr>
          <a:xfrm>
            <a:off x="1524000" y="1122363"/>
            <a:ext cx="9144000" cy="1116745"/>
          </a:xfrm>
        </p:spPr>
        <p:txBody>
          <a:bodyPr/>
          <a:lstStyle/>
          <a:p>
            <a:r>
              <a:rPr lang="hu-HU" dirty="0"/>
              <a:t>5G hálózatok tervezése</a:t>
            </a:r>
          </a:p>
        </p:txBody>
      </p:sp>
      <p:sp>
        <p:nvSpPr>
          <p:cNvPr id="3" name="Alcím 2">
            <a:extLst>
              <a:ext uri="{FF2B5EF4-FFF2-40B4-BE49-F238E27FC236}">
                <a16:creationId xmlns:a16="http://schemas.microsoft.com/office/drawing/2014/main" id="{05682781-AA84-409F-8079-57837178F3FC}"/>
              </a:ext>
            </a:extLst>
          </p:cNvPr>
          <p:cNvSpPr>
            <a:spLocks noGrp="1"/>
          </p:cNvSpPr>
          <p:nvPr>
            <p:ph type="subTitle" idx="1"/>
          </p:nvPr>
        </p:nvSpPr>
        <p:spPr>
          <a:xfrm>
            <a:off x="1606062" y="2570406"/>
            <a:ext cx="9144000" cy="3396639"/>
          </a:xfrm>
        </p:spPr>
        <p:txBody>
          <a:bodyPr>
            <a:normAutofit/>
          </a:bodyPr>
          <a:lstStyle/>
          <a:p>
            <a:r>
              <a:rPr lang="hu-HU" dirty="0"/>
              <a:t>Források: </a:t>
            </a:r>
          </a:p>
          <a:p>
            <a:r>
              <a:rPr lang="hu-HU" dirty="0">
                <a:hlinkClick r:id="rId2"/>
              </a:rPr>
              <a:t>https://ibwave.com/5g-networks/</a:t>
            </a:r>
            <a:endParaRPr lang="hu-HU" dirty="0"/>
          </a:p>
          <a:p>
            <a:r>
              <a:rPr lang="hu-HU" dirty="0">
                <a:hlinkClick r:id="rId3"/>
              </a:rPr>
              <a:t>https://www.ericsson.com/en/network-slicing</a:t>
            </a:r>
            <a:endParaRPr lang="hu-HU" dirty="0"/>
          </a:p>
          <a:p>
            <a:r>
              <a:rPr lang="hu-HU" dirty="0">
                <a:hlinkClick r:id="rId4"/>
              </a:rPr>
              <a:t>https://www.ibwave.com/Marketing/Download/ebook-5G-in-building-wireless-convergence.pdf</a:t>
            </a:r>
            <a:endParaRPr lang="hu-HU" dirty="0"/>
          </a:p>
          <a:p>
            <a:r>
              <a:rPr lang="hu-HU" dirty="0">
                <a:hlinkClick r:id="rId5"/>
              </a:rPr>
              <a:t>https://ebin.pub/5g-an-introduction-to-the-5th-generation-mobile-networks-3110724375-9783110724370.html</a:t>
            </a:r>
            <a:endParaRPr lang="hu-HU" dirty="0"/>
          </a:p>
          <a:p>
            <a:endParaRPr lang="hu-HU" dirty="0"/>
          </a:p>
          <a:p>
            <a:endParaRPr lang="hu-HU" dirty="0"/>
          </a:p>
          <a:p>
            <a:endParaRPr lang="hu-HU" dirty="0"/>
          </a:p>
          <a:p>
            <a:endParaRPr lang="hu-HU" dirty="0"/>
          </a:p>
          <a:p>
            <a:endParaRPr lang="hu-HU" dirty="0"/>
          </a:p>
        </p:txBody>
      </p:sp>
      <p:sp>
        <p:nvSpPr>
          <p:cNvPr id="9" name="Dia számának helye 8">
            <a:extLst>
              <a:ext uri="{FF2B5EF4-FFF2-40B4-BE49-F238E27FC236}">
                <a16:creationId xmlns:a16="http://schemas.microsoft.com/office/drawing/2014/main" id="{D148BEEE-2002-471D-BABB-474A4D33411E}"/>
              </a:ext>
            </a:extLst>
          </p:cNvPr>
          <p:cNvSpPr>
            <a:spLocks noGrp="1"/>
          </p:cNvSpPr>
          <p:nvPr>
            <p:ph type="sldNum" sz="quarter" idx="12"/>
          </p:nvPr>
        </p:nvSpPr>
        <p:spPr/>
        <p:txBody>
          <a:bodyPr/>
          <a:lstStyle/>
          <a:p>
            <a:fld id="{866D2C20-C156-4591-89C6-6EA2FCEC6726}" type="slidenum">
              <a:rPr lang="hu-HU" smtClean="0"/>
              <a:t>1</a:t>
            </a:fld>
            <a:endParaRPr lang="hu-HU"/>
          </a:p>
        </p:txBody>
      </p:sp>
    </p:spTree>
    <p:extLst>
      <p:ext uri="{BB962C8B-B14F-4D97-AF65-F5344CB8AC3E}">
        <p14:creationId xmlns:p14="http://schemas.microsoft.com/office/powerpoint/2010/main" val="169964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noChangeArrowheads="1"/>
          </p:cNvSpPr>
          <p:nvPr>
            <p:ph type="title"/>
          </p:nvPr>
        </p:nvSpPr>
        <p:spPr/>
        <p:txBody>
          <a:bodyPr/>
          <a:lstStyle/>
          <a:p>
            <a:endParaRPr lang="hu-HU" altLang="hu-HU" smtClean="0"/>
          </a:p>
        </p:txBody>
      </p:sp>
      <p:pic>
        <p:nvPicPr>
          <p:cNvPr id="17411" name="Tartalom hely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8989" y="1600201"/>
            <a:ext cx="8074025" cy="4525963"/>
          </a:xfrm>
        </p:spPr>
      </p:pic>
      <p:sp>
        <p:nvSpPr>
          <p:cNvPr id="17413"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E460C5-3813-4FC5-BA0E-55F2EE081290}" type="slidenum">
              <a:rPr lang="hu-HU" altLang="hu-HU" sz="1400"/>
              <a:pPr>
                <a:spcBef>
                  <a:spcPct val="0"/>
                </a:spcBef>
                <a:buFontTx/>
                <a:buNone/>
              </a:pPr>
              <a:t>10</a:t>
            </a:fld>
            <a:endParaRPr lang="hu-HU" altLang="hu-HU" sz="1400"/>
          </a:p>
        </p:txBody>
      </p:sp>
    </p:spTree>
    <p:extLst>
      <p:ext uri="{BB962C8B-B14F-4D97-AF65-F5344CB8AC3E}">
        <p14:creationId xmlns:p14="http://schemas.microsoft.com/office/powerpoint/2010/main" val="5071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noChangeArrowheads="1"/>
          </p:cNvSpPr>
          <p:nvPr>
            <p:ph type="title"/>
          </p:nvPr>
        </p:nvSpPr>
        <p:spPr/>
        <p:txBody>
          <a:bodyPr/>
          <a:lstStyle/>
          <a:p>
            <a:r>
              <a:rPr lang="hu-HU" altLang="hu-HU" sz="2800"/>
              <a:t>5G network slicing enables service providers to build virtual end-to-end networks tailored to application requirements</a:t>
            </a:r>
          </a:p>
        </p:txBody>
      </p:sp>
      <p:pic>
        <p:nvPicPr>
          <p:cNvPr id="18435" name="Tartalom hely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1" y="2259013"/>
            <a:ext cx="7896225" cy="4075112"/>
          </a:xfrm>
        </p:spPr>
      </p:pic>
      <p:sp>
        <p:nvSpPr>
          <p:cNvPr id="18437"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495393-46AE-412E-88D1-00F6BDB27ACA}" type="slidenum">
              <a:rPr lang="hu-HU" altLang="hu-HU" sz="1400"/>
              <a:pPr>
                <a:spcBef>
                  <a:spcPct val="0"/>
                </a:spcBef>
                <a:buFontTx/>
                <a:buNone/>
              </a:pPr>
              <a:t>11</a:t>
            </a:fld>
            <a:endParaRPr lang="hu-HU" altLang="hu-HU" sz="1400"/>
          </a:p>
        </p:txBody>
      </p:sp>
    </p:spTree>
    <p:extLst>
      <p:ext uri="{BB962C8B-B14F-4D97-AF65-F5344CB8AC3E}">
        <p14:creationId xmlns:p14="http://schemas.microsoft.com/office/powerpoint/2010/main" val="2729219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noGrp="1" noChangeArrowheads="1"/>
          </p:cNvSpPr>
          <p:nvPr>
            <p:ph type="title"/>
          </p:nvPr>
        </p:nvSpPr>
        <p:spPr/>
        <p:txBody>
          <a:bodyPr/>
          <a:lstStyle/>
          <a:p>
            <a:endParaRPr lang="hu-HU" altLang="hu-HU" smtClean="0"/>
          </a:p>
        </p:txBody>
      </p:sp>
      <p:pic>
        <p:nvPicPr>
          <p:cNvPr id="19459" name="Tartalom hely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3362" y="1584325"/>
            <a:ext cx="9164638" cy="4548188"/>
          </a:xfrm>
        </p:spPr>
      </p:pic>
      <p:sp>
        <p:nvSpPr>
          <p:cNvPr id="19461"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8BA002-A5FC-4F4E-95DA-38E75F2D0936}" type="slidenum">
              <a:rPr lang="hu-HU" altLang="hu-HU" sz="1400"/>
              <a:pPr>
                <a:spcBef>
                  <a:spcPct val="0"/>
                </a:spcBef>
                <a:buFontTx/>
                <a:buNone/>
              </a:pPr>
              <a:t>12</a:t>
            </a:fld>
            <a:endParaRPr lang="hu-HU" altLang="hu-HU" sz="1400"/>
          </a:p>
        </p:txBody>
      </p:sp>
    </p:spTree>
    <p:extLst>
      <p:ext uri="{BB962C8B-B14F-4D97-AF65-F5344CB8AC3E}">
        <p14:creationId xmlns:p14="http://schemas.microsoft.com/office/powerpoint/2010/main" val="2977619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Dia számának hely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E6C47A-E8AF-4842-88A2-DDB339ADC743}" type="slidenum">
              <a:rPr lang="hu-HU" altLang="hu-HU" sz="1400"/>
              <a:pPr>
                <a:spcBef>
                  <a:spcPct val="0"/>
                </a:spcBef>
                <a:buFontTx/>
                <a:buNone/>
              </a:pPr>
              <a:t>13</a:t>
            </a:fld>
            <a:endParaRPr lang="hu-HU" altLang="hu-HU" sz="1400"/>
          </a:p>
        </p:txBody>
      </p:sp>
      <p:pic>
        <p:nvPicPr>
          <p:cNvPr id="20484" name="Kép 4" descr="A képen szöveg, óra látható&#10;&#10;Automatikusan generált leír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4" y="1262064"/>
            <a:ext cx="6886575"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zövegdoboz 5"/>
          <p:cNvSpPr txBox="1">
            <a:spLocks noChangeArrowheads="1"/>
          </p:cNvSpPr>
          <p:nvPr/>
        </p:nvSpPr>
        <p:spPr bwMode="auto">
          <a:xfrm>
            <a:off x="2335214" y="0"/>
            <a:ext cx="842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sz="1800" b="1" i="1"/>
              <a:t>The Session Management Function within a 5G Service-Based Architecture</a:t>
            </a:r>
            <a:endParaRPr lang="hu-HU" altLang="hu-HU" sz="1800" b="1"/>
          </a:p>
        </p:txBody>
      </p:sp>
      <p:sp>
        <p:nvSpPr>
          <p:cNvPr id="20486" name="Szövegdoboz 6"/>
          <p:cNvSpPr txBox="1">
            <a:spLocks noChangeArrowheads="1"/>
          </p:cNvSpPr>
          <p:nvPr/>
        </p:nvSpPr>
        <p:spPr bwMode="auto">
          <a:xfrm>
            <a:off x="4778376" y="292100"/>
            <a:ext cx="4365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800"/>
              <a:t>AMF – Access and Mobility Management</a:t>
            </a:r>
          </a:p>
          <a:p>
            <a:pPr>
              <a:spcBef>
                <a:spcPct val="0"/>
              </a:spcBef>
              <a:buFontTx/>
              <a:buNone/>
            </a:pPr>
            <a:r>
              <a:rPr lang="hu-HU" altLang="hu-HU" sz="1800"/>
              <a:t>SMF – Session Management Function</a:t>
            </a:r>
          </a:p>
          <a:p>
            <a:pPr>
              <a:spcBef>
                <a:spcPct val="0"/>
              </a:spcBef>
              <a:buFontTx/>
              <a:buNone/>
            </a:pPr>
            <a:r>
              <a:rPr lang="hu-HU" altLang="hu-HU" sz="1800"/>
              <a:t>UPF – User Plain Function</a:t>
            </a:r>
          </a:p>
        </p:txBody>
      </p:sp>
    </p:spTree>
    <p:extLst>
      <p:ext uri="{BB962C8B-B14F-4D97-AF65-F5344CB8AC3E}">
        <p14:creationId xmlns:p14="http://schemas.microsoft.com/office/powerpoint/2010/main" val="3600320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71EDF05-0F22-4D5F-B8D6-9A84BB10FA79}"/>
              </a:ext>
            </a:extLst>
          </p:cNvPr>
          <p:cNvSpPr>
            <a:spLocks noGrp="1"/>
          </p:cNvSpPr>
          <p:nvPr>
            <p:ph type="title"/>
          </p:nvPr>
        </p:nvSpPr>
        <p:spPr/>
        <p:txBody>
          <a:bodyPr/>
          <a:lstStyle/>
          <a:p>
            <a:r>
              <a:rPr lang="hu-HU" b="1" dirty="0" err="1"/>
              <a:t>What</a:t>
            </a:r>
            <a:r>
              <a:rPr lang="hu-HU" b="1" dirty="0"/>
              <a:t> </a:t>
            </a:r>
            <a:r>
              <a:rPr lang="hu-HU" b="1" dirty="0" err="1"/>
              <a:t>are</a:t>
            </a:r>
            <a:r>
              <a:rPr lang="hu-HU" b="1" dirty="0"/>
              <a:t> 5G </a:t>
            </a:r>
            <a:r>
              <a:rPr lang="hu-HU" b="1" dirty="0" err="1"/>
              <a:t>networks</a:t>
            </a:r>
            <a:r>
              <a:rPr lang="hu-HU" b="1" dirty="0"/>
              <a:t>?</a:t>
            </a:r>
            <a:br>
              <a:rPr lang="hu-HU" b="1" dirty="0"/>
            </a:br>
            <a:endParaRPr lang="hu-HU" dirty="0"/>
          </a:p>
        </p:txBody>
      </p:sp>
      <p:sp>
        <p:nvSpPr>
          <p:cNvPr id="3" name="Tartalom helye 2">
            <a:extLst>
              <a:ext uri="{FF2B5EF4-FFF2-40B4-BE49-F238E27FC236}">
                <a16:creationId xmlns:a16="http://schemas.microsoft.com/office/drawing/2014/main" id="{D989BFBF-09BC-4F37-92D1-C530F9C8AB07}"/>
              </a:ext>
            </a:extLst>
          </p:cNvPr>
          <p:cNvSpPr>
            <a:spLocks noGrp="1"/>
          </p:cNvSpPr>
          <p:nvPr>
            <p:ph idx="1"/>
          </p:nvPr>
        </p:nvSpPr>
        <p:spPr/>
        <p:txBody>
          <a:bodyPr>
            <a:normAutofit fontScale="77500" lnSpcReduction="20000"/>
          </a:bodyPr>
          <a:lstStyle/>
          <a:p>
            <a:r>
              <a:rPr lang="en-US" dirty="0"/>
              <a:t>Simply put: 5G networks are the next step in wireless evolution. 5G New Radio (NR) enables:</a:t>
            </a:r>
          </a:p>
          <a:p>
            <a:r>
              <a:rPr lang="en-US" b="1" dirty="0"/>
              <a:t>Enhanced Mobile Broadband (</a:t>
            </a:r>
            <a:r>
              <a:rPr lang="en-US" b="1" dirty="0" err="1"/>
              <a:t>eMBB</a:t>
            </a:r>
            <a:r>
              <a:rPr lang="en-US" b="1" dirty="0"/>
              <a:t>)</a:t>
            </a:r>
            <a:r>
              <a:rPr lang="en-US" dirty="0"/>
              <a:t/>
            </a:r>
            <a:br>
              <a:rPr lang="en-US" dirty="0"/>
            </a:br>
            <a:r>
              <a:rPr lang="en-US" dirty="0"/>
              <a:t>The first stage of 5G adoption will bring high-speed data transfer to portable devices. Smartphones will be able to stream or download HD in seconds, browse the web with lightning-fast speeds, and instantly upload content to their favorite social media network.</a:t>
            </a:r>
          </a:p>
          <a:p>
            <a:r>
              <a:rPr lang="en-US" b="1" dirty="0"/>
              <a:t>Ultra-Reliable Low-Latency Communications (URLLC)</a:t>
            </a:r>
            <a:r>
              <a:rPr lang="en-US" dirty="0"/>
              <a:t/>
            </a:r>
            <a:br>
              <a:rPr lang="en-US" dirty="0"/>
            </a:br>
            <a:r>
              <a:rPr lang="en-US" dirty="0"/>
              <a:t>Robust data exchange with little to no delay for mission critical applications such as Public Safety Networks. </a:t>
            </a:r>
            <a:r>
              <a:rPr lang="en-US" dirty="0">
                <a:hlinkClick r:id="rId2"/>
              </a:rPr>
              <a:t>Other anticipated use-cases of URLLC</a:t>
            </a:r>
            <a:r>
              <a:rPr lang="en-US" dirty="0"/>
              <a:t> include smart factories, autonomous driving, remote surgery or medical diagnostics, and smart energy grids.</a:t>
            </a:r>
          </a:p>
          <a:p>
            <a:r>
              <a:rPr lang="en-US" b="1" dirty="0"/>
              <a:t>Millimeter-band radios (</a:t>
            </a:r>
            <a:r>
              <a:rPr lang="en-US" b="1" dirty="0" err="1"/>
              <a:t>mmWave</a:t>
            </a:r>
            <a:r>
              <a:rPr lang="en-US" b="1" dirty="0"/>
              <a:t>)</a:t>
            </a:r>
            <a:r>
              <a:rPr lang="en-US" dirty="0"/>
              <a:t/>
            </a:r>
            <a:br>
              <a:rPr lang="en-US" dirty="0"/>
            </a:br>
            <a:r>
              <a:rPr lang="en-US" dirty="0"/>
              <a:t>5G takes advantage of spectrum (between 24 GHz and 100 GHz) which benefits from extremely short wavelengths. That means </a:t>
            </a:r>
            <a:r>
              <a:rPr lang="en-US" dirty="0" err="1"/>
              <a:t>mmWave’s</a:t>
            </a:r>
            <a:r>
              <a:rPr lang="en-US" dirty="0"/>
              <a:t> ability to transmit data quickly and accurately will be a huge benefit in densely populated areas.</a:t>
            </a:r>
          </a:p>
          <a:p>
            <a:endParaRPr lang="hu-HU" dirty="0"/>
          </a:p>
        </p:txBody>
      </p:sp>
      <p:sp>
        <p:nvSpPr>
          <p:cNvPr id="8" name="Dia számának helye 7">
            <a:extLst>
              <a:ext uri="{FF2B5EF4-FFF2-40B4-BE49-F238E27FC236}">
                <a16:creationId xmlns:a16="http://schemas.microsoft.com/office/drawing/2014/main" id="{858F868C-71AB-42B9-8821-4F2D0D4B05D4}"/>
              </a:ext>
            </a:extLst>
          </p:cNvPr>
          <p:cNvSpPr>
            <a:spLocks noGrp="1"/>
          </p:cNvSpPr>
          <p:nvPr>
            <p:ph type="sldNum" sz="quarter" idx="12"/>
          </p:nvPr>
        </p:nvSpPr>
        <p:spPr/>
        <p:txBody>
          <a:bodyPr/>
          <a:lstStyle/>
          <a:p>
            <a:fld id="{866D2C20-C156-4591-89C6-6EA2FCEC6726}" type="slidenum">
              <a:rPr lang="hu-HU" smtClean="0"/>
              <a:t>14</a:t>
            </a:fld>
            <a:endParaRPr lang="hu-HU"/>
          </a:p>
        </p:txBody>
      </p:sp>
    </p:spTree>
    <p:extLst>
      <p:ext uri="{BB962C8B-B14F-4D97-AF65-F5344CB8AC3E}">
        <p14:creationId xmlns:p14="http://schemas.microsoft.com/office/powerpoint/2010/main" val="823393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2AEBBFE-2CBC-43BC-A7F1-3D5151A400F6}"/>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81E169B2-FA3D-48C1-9DD0-0C5D86853658}"/>
              </a:ext>
            </a:extLst>
          </p:cNvPr>
          <p:cNvSpPr>
            <a:spLocks noGrp="1"/>
          </p:cNvSpPr>
          <p:nvPr>
            <p:ph idx="1"/>
          </p:nvPr>
        </p:nvSpPr>
        <p:spPr/>
        <p:txBody>
          <a:bodyPr>
            <a:normAutofit fontScale="85000" lnSpcReduction="10000"/>
          </a:bodyPr>
          <a:lstStyle/>
          <a:p>
            <a:r>
              <a:rPr lang="en-US" b="1" dirty="0"/>
              <a:t>Massive Internet of Things (IoT) - </a:t>
            </a:r>
            <a:r>
              <a:rPr lang="en-US" b="1" dirty="0" err="1"/>
              <a:t>mMTC</a:t>
            </a:r>
            <a:r>
              <a:rPr lang="en-US" dirty="0"/>
              <a:t/>
            </a:r>
            <a:br>
              <a:rPr lang="en-US" dirty="0"/>
            </a:br>
            <a:r>
              <a:rPr lang="en-US" dirty="0"/>
              <a:t>While MTC (Machine Type Communication) has been around for a couple of years, 5G technology aims to provide Massive Machine Type Communication, meaning millions of devices will be able to communicate with each other. In order to provide connectivity without implementation, maintenance and energy costs going through the roof, 5G will seamlessly connect networks of embedded sensors in smart devices with low latency, along with the ability to scale down data rates, power and mobility to provide low-cost solutions.</a:t>
            </a:r>
          </a:p>
          <a:p>
            <a:r>
              <a:rPr lang="en-US" b="1" dirty="0"/>
              <a:t>Massive Multiple-Input Multiple-Output (MIMO)</a:t>
            </a:r>
            <a:r>
              <a:rPr lang="en-US" dirty="0"/>
              <a:t/>
            </a:r>
            <a:br>
              <a:rPr lang="en-US" dirty="0"/>
            </a:br>
            <a:r>
              <a:rPr lang="en-US" dirty="0">
                <a:hlinkClick r:id="rId2"/>
              </a:rPr>
              <a:t>Massive MIMO</a:t>
            </a:r>
            <a:r>
              <a:rPr lang="en-US" dirty="0"/>
              <a:t> enables dense network architecture which will allow many users to connect within the same area without experiencing slowdowns. Picture a busy street: if 4G is a two-lane highway, massive MIMO with 5G is a four-lane highway with carpooling - a significant increase in capacity and data throughput.</a:t>
            </a:r>
          </a:p>
          <a:p>
            <a:endParaRPr lang="hu-HU" dirty="0"/>
          </a:p>
        </p:txBody>
      </p:sp>
      <p:sp>
        <p:nvSpPr>
          <p:cNvPr id="8" name="Dia számának helye 7">
            <a:extLst>
              <a:ext uri="{FF2B5EF4-FFF2-40B4-BE49-F238E27FC236}">
                <a16:creationId xmlns:a16="http://schemas.microsoft.com/office/drawing/2014/main" id="{9B5F4FAE-A5E5-4C1A-8FEB-8ABC6B675AFA}"/>
              </a:ext>
            </a:extLst>
          </p:cNvPr>
          <p:cNvSpPr>
            <a:spLocks noGrp="1"/>
          </p:cNvSpPr>
          <p:nvPr>
            <p:ph type="sldNum" sz="quarter" idx="12"/>
          </p:nvPr>
        </p:nvSpPr>
        <p:spPr/>
        <p:txBody>
          <a:bodyPr/>
          <a:lstStyle/>
          <a:p>
            <a:fld id="{866D2C20-C156-4591-89C6-6EA2FCEC6726}" type="slidenum">
              <a:rPr lang="hu-HU" smtClean="0"/>
              <a:t>15</a:t>
            </a:fld>
            <a:endParaRPr lang="hu-HU"/>
          </a:p>
        </p:txBody>
      </p:sp>
    </p:spTree>
    <p:extLst>
      <p:ext uri="{BB962C8B-B14F-4D97-AF65-F5344CB8AC3E}">
        <p14:creationId xmlns:p14="http://schemas.microsoft.com/office/powerpoint/2010/main" val="381478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ADAB71-D779-44B5-A6C8-124F7C049D1D}"/>
              </a:ext>
            </a:extLst>
          </p:cNvPr>
          <p:cNvSpPr>
            <a:spLocks noGrp="1"/>
          </p:cNvSpPr>
          <p:nvPr>
            <p:ph type="title"/>
          </p:nvPr>
        </p:nvSpPr>
        <p:spPr/>
        <p:txBody>
          <a:bodyPr>
            <a:normAutofit/>
          </a:bodyPr>
          <a:lstStyle/>
          <a:p>
            <a:pPr algn="ctr"/>
            <a:r>
              <a:rPr lang="en-US" sz="3100" b="1" dirty="0"/>
              <a:t>What’s the difference between 4G and 5G networks?</a:t>
            </a:r>
            <a:r>
              <a:rPr lang="en-US" b="1" dirty="0"/>
              <a:t/>
            </a:r>
            <a:br>
              <a:rPr lang="en-US" b="1" dirty="0"/>
            </a:br>
            <a:endParaRPr lang="hu-HU" dirty="0"/>
          </a:p>
        </p:txBody>
      </p:sp>
      <p:sp>
        <p:nvSpPr>
          <p:cNvPr id="3" name="Tartalom helye 2">
            <a:extLst>
              <a:ext uri="{FF2B5EF4-FFF2-40B4-BE49-F238E27FC236}">
                <a16:creationId xmlns:a16="http://schemas.microsoft.com/office/drawing/2014/main" id="{92221B26-674D-4ACF-8804-1D3B871846FB}"/>
              </a:ext>
            </a:extLst>
          </p:cNvPr>
          <p:cNvSpPr>
            <a:spLocks noGrp="1"/>
          </p:cNvSpPr>
          <p:nvPr>
            <p:ph idx="1"/>
          </p:nvPr>
        </p:nvSpPr>
        <p:spPr/>
        <p:txBody>
          <a:bodyPr>
            <a:normAutofit fontScale="85000" lnSpcReduction="20000"/>
          </a:bodyPr>
          <a:lstStyle/>
          <a:p>
            <a:r>
              <a:rPr lang="en-US" dirty="0"/>
              <a:t>G promises mobile data speeds that vastly exceed the fastest home broadband network currently available to consumers.</a:t>
            </a:r>
          </a:p>
          <a:p>
            <a:r>
              <a:rPr lang="en-US" b="1" dirty="0"/>
              <a:t>Faster Data Transfer </a:t>
            </a:r>
            <a:r>
              <a:rPr lang="en-US" dirty="0"/>
              <a:t/>
            </a:r>
            <a:br>
              <a:rPr lang="en-US" dirty="0"/>
            </a:br>
            <a:r>
              <a:rPr lang="en-US" dirty="0"/>
              <a:t>With speeds of up to 100 gigabits per second, 5G is set to be up to 10 times faster than 4G. Not only will this change the way consumers use their smartphones -- it will introduce a whole new set of devices that take advantage of the new spectrum.</a:t>
            </a:r>
          </a:p>
          <a:p>
            <a:r>
              <a:rPr lang="en-US" b="1" dirty="0"/>
              <a:t>Less Latency </a:t>
            </a:r>
            <a:r>
              <a:rPr lang="en-US" dirty="0"/>
              <a:t/>
            </a:r>
            <a:br>
              <a:rPr lang="en-US" dirty="0"/>
            </a:br>
            <a:r>
              <a:rPr lang="en-US" dirty="0"/>
              <a:t>Communication between cellular towers and connected devices is about to get a whole lot smoother. Delays will be cut down to 1/10th that of traditional 4G networks - paving the way for autonomous devices like self-driving cars.</a:t>
            </a:r>
          </a:p>
          <a:p>
            <a:r>
              <a:rPr lang="en-US" b="1" dirty="0"/>
              <a:t>Increased Coverage and Connection Density </a:t>
            </a:r>
            <a:r>
              <a:rPr lang="en-US" dirty="0"/>
              <a:t/>
            </a:r>
            <a:br>
              <a:rPr lang="en-US" dirty="0"/>
            </a:br>
            <a:r>
              <a:rPr lang="en-US" dirty="0"/>
              <a:t>5G small cells are more compact, easier to install, and require less power than 4G </a:t>
            </a:r>
            <a:r>
              <a:rPr lang="en-US" dirty="0" err="1"/>
              <a:t>macrocells</a:t>
            </a:r>
            <a:r>
              <a:rPr lang="en-US" dirty="0"/>
              <a:t>. They will be able to connect up to 100 times more devices per square kilometer than 4G. </a:t>
            </a:r>
          </a:p>
          <a:p>
            <a:endParaRPr lang="hu-HU" dirty="0"/>
          </a:p>
        </p:txBody>
      </p:sp>
      <p:sp>
        <p:nvSpPr>
          <p:cNvPr id="8" name="Dia számának helye 7">
            <a:extLst>
              <a:ext uri="{FF2B5EF4-FFF2-40B4-BE49-F238E27FC236}">
                <a16:creationId xmlns:a16="http://schemas.microsoft.com/office/drawing/2014/main" id="{27CA824E-C3E9-4B69-AF99-CBFFFA588AB0}"/>
              </a:ext>
            </a:extLst>
          </p:cNvPr>
          <p:cNvSpPr>
            <a:spLocks noGrp="1"/>
          </p:cNvSpPr>
          <p:nvPr>
            <p:ph type="sldNum" sz="quarter" idx="12"/>
          </p:nvPr>
        </p:nvSpPr>
        <p:spPr/>
        <p:txBody>
          <a:bodyPr/>
          <a:lstStyle/>
          <a:p>
            <a:fld id="{866D2C20-C156-4591-89C6-6EA2FCEC6726}" type="slidenum">
              <a:rPr lang="hu-HU" smtClean="0"/>
              <a:t>16</a:t>
            </a:fld>
            <a:endParaRPr lang="hu-HU"/>
          </a:p>
        </p:txBody>
      </p:sp>
    </p:spTree>
    <p:extLst>
      <p:ext uri="{BB962C8B-B14F-4D97-AF65-F5344CB8AC3E}">
        <p14:creationId xmlns:p14="http://schemas.microsoft.com/office/powerpoint/2010/main" val="2503506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80E578-CB2B-4196-82BC-B724B6C8A84C}"/>
              </a:ext>
            </a:extLst>
          </p:cNvPr>
          <p:cNvSpPr>
            <a:spLocks noGrp="1"/>
          </p:cNvSpPr>
          <p:nvPr>
            <p:ph type="title"/>
          </p:nvPr>
        </p:nvSpPr>
        <p:spPr/>
        <p:txBody>
          <a:bodyPr/>
          <a:lstStyle/>
          <a:p>
            <a:endParaRPr lang="hu-HU"/>
          </a:p>
        </p:txBody>
      </p:sp>
      <p:pic>
        <p:nvPicPr>
          <p:cNvPr id="5" name="Tartalom helye 4">
            <a:extLst>
              <a:ext uri="{FF2B5EF4-FFF2-40B4-BE49-F238E27FC236}">
                <a16:creationId xmlns:a16="http://schemas.microsoft.com/office/drawing/2014/main" id="{67EEA0BA-0276-4768-BDAD-5E067B19C4AD}"/>
              </a:ext>
            </a:extLst>
          </p:cNvPr>
          <p:cNvPicPr>
            <a:picLocks noGrp="1" noChangeAspect="1"/>
          </p:cNvPicPr>
          <p:nvPr>
            <p:ph idx="1"/>
          </p:nvPr>
        </p:nvPicPr>
        <p:blipFill>
          <a:blip r:embed="rId2"/>
          <a:stretch>
            <a:fillRect/>
          </a:stretch>
        </p:blipFill>
        <p:spPr>
          <a:xfrm>
            <a:off x="1123444" y="1690688"/>
            <a:ext cx="9945112" cy="4272196"/>
          </a:xfrm>
        </p:spPr>
      </p:pic>
      <p:sp>
        <p:nvSpPr>
          <p:cNvPr id="8" name="Dia számának helye 7">
            <a:extLst>
              <a:ext uri="{FF2B5EF4-FFF2-40B4-BE49-F238E27FC236}">
                <a16:creationId xmlns:a16="http://schemas.microsoft.com/office/drawing/2014/main" id="{779E1597-B2B9-4AE1-851E-4B5C1456B7A9}"/>
              </a:ext>
            </a:extLst>
          </p:cNvPr>
          <p:cNvSpPr>
            <a:spLocks noGrp="1"/>
          </p:cNvSpPr>
          <p:nvPr>
            <p:ph type="sldNum" sz="quarter" idx="12"/>
          </p:nvPr>
        </p:nvSpPr>
        <p:spPr/>
        <p:txBody>
          <a:bodyPr/>
          <a:lstStyle/>
          <a:p>
            <a:fld id="{866D2C20-C156-4591-89C6-6EA2FCEC6726}" type="slidenum">
              <a:rPr lang="hu-HU" smtClean="0"/>
              <a:t>17</a:t>
            </a:fld>
            <a:endParaRPr lang="hu-HU"/>
          </a:p>
        </p:txBody>
      </p:sp>
    </p:spTree>
    <p:extLst>
      <p:ext uri="{BB962C8B-B14F-4D97-AF65-F5344CB8AC3E}">
        <p14:creationId xmlns:p14="http://schemas.microsoft.com/office/powerpoint/2010/main" val="1969731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9912FB-7822-4BC2-B1BF-B7E2EB86DFAA}"/>
              </a:ext>
            </a:extLst>
          </p:cNvPr>
          <p:cNvSpPr>
            <a:spLocks noGrp="1"/>
          </p:cNvSpPr>
          <p:nvPr>
            <p:ph type="title"/>
          </p:nvPr>
        </p:nvSpPr>
        <p:spPr>
          <a:xfrm>
            <a:off x="931984" y="247589"/>
            <a:ext cx="10515600" cy="866896"/>
          </a:xfrm>
        </p:spPr>
        <p:txBody>
          <a:bodyPr>
            <a:normAutofit/>
          </a:bodyPr>
          <a:lstStyle/>
          <a:p>
            <a:pPr algn="ctr"/>
            <a:r>
              <a:rPr lang="en-US" sz="2800" b="1" dirty="0"/>
              <a:t>What will 5G networks allow?</a:t>
            </a:r>
            <a:endParaRPr lang="hu-HU" sz="2800" dirty="0"/>
          </a:p>
        </p:txBody>
      </p:sp>
      <p:sp>
        <p:nvSpPr>
          <p:cNvPr id="3" name="Tartalom helye 2">
            <a:extLst>
              <a:ext uri="{FF2B5EF4-FFF2-40B4-BE49-F238E27FC236}">
                <a16:creationId xmlns:a16="http://schemas.microsoft.com/office/drawing/2014/main" id="{18529442-9AAF-44BB-9864-6D491F10F834}"/>
              </a:ext>
            </a:extLst>
          </p:cNvPr>
          <p:cNvSpPr>
            <a:spLocks noGrp="1"/>
          </p:cNvSpPr>
          <p:nvPr>
            <p:ph idx="1"/>
          </p:nvPr>
        </p:nvSpPr>
        <p:spPr>
          <a:xfrm>
            <a:off x="838200" y="1301262"/>
            <a:ext cx="10515600" cy="4875701"/>
          </a:xfrm>
        </p:spPr>
        <p:txBody>
          <a:bodyPr>
            <a:normAutofit fontScale="77500" lnSpcReduction="20000"/>
          </a:bodyPr>
          <a:lstStyle/>
          <a:p>
            <a:r>
              <a:rPr lang="en-US" b="1" dirty="0"/>
              <a:t>Faster downloads - in the gigabit-per-second range and beyond</a:t>
            </a:r>
            <a:r>
              <a:rPr lang="en-US" dirty="0"/>
              <a:t/>
            </a:r>
            <a:br>
              <a:rPr lang="en-US" dirty="0"/>
            </a:br>
            <a:r>
              <a:rPr lang="en-US" dirty="0"/>
              <a:t>In a </a:t>
            </a:r>
            <a:r>
              <a:rPr lang="en-US" dirty="0">
                <a:hlinkClick r:id="rId2"/>
              </a:rPr>
              <a:t>recent survey</a:t>
            </a:r>
            <a:r>
              <a:rPr lang="en-US" dirty="0"/>
              <a:t>, 48% said the top 5G benefit would be never having to use public Wi-Fi services again, and the same number pointed to lightning-fast browsing.</a:t>
            </a:r>
          </a:p>
          <a:p>
            <a:r>
              <a:rPr lang="en-US" b="1" dirty="0"/>
              <a:t>More devices &amp; device types for both personal and enterprise use</a:t>
            </a:r>
            <a:r>
              <a:rPr lang="en-US" dirty="0"/>
              <a:t/>
            </a:r>
            <a:br>
              <a:rPr lang="en-US" dirty="0"/>
            </a:br>
            <a:r>
              <a:rPr lang="en-US" dirty="0"/>
              <a:t>It’s not just faster smartphones or speedier downloads. 5G will overhaul several industries and create whole new lines of innovative technology. Self-driving vehicles have been in development for years - now, with the widespread adoption of 5G, consumer owned smart cars are on the horizon.</a:t>
            </a:r>
          </a:p>
          <a:p>
            <a:r>
              <a:rPr lang="en-US" b="1" dirty="0"/>
              <a:t>Lower end-to-end network latency</a:t>
            </a:r>
            <a:r>
              <a:rPr lang="en-US" dirty="0"/>
              <a:t/>
            </a:r>
            <a:br>
              <a:rPr lang="en-US" dirty="0"/>
            </a:br>
            <a:r>
              <a:rPr lang="en-US" dirty="0"/>
              <a:t>5G will virtually eliminate the lag time it takes for a device to communicate with a network. Play your favorite online games with precision and avoid disadvantages due to connection issues. In the medical industry, where stakes are high, mission-critical tools such as automated surgery equipment that require extremely low latency are moving from concept to application.</a:t>
            </a:r>
          </a:p>
          <a:p>
            <a:r>
              <a:rPr lang="en-US" dirty="0"/>
              <a:t>For automated driving, split-second decision making can be the difference between safe travel or a devastating accident. 5G’s low latency will be essential to ensure vehicles can remain reactive and protect passengers.</a:t>
            </a:r>
          </a:p>
          <a:p>
            <a:endParaRPr lang="hu-HU" dirty="0"/>
          </a:p>
        </p:txBody>
      </p:sp>
      <p:sp>
        <p:nvSpPr>
          <p:cNvPr id="8" name="Dia számának helye 7">
            <a:extLst>
              <a:ext uri="{FF2B5EF4-FFF2-40B4-BE49-F238E27FC236}">
                <a16:creationId xmlns:a16="http://schemas.microsoft.com/office/drawing/2014/main" id="{9FE9DF99-D153-4EDD-80FB-8CBCB0CD5864}"/>
              </a:ext>
            </a:extLst>
          </p:cNvPr>
          <p:cNvSpPr>
            <a:spLocks noGrp="1"/>
          </p:cNvSpPr>
          <p:nvPr>
            <p:ph type="sldNum" sz="quarter" idx="12"/>
          </p:nvPr>
        </p:nvSpPr>
        <p:spPr/>
        <p:txBody>
          <a:bodyPr/>
          <a:lstStyle/>
          <a:p>
            <a:fld id="{866D2C20-C156-4591-89C6-6EA2FCEC6726}" type="slidenum">
              <a:rPr lang="hu-HU" smtClean="0"/>
              <a:t>18</a:t>
            </a:fld>
            <a:endParaRPr lang="hu-HU"/>
          </a:p>
        </p:txBody>
      </p:sp>
    </p:spTree>
    <p:extLst>
      <p:ext uri="{BB962C8B-B14F-4D97-AF65-F5344CB8AC3E}">
        <p14:creationId xmlns:p14="http://schemas.microsoft.com/office/powerpoint/2010/main" val="3949949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0E88E7-BDF3-4122-AC1B-179043F48EA9}"/>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0951A2DA-0254-47B6-AEE1-210B06C20E4D}"/>
              </a:ext>
            </a:extLst>
          </p:cNvPr>
          <p:cNvSpPr>
            <a:spLocks noGrp="1"/>
          </p:cNvSpPr>
          <p:nvPr>
            <p:ph idx="1"/>
          </p:nvPr>
        </p:nvSpPr>
        <p:spPr/>
        <p:txBody>
          <a:bodyPr>
            <a:normAutofit fontScale="85000" lnSpcReduction="20000"/>
          </a:bodyPr>
          <a:lstStyle/>
          <a:p>
            <a:r>
              <a:rPr lang="en-US" b="1" dirty="0"/>
              <a:t>Flexibility with network slicing and Bandwidth Parts (BWP)</a:t>
            </a:r>
            <a:r>
              <a:rPr lang="en-US" dirty="0"/>
              <a:t/>
            </a:r>
            <a:br>
              <a:rPr lang="en-US" dirty="0"/>
            </a:br>
            <a:r>
              <a:rPr lang="en-US" dirty="0"/>
              <a:t>Whether you plan to use 5G to connect gadgets through the internet of things or just want it for high-speed video streaming, </a:t>
            </a:r>
            <a:r>
              <a:rPr lang="en-US" dirty="0">
                <a:hlinkClick r:id="rId2"/>
              </a:rPr>
              <a:t>network slicing</a:t>
            </a:r>
            <a:r>
              <a:rPr lang="en-US" dirty="0"/>
              <a:t> allows you to designate specific streams depending on the purpose of your wireless infrastructure. Unlike designing for 4G, you can assign up to four channels with different use-cases for 5G networks.</a:t>
            </a:r>
            <a:endParaRPr lang="hu-HU" dirty="0"/>
          </a:p>
          <a:p>
            <a:r>
              <a:rPr lang="hu-HU" dirty="0" err="1"/>
              <a:t>See</a:t>
            </a:r>
            <a:r>
              <a:rPr lang="hu-HU" dirty="0"/>
              <a:t> Ericsson video </a:t>
            </a:r>
            <a:r>
              <a:rPr lang="hu-HU" dirty="0" err="1"/>
              <a:t>to</a:t>
            </a:r>
            <a:r>
              <a:rPr lang="hu-HU" dirty="0"/>
              <a:t> </a:t>
            </a:r>
            <a:r>
              <a:rPr lang="hu-HU" dirty="0" err="1"/>
              <a:t>understanding</a:t>
            </a:r>
            <a:r>
              <a:rPr lang="hu-HU" dirty="0"/>
              <a:t> </a:t>
            </a:r>
            <a:r>
              <a:rPr lang="hu-HU" dirty="0" err="1"/>
              <a:t>network</a:t>
            </a:r>
            <a:r>
              <a:rPr lang="hu-HU" dirty="0"/>
              <a:t> </a:t>
            </a:r>
            <a:r>
              <a:rPr lang="hu-HU" dirty="0" err="1"/>
              <a:t>slicing</a:t>
            </a:r>
            <a:r>
              <a:rPr lang="hu-HU" dirty="0"/>
              <a:t>!</a:t>
            </a:r>
          </a:p>
          <a:p>
            <a:r>
              <a:rPr lang="hu-HU" dirty="0"/>
              <a:t> https://www.ericsson.com/en/network-slicing</a:t>
            </a:r>
            <a:endParaRPr lang="en-US" dirty="0"/>
          </a:p>
          <a:p>
            <a:r>
              <a:rPr lang="en-US" b="1" dirty="0"/>
              <a:t>Massive IoT with high density of smart devices.</a:t>
            </a:r>
            <a:r>
              <a:rPr lang="en-US" dirty="0"/>
              <a:t/>
            </a:r>
            <a:br>
              <a:rPr lang="en-US" dirty="0"/>
            </a:br>
            <a:r>
              <a:rPr lang="en-US" dirty="0"/>
              <a:t>Not only will 5G enable these fantastic features, it will also eliminate some of the common complaints of using legacy networks (4G and earlier). 5G will solve issues that have plagued existing technologies for years, such as pixelated video calls, long buffer times for streamed movies, and delays between uploading and sharing content.</a:t>
            </a:r>
          </a:p>
          <a:p>
            <a:endParaRPr lang="hu-HU" dirty="0"/>
          </a:p>
        </p:txBody>
      </p:sp>
      <p:sp>
        <p:nvSpPr>
          <p:cNvPr id="8" name="Dia számának helye 7">
            <a:extLst>
              <a:ext uri="{FF2B5EF4-FFF2-40B4-BE49-F238E27FC236}">
                <a16:creationId xmlns:a16="http://schemas.microsoft.com/office/drawing/2014/main" id="{36170F3A-5DFA-4367-924D-02B968AEDA8F}"/>
              </a:ext>
            </a:extLst>
          </p:cNvPr>
          <p:cNvSpPr>
            <a:spLocks noGrp="1"/>
          </p:cNvSpPr>
          <p:nvPr>
            <p:ph type="sldNum" sz="quarter" idx="12"/>
          </p:nvPr>
        </p:nvSpPr>
        <p:spPr/>
        <p:txBody>
          <a:bodyPr/>
          <a:lstStyle/>
          <a:p>
            <a:fld id="{866D2C20-C156-4591-89C6-6EA2FCEC6726}" type="slidenum">
              <a:rPr lang="hu-HU" smtClean="0"/>
              <a:t>19</a:t>
            </a:fld>
            <a:endParaRPr lang="hu-HU"/>
          </a:p>
        </p:txBody>
      </p:sp>
    </p:spTree>
    <p:extLst>
      <p:ext uri="{BB962C8B-B14F-4D97-AF65-F5344CB8AC3E}">
        <p14:creationId xmlns:p14="http://schemas.microsoft.com/office/powerpoint/2010/main" val="269258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5EBD66-D970-42CF-A0A6-BD16BE30B4A3}" type="slidenum">
              <a:rPr lang="hu-HU" altLang="hu-HU" sz="1400"/>
              <a:pPr>
                <a:spcBef>
                  <a:spcPct val="0"/>
                </a:spcBef>
                <a:buFontTx/>
                <a:buNone/>
              </a:pPr>
              <a:t>2</a:t>
            </a:fld>
            <a:endParaRPr lang="hu-HU" altLang="hu-HU" sz="1400"/>
          </a:p>
        </p:txBody>
      </p:sp>
      <p:grpSp>
        <p:nvGrpSpPr>
          <p:cNvPr id="5124" name="Group 2"/>
          <p:cNvGrpSpPr>
            <a:grpSpLocks/>
          </p:cNvGrpSpPr>
          <p:nvPr/>
        </p:nvGrpSpPr>
        <p:grpSpPr bwMode="auto">
          <a:xfrm>
            <a:off x="1524000" y="1"/>
            <a:ext cx="8686800" cy="6340475"/>
            <a:chOff x="0" y="96"/>
            <a:chExt cx="5472" cy="3994"/>
          </a:xfrm>
        </p:grpSpPr>
        <p:sp>
          <p:nvSpPr>
            <p:cNvPr id="5126" name="Text Box 3"/>
            <p:cNvSpPr txBox="1">
              <a:spLocks noChangeArrowheads="1"/>
            </p:cNvSpPr>
            <p:nvPr/>
          </p:nvSpPr>
          <p:spPr bwMode="auto">
            <a:xfrm>
              <a:off x="1296" y="96"/>
              <a:ext cx="31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hu-HU" altLang="hu-HU" sz="2400"/>
            </a:p>
          </p:txBody>
        </p:sp>
        <p:sp>
          <p:nvSpPr>
            <p:cNvPr id="5127" name="Oval 4"/>
            <p:cNvSpPr>
              <a:spLocks noChangeArrowheads="1"/>
            </p:cNvSpPr>
            <p:nvPr/>
          </p:nvSpPr>
          <p:spPr bwMode="auto">
            <a:xfrm>
              <a:off x="912" y="1632"/>
              <a:ext cx="576" cy="1872"/>
            </a:xfrm>
            <a:prstGeom prst="ellipse">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28" name="Oval 5"/>
            <p:cNvSpPr>
              <a:spLocks noChangeArrowheads="1"/>
            </p:cNvSpPr>
            <p:nvPr/>
          </p:nvSpPr>
          <p:spPr bwMode="auto">
            <a:xfrm>
              <a:off x="240" y="1632"/>
              <a:ext cx="576" cy="1872"/>
            </a:xfrm>
            <a:prstGeom prst="ellipse">
              <a:avLst/>
            </a:prstGeom>
            <a:solidFill>
              <a:srgbClr val="33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29" name="Oval 6"/>
            <p:cNvSpPr>
              <a:spLocks noChangeArrowheads="1"/>
            </p:cNvSpPr>
            <p:nvPr/>
          </p:nvSpPr>
          <p:spPr bwMode="auto">
            <a:xfrm>
              <a:off x="2256" y="1632"/>
              <a:ext cx="576" cy="1872"/>
            </a:xfrm>
            <a:prstGeom prst="ellipse">
              <a:avLst/>
            </a:prstGeom>
            <a:solidFill>
              <a:srgbClr val="FFFF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30" name="Oval 7"/>
            <p:cNvSpPr>
              <a:spLocks noChangeArrowheads="1"/>
            </p:cNvSpPr>
            <p:nvPr/>
          </p:nvSpPr>
          <p:spPr bwMode="auto">
            <a:xfrm>
              <a:off x="1584" y="1632"/>
              <a:ext cx="576" cy="187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31" name="Text Box 8"/>
            <p:cNvSpPr txBox="1">
              <a:spLocks noChangeArrowheads="1"/>
            </p:cNvSpPr>
            <p:nvPr/>
          </p:nvSpPr>
          <p:spPr bwMode="auto">
            <a:xfrm>
              <a:off x="768" y="609"/>
              <a:ext cx="1632"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hu-HU" altLang="hu-HU" sz="2000" b="1"/>
                <a:t>Traditional Solutions in </a:t>
              </a:r>
              <a:endParaRPr lang="hu-HU" altLang="hu-HU" sz="2400">
                <a:latin typeface="Times New Roman" panose="02020603050405020304" pitchFamily="18" charset="0"/>
              </a:endParaRPr>
            </a:p>
            <a:p>
              <a:pPr algn="ctr">
                <a:spcBef>
                  <a:spcPct val="25000"/>
                </a:spcBef>
                <a:buFontTx/>
                <a:buNone/>
              </a:pPr>
              <a:r>
                <a:rPr lang="hu-HU" altLang="hu-HU" sz="1800" b="1"/>
                <a:t>Services</a:t>
              </a:r>
              <a:endParaRPr lang="hu-HU" altLang="hu-HU" sz="2400">
                <a:latin typeface="Times New Roman" panose="02020603050405020304" pitchFamily="18" charset="0"/>
              </a:endParaRPr>
            </a:p>
          </p:txBody>
        </p:sp>
        <p:sp>
          <p:nvSpPr>
            <p:cNvPr id="5132" name="Text Box 9"/>
            <p:cNvSpPr txBox="1">
              <a:spLocks noChangeArrowheads="1"/>
            </p:cNvSpPr>
            <p:nvPr/>
          </p:nvSpPr>
          <p:spPr bwMode="auto">
            <a:xfrm>
              <a:off x="0" y="3840"/>
              <a:ext cx="3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Access Transport &amp; Switching Networks</a:t>
              </a:r>
            </a:p>
          </p:txBody>
        </p:sp>
        <p:graphicFrame>
          <p:nvGraphicFramePr>
            <p:cNvPr id="5133" name="Object 10"/>
            <p:cNvGraphicFramePr>
              <a:graphicFrameLocks noChangeAspect="1"/>
            </p:cNvGraphicFramePr>
            <p:nvPr/>
          </p:nvGraphicFramePr>
          <p:xfrm>
            <a:off x="336" y="2902"/>
            <a:ext cx="384" cy="351"/>
          </p:xfrm>
          <a:graphic>
            <a:graphicData uri="http://schemas.openxmlformats.org/presentationml/2006/ole">
              <mc:AlternateContent xmlns:mc="http://schemas.openxmlformats.org/markup-compatibility/2006">
                <mc:Choice xmlns:v="urn:schemas-microsoft-com:vml" Requires="v">
                  <p:oleObj spid="_x0000_s1090" name="Klip" r:id="rId3" imgW="609524" imgH="609524" progId="MS_ClipArt_Gallery.2">
                    <p:embed/>
                  </p:oleObj>
                </mc:Choice>
                <mc:Fallback>
                  <p:oleObj name="Klip" r:id="rId3" imgW="609524" imgH="609524" progId="MS_ClipArt_Gallery.2">
                    <p:embed/>
                    <p:pic>
                      <p:nvPicPr>
                        <p:cNvPr id="5133" name="Object 10"/>
                        <p:cNvPicPr>
                          <a:picLocks noChangeAspect="1" noChangeArrowheads="1"/>
                        </p:cNvPicPr>
                        <p:nvPr/>
                      </p:nvPicPr>
                      <p:blipFill>
                        <a:blip r:embed="rId4">
                          <a:lum bright="18000"/>
                          <a:extLst>
                            <a:ext uri="{28A0092B-C50C-407E-A947-70E740481C1C}">
                              <a14:useLocalDpi xmlns:a14="http://schemas.microsoft.com/office/drawing/2010/main" val="0"/>
                            </a:ext>
                          </a:extLst>
                        </a:blip>
                        <a:srcRect t="5907" b="2953"/>
                        <a:stretch>
                          <a:fillRect/>
                        </a:stretch>
                      </p:blipFill>
                      <p:spPr bwMode="auto">
                        <a:xfrm>
                          <a:off x="336" y="2902"/>
                          <a:ext cx="384"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4" name="Object 11"/>
            <p:cNvGraphicFramePr>
              <a:graphicFrameLocks noChangeAspect="1"/>
            </p:cNvGraphicFramePr>
            <p:nvPr/>
          </p:nvGraphicFramePr>
          <p:xfrm>
            <a:off x="2352" y="2880"/>
            <a:ext cx="384" cy="384"/>
          </p:xfrm>
          <a:graphic>
            <a:graphicData uri="http://schemas.openxmlformats.org/presentationml/2006/ole">
              <mc:AlternateContent xmlns:mc="http://schemas.openxmlformats.org/markup-compatibility/2006">
                <mc:Choice xmlns:v="urn:schemas-microsoft-com:vml" Requires="v">
                  <p:oleObj spid="_x0000_s1091" name="Klip" r:id="rId5" imgW="609524" imgH="609524" progId="MS_ClipArt_Gallery.2">
                    <p:embed/>
                  </p:oleObj>
                </mc:Choice>
                <mc:Fallback>
                  <p:oleObj name="Klip" r:id="rId5" imgW="609524" imgH="609524" progId="MS_ClipArt_Gallery.2">
                    <p:embed/>
                    <p:pic>
                      <p:nvPicPr>
                        <p:cNvPr id="513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2880"/>
                          <a:ext cx="38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Text Box 12"/>
            <p:cNvSpPr txBox="1">
              <a:spLocks noChangeArrowheads="1"/>
            </p:cNvSpPr>
            <p:nvPr/>
          </p:nvSpPr>
          <p:spPr bwMode="auto">
            <a:xfrm rot="-5409819">
              <a:off x="2213" y="2298"/>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CATV</a:t>
              </a:r>
              <a:endParaRPr lang="hu-HU" altLang="hu-HU" sz="1800" b="1">
                <a:latin typeface="Times New Roman" panose="02020603050405020304" pitchFamily="18" charset="0"/>
              </a:endParaRPr>
            </a:p>
          </p:txBody>
        </p:sp>
        <p:sp>
          <p:nvSpPr>
            <p:cNvPr id="5136" name="Text Box 13"/>
            <p:cNvSpPr txBox="1">
              <a:spLocks noChangeArrowheads="1"/>
            </p:cNvSpPr>
            <p:nvPr/>
          </p:nvSpPr>
          <p:spPr bwMode="auto">
            <a:xfrm rot="-5378049">
              <a:off x="219" y="2322"/>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PLMN</a:t>
              </a:r>
              <a:endParaRPr lang="hu-HU" altLang="hu-HU" sz="2400">
                <a:latin typeface="Times New Roman" panose="02020603050405020304" pitchFamily="18" charset="0"/>
              </a:endParaRPr>
            </a:p>
          </p:txBody>
        </p:sp>
        <p:sp>
          <p:nvSpPr>
            <p:cNvPr id="5137" name="Text Box 14"/>
            <p:cNvSpPr txBox="1">
              <a:spLocks noChangeArrowheads="1"/>
            </p:cNvSpPr>
            <p:nvPr/>
          </p:nvSpPr>
          <p:spPr bwMode="auto">
            <a:xfrm rot="-5400000">
              <a:off x="676" y="2202"/>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PSTN/ISDN</a:t>
              </a:r>
              <a:endParaRPr lang="hu-HU" altLang="hu-HU" sz="1800" b="1"/>
            </a:p>
          </p:txBody>
        </p:sp>
        <p:sp>
          <p:nvSpPr>
            <p:cNvPr id="5138" name="Text Box 15"/>
            <p:cNvSpPr txBox="1">
              <a:spLocks noChangeArrowheads="1"/>
            </p:cNvSpPr>
            <p:nvPr/>
          </p:nvSpPr>
          <p:spPr bwMode="auto">
            <a:xfrm rot="-5400000">
              <a:off x="1134" y="2226"/>
              <a:ext cx="14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Data/IP Networks</a:t>
              </a:r>
              <a:endParaRPr lang="hu-HU" altLang="hu-HU" sz="1800" b="1"/>
            </a:p>
          </p:txBody>
        </p:sp>
        <p:graphicFrame>
          <p:nvGraphicFramePr>
            <p:cNvPr id="5139" name="Object 16"/>
            <p:cNvGraphicFramePr>
              <a:graphicFrameLocks noChangeAspect="1"/>
            </p:cNvGraphicFramePr>
            <p:nvPr/>
          </p:nvGraphicFramePr>
          <p:xfrm>
            <a:off x="1008" y="2928"/>
            <a:ext cx="336" cy="336"/>
          </p:xfrm>
          <a:graphic>
            <a:graphicData uri="http://schemas.openxmlformats.org/presentationml/2006/ole">
              <mc:AlternateContent xmlns:mc="http://schemas.openxmlformats.org/markup-compatibility/2006">
                <mc:Choice xmlns:v="urn:schemas-microsoft-com:vml" Requires="v">
                  <p:oleObj spid="_x0000_s1092" name="Klip" r:id="rId7" imgW="609524" imgH="609524" progId="MS_ClipArt_Gallery.2">
                    <p:embed/>
                  </p:oleObj>
                </mc:Choice>
                <mc:Fallback>
                  <p:oleObj name="Klip" r:id="rId7" imgW="609524" imgH="609524" progId="MS_ClipArt_Gallery.2">
                    <p:embed/>
                    <p:pic>
                      <p:nvPicPr>
                        <p:cNvPr id="5139"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 y="2928"/>
                          <a:ext cx="3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0" name="Object 17"/>
            <p:cNvGraphicFramePr>
              <a:graphicFrameLocks noChangeAspect="1"/>
            </p:cNvGraphicFramePr>
            <p:nvPr/>
          </p:nvGraphicFramePr>
          <p:xfrm>
            <a:off x="1728" y="3072"/>
            <a:ext cx="288" cy="288"/>
          </p:xfrm>
          <a:graphic>
            <a:graphicData uri="http://schemas.openxmlformats.org/presentationml/2006/ole">
              <mc:AlternateContent xmlns:mc="http://schemas.openxmlformats.org/markup-compatibility/2006">
                <mc:Choice xmlns:v="urn:schemas-microsoft-com:vml" Requires="v">
                  <p:oleObj spid="_x0000_s1093" name="Klip" r:id="rId9" imgW="609524" imgH="609524" progId="MS_ClipArt_Gallery.2">
                    <p:embed/>
                  </p:oleObj>
                </mc:Choice>
                <mc:Fallback>
                  <p:oleObj name="Klip" r:id="rId9" imgW="609524" imgH="609524" progId="MS_ClipArt_Gallery.2">
                    <p:embed/>
                    <p:pic>
                      <p:nvPicPr>
                        <p:cNvPr id="514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8" y="307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1" name="Oval 18"/>
            <p:cNvSpPr>
              <a:spLocks noChangeArrowheads="1"/>
            </p:cNvSpPr>
            <p:nvPr/>
          </p:nvSpPr>
          <p:spPr bwMode="auto">
            <a:xfrm>
              <a:off x="3216" y="2064"/>
              <a:ext cx="528" cy="912"/>
            </a:xfrm>
            <a:prstGeom prst="ellipse">
              <a:avLst/>
            </a:prstGeom>
            <a:solidFill>
              <a:srgbClr val="33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42" name="Oval 19"/>
            <p:cNvSpPr>
              <a:spLocks noChangeArrowheads="1"/>
            </p:cNvSpPr>
            <p:nvPr/>
          </p:nvSpPr>
          <p:spPr bwMode="auto">
            <a:xfrm>
              <a:off x="3792" y="2064"/>
              <a:ext cx="528" cy="912"/>
            </a:xfrm>
            <a:prstGeom prst="ellipse">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43" name="Oval 20"/>
            <p:cNvSpPr>
              <a:spLocks noChangeArrowheads="1"/>
            </p:cNvSpPr>
            <p:nvPr/>
          </p:nvSpPr>
          <p:spPr bwMode="auto">
            <a:xfrm>
              <a:off x="4368" y="2064"/>
              <a:ext cx="528" cy="912"/>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44" name="Oval 21"/>
            <p:cNvSpPr>
              <a:spLocks noChangeArrowheads="1"/>
            </p:cNvSpPr>
            <p:nvPr/>
          </p:nvSpPr>
          <p:spPr bwMode="auto">
            <a:xfrm>
              <a:off x="4944" y="2064"/>
              <a:ext cx="528" cy="912"/>
            </a:xfrm>
            <a:prstGeom prst="ellipse">
              <a:avLst/>
            </a:prstGeom>
            <a:solidFill>
              <a:srgbClr val="FFFF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45" name="Text Box 22"/>
            <p:cNvSpPr txBox="1">
              <a:spLocks noChangeArrowheads="1"/>
            </p:cNvSpPr>
            <p:nvPr/>
          </p:nvSpPr>
          <p:spPr bwMode="auto">
            <a:xfrm rot="-5378049">
              <a:off x="3197" y="2418"/>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PLMN</a:t>
              </a:r>
              <a:endParaRPr lang="hu-HU" altLang="hu-HU" sz="2400">
                <a:latin typeface="Times New Roman" panose="02020603050405020304" pitchFamily="18" charset="0"/>
              </a:endParaRPr>
            </a:p>
          </p:txBody>
        </p:sp>
        <p:sp>
          <p:nvSpPr>
            <p:cNvPr id="5146" name="Text Box 23"/>
            <p:cNvSpPr txBox="1">
              <a:spLocks noChangeArrowheads="1"/>
            </p:cNvSpPr>
            <p:nvPr/>
          </p:nvSpPr>
          <p:spPr bwMode="auto">
            <a:xfrm rot="-5400000">
              <a:off x="3558" y="2394"/>
              <a:ext cx="10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PSTN/ISDN</a:t>
              </a:r>
              <a:endParaRPr lang="hu-HU" altLang="hu-HU" sz="1800" b="1"/>
            </a:p>
          </p:txBody>
        </p:sp>
        <p:sp>
          <p:nvSpPr>
            <p:cNvPr id="5147" name="Text Box 24"/>
            <p:cNvSpPr txBox="1">
              <a:spLocks noChangeArrowheads="1"/>
            </p:cNvSpPr>
            <p:nvPr/>
          </p:nvSpPr>
          <p:spPr bwMode="auto">
            <a:xfrm rot="-5400000">
              <a:off x="4241" y="2287"/>
              <a:ext cx="815"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hu-HU" altLang="hu-HU" sz="1800" b="1"/>
                <a:t>Data/IP</a:t>
              </a:r>
            </a:p>
            <a:p>
              <a:pPr>
                <a:lnSpc>
                  <a:spcPct val="80000"/>
                </a:lnSpc>
                <a:buFontTx/>
                <a:buNone/>
              </a:pPr>
              <a:r>
                <a:rPr lang="hu-HU" altLang="hu-HU" sz="1800" b="1"/>
                <a:t>Networks</a:t>
              </a:r>
            </a:p>
          </p:txBody>
        </p:sp>
        <p:sp>
          <p:nvSpPr>
            <p:cNvPr id="5148" name="Text Box 25"/>
            <p:cNvSpPr txBox="1">
              <a:spLocks noChangeArrowheads="1"/>
            </p:cNvSpPr>
            <p:nvPr/>
          </p:nvSpPr>
          <p:spPr bwMode="auto">
            <a:xfrm rot="-5409819">
              <a:off x="4924" y="2369"/>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hu-HU" altLang="hu-HU" sz="2000" b="1"/>
                <a:t>CATV</a:t>
              </a:r>
              <a:endParaRPr lang="hu-HU" altLang="hu-HU" sz="1800" b="1">
                <a:latin typeface="Times New Roman" panose="02020603050405020304" pitchFamily="18" charset="0"/>
              </a:endParaRPr>
            </a:p>
          </p:txBody>
        </p:sp>
        <p:sp>
          <p:nvSpPr>
            <p:cNvPr id="5149" name="Oval 26"/>
            <p:cNvSpPr>
              <a:spLocks noChangeArrowheads="1"/>
            </p:cNvSpPr>
            <p:nvPr/>
          </p:nvSpPr>
          <p:spPr bwMode="auto">
            <a:xfrm>
              <a:off x="3216" y="1632"/>
              <a:ext cx="2208" cy="288"/>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50" name="Oval 27"/>
            <p:cNvSpPr>
              <a:spLocks noChangeArrowheads="1"/>
            </p:cNvSpPr>
            <p:nvPr/>
          </p:nvSpPr>
          <p:spPr bwMode="auto">
            <a:xfrm>
              <a:off x="3264" y="3168"/>
              <a:ext cx="2208" cy="288"/>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b="1"/>
            </a:p>
          </p:txBody>
        </p:sp>
        <p:sp>
          <p:nvSpPr>
            <p:cNvPr id="5151" name="Text Box 28"/>
            <p:cNvSpPr txBox="1">
              <a:spLocks noChangeArrowheads="1"/>
            </p:cNvSpPr>
            <p:nvPr/>
          </p:nvSpPr>
          <p:spPr bwMode="auto">
            <a:xfrm>
              <a:off x="3504" y="1680"/>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50000"/>
                </a:spcBef>
                <a:buFontTx/>
                <a:buNone/>
              </a:pPr>
              <a:r>
                <a:rPr lang="hu-HU" altLang="hu-HU" sz="2000" b="1"/>
                <a:t>Services/Applications</a:t>
              </a:r>
            </a:p>
          </p:txBody>
        </p:sp>
        <p:sp>
          <p:nvSpPr>
            <p:cNvPr id="5152" name="Text Box 29"/>
            <p:cNvSpPr txBox="1">
              <a:spLocks noChangeArrowheads="1"/>
            </p:cNvSpPr>
            <p:nvPr/>
          </p:nvSpPr>
          <p:spPr bwMode="auto">
            <a:xfrm>
              <a:off x="3840" y="3216"/>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50000"/>
                </a:spcBef>
                <a:buFontTx/>
                <a:buNone/>
              </a:pPr>
              <a:r>
                <a:rPr lang="hu-HU" altLang="hu-HU" sz="2000" b="1"/>
                <a:t>Connectivity</a:t>
              </a:r>
            </a:p>
          </p:txBody>
        </p:sp>
        <p:graphicFrame>
          <p:nvGraphicFramePr>
            <p:cNvPr id="5153" name="Object 30"/>
            <p:cNvGraphicFramePr>
              <a:graphicFrameLocks noChangeAspect="1"/>
            </p:cNvGraphicFramePr>
            <p:nvPr/>
          </p:nvGraphicFramePr>
          <p:xfrm>
            <a:off x="3360" y="3504"/>
            <a:ext cx="336" cy="307"/>
          </p:xfrm>
          <a:graphic>
            <a:graphicData uri="http://schemas.openxmlformats.org/presentationml/2006/ole">
              <mc:AlternateContent xmlns:mc="http://schemas.openxmlformats.org/markup-compatibility/2006">
                <mc:Choice xmlns:v="urn:schemas-microsoft-com:vml" Requires="v">
                  <p:oleObj spid="_x0000_s1094" name="Klip" r:id="rId11" imgW="609524" imgH="609524" progId="MS_ClipArt_Gallery.2">
                    <p:embed/>
                  </p:oleObj>
                </mc:Choice>
                <mc:Fallback>
                  <p:oleObj name="Klip" r:id="rId11" imgW="609524" imgH="609524" progId="MS_ClipArt_Gallery.2">
                    <p:embed/>
                    <p:pic>
                      <p:nvPicPr>
                        <p:cNvPr id="5153" name="Object 30"/>
                        <p:cNvPicPr>
                          <a:picLocks noChangeAspect="1" noChangeArrowheads="1"/>
                        </p:cNvPicPr>
                        <p:nvPr/>
                      </p:nvPicPr>
                      <p:blipFill>
                        <a:blip r:embed="rId4">
                          <a:lum bright="18000"/>
                          <a:extLst>
                            <a:ext uri="{28A0092B-C50C-407E-A947-70E740481C1C}">
                              <a14:useLocalDpi xmlns:a14="http://schemas.microsoft.com/office/drawing/2010/main" val="0"/>
                            </a:ext>
                          </a:extLst>
                        </a:blip>
                        <a:srcRect t="5907" b="2953"/>
                        <a:stretch>
                          <a:fillRect/>
                        </a:stretch>
                      </p:blipFill>
                      <p:spPr bwMode="auto">
                        <a:xfrm>
                          <a:off x="3360" y="3504"/>
                          <a:ext cx="336"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4" name="Object 31"/>
            <p:cNvGraphicFramePr>
              <a:graphicFrameLocks noChangeAspect="1"/>
            </p:cNvGraphicFramePr>
            <p:nvPr/>
          </p:nvGraphicFramePr>
          <p:xfrm>
            <a:off x="3936" y="3552"/>
            <a:ext cx="336" cy="336"/>
          </p:xfrm>
          <a:graphic>
            <a:graphicData uri="http://schemas.openxmlformats.org/presentationml/2006/ole">
              <mc:AlternateContent xmlns:mc="http://schemas.openxmlformats.org/markup-compatibility/2006">
                <mc:Choice xmlns:v="urn:schemas-microsoft-com:vml" Requires="v">
                  <p:oleObj spid="_x0000_s1095" name="Klip" r:id="rId12" imgW="609524" imgH="609524" progId="MS_ClipArt_Gallery.2">
                    <p:embed/>
                  </p:oleObj>
                </mc:Choice>
                <mc:Fallback>
                  <p:oleObj name="Klip" r:id="rId12" imgW="609524" imgH="609524" progId="MS_ClipArt_Gallery.2">
                    <p:embed/>
                    <p:pic>
                      <p:nvPicPr>
                        <p:cNvPr id="5154"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6" y="3552"/>
                          <a:ext cx="3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5" name="Object 32"/>
            <p:cNvGraphicFramePr>
              <a:graphicFrameLocks noChangeAspect="1"/>
            </p:cNvGraphicFramePr>
            <p:nvPr/>
          </p:nvGraphicFramePr>
          <p:xfrm>
            <a:off x="4464" y="3600"/>
            <a:ext cx="288" cy="288"/>
          </p:xfrm>
          <a:graphic>
            <a:graphicData uri="http://schemas.openxmlformats.org/presentationml/2006/ole">
              <mc:AlternateContent xmlns:mc="http://schemas.openxmlformats.org/markup-compatibility/2006">
                <mc:Choice xmlns:v="urn:schemas-microsoft-com:vml" Requires="v">
                  <p:oleObj spid="_x0000_s1096" name="Klip" r:id="rId13" imgW="609524" imgH="609524" progId="MS_ClipArt_Gallery.2">
                    <p:embed/>
                  </p:oleObj>
                </mc:Choice>
                <mc:Fallback>
                  <p:oleObj name="Klip" r:id="rId13" imgW="609524" imgH="609524" progId="MS_ClipArt_Gallery.2">
                    <p:embed/>
                    <p:pic>
                      <p:nvPicPr>
                        <p:cNvPr id="5155"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 y="360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6" name="Object 33"/>
            <p:cNvGraphicFramePr>
              <a:graphicFrameLocks noChangeAspect="1"/>
            </p:cNvGraphicFramePr>
            <p:nvPr/>
          </p:nvGraphicFramePr>
          <p:xfrm>
            <a:off x="4944" y="3456"/>
            <a:ext cx="384" cy="384"/>
          </p:xfrm>
          <a:graphic>
            <a:graphicData uri="http://schemas.openxmlformats.org/presentationml/2006/ole">
              <mc:AlternateContent xmlns:mc="http://schemas.openxmlformats.org/markup-compatibility/2006">
                <mc:Choice xmlns:v="urn:schemas-microsoft-com:vml" Requires="v">
                  <p:oleObj spid="_x0000_s1097" name="Klip" r:id="rId14" imgW="609524" imgH="609524" progId="MS_ClipArt_Gallery.2">
                    <p:embed/>
                  </p:oleObj>
                </mc:Choice>
                <mc:Fallback>
                  <p:oleObj name="Klip" r:id="rId14" imgW="609524" imgH="609524" progId="MS_ClipArt_Gallery.2">
                    <p:embed/>
                    <p:pic>
                      <p:nvPicPr>
                        <p:cNvPr id="5156"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3456"/>
                          <a:ext cx="38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7" name="Line 34"/>
            <p:cNvSpPr>
              <a:spLocks noChangeShapeType="1"/>
            </p:cNvSpPr>
            <p:nvPr/>
          </p:nvSpPr>
          <p:spPr bwMode="auto">
            <a:xfrm flipV="1">
              <a:off x="1680" y="3552"/>
              <a:ext cx="816" cy="288"/>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58" name="Line 35"/>
            <p:cNvSpPr>
              <a:spLocks noChangeShapeType="1"/>
            </p:cNvSpPr>
            <p:nvPr/>
          </p:nvSpPr>
          <p:spPr bwMode="auto">
            <a:xfrm flipV="1">
              <a:off x="1584" y="3552"/>
              <a:ext cx="240" cy="288"/>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59" name="Line 36"/>
            <p:cNvSpPr>
              <a:spLocks noChangeShapeType="1"/>
            </p:cNvSpPr>
            <p:nvPr/>
          </p:nvSpPr>
          <p:spPr bwMode="auto">
            <a:xfrm flipH="1" flipV="1">
              <a:off x="1248" y="3552"/>
              <a:ext cx="240" cy="288"/>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0" name="Line 37"/>
            <p:cNvSpPr>
              <a:spLocks noChangeShapeType="1"/>
            </p:cNvSpPr>
            <p:nvPr/>
          </p:nvSpPr>
          <p:spPr bwMode="auto">
            <a:xfrm flipH="1" flipV="1">
              <a:off x="576" y="3552"/>
              <a:ext cx="768" cy="288"/>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1" name="Line 38"/>
            <p:cNvSpPr>
              <a:spLocks noChangeShapeType="1"/>
            </p:cNvSpPr>
            <p:nvPr/>
          </p:nvSpPr>
          <p:spPr bwMode="auto">
            <a:xfrm>
              <a:off x="1632" y="1248"/>
              <a:ext cx="288" cy="3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2" name="Line 39"/>
            <p:cNvSpPr>
              <a:spLocks noChangeShapeType="1"/>
            </p:cNvSpPr>
            <p:nvPr/>
          </p:nvSpPr>
          <p:spPr bwMode="auto">
            <a:xfrm>
              <a:off x="1776" y="1248"/>
              <a:ext cx="672" cy="3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3" name="Line 40"/>
            <p:cNvSpPr>
              <a:spLocks noChangeShapeType="1"/>
            </p:cNvSpPr>
            <p:nvPr/>
          </p:nvSpPr>
          <p:spPr bwMode="auto">
            <a:xfrm flipH="1">
              <a:off x="672" y="1248"/>
              <a:ext cx="672" cy="3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4" name="Line 41"/>
            <p:cNvSpPr>
              <a:spLocks noChangeShapeType="1"/>
            </p:cNvSpPr>
            <p:nvPr/>
          </p:nvSpPr>
          <p:spPr bwMode="auto">
            <a:xfrm flipH="1">
              <a:off x="1248" y="1248"/>
              <a:ext cx="288" cy="3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65" name="Text Box 42"/>
            <p:cNvSpPr txBox="1">
              <a:spLocks noChangeArrowheads="1"/>
            </p:cNvSpPr>
            <p:nvPr/>
          </p:nvSpPr>
          <p:spPr bwMode="auto">
            <a:xfrm>
              <a:off x="3504" y="816"/>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hu-HU" altLang="hu-HU" sz="2000" b="1"/>
                <a:t>Future Solutions</a:t>
              </a:r>
            </a:p>
          </p:txBody>
        </p:sp>
      </p:grpSp>
      <p:sp>
        <p:nvSpPr>
          <p:cNvPr id="5125" name="Rectangle 43"/>
          <p:cNvSpPr>
            <a:spLocks noChangeArrowheads="1"/>
          </p:cNvSpPr>
          <p:nvPr/>
        </p:nvSpPr>
        <p:spPr bwMode="auto">
          <a:xfrm>
            <a:off x="3648075" y="188913"/>
            <a:ext cx="5761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800">
                <a:solidFill>
                  <a:schemeClr val="tx2"/>
                </a:solidFill>
              </a:rPr>
              <a:t>Network development trends</a:t>
            </a:r>
            <a:endParaRPr lang="hu-HU" altLang="hu-HU" sz="2800">
              <a:solidFill>
                <a:schemeClr val="tx2"/>
              </a:solidFill>
            </a:endParaRPr>
          </a:p>
        </p:txBody>
      </p:sp>
    </p:spTree>
    <p:extLst>
      <p:ext uri="{BB962C8B-B14F-4D97-AF65-F5344CB8AC3E}">
        <p14:creationId xmlns:p14="http://schemas.microsoft.com/office/powerpoint/2010/main" val="701367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6CE7FD-A9EF-48F9-B093-E05055032D4B}"/>
              </a:ext>
            </a:extLst>
          </p:cNvPr>
          <p:cNvSpPr>
            <a:spLocks noGrp="1"/>
          </p:cNvSpPr>
          <p:nvPr>
            <p:ph type="title"/>
          </p:nvPr>
        </p:nvSpPr>
        <p:spPr/>
        <p:txBody>
          <a:bodyPr/>
          <a:lstStyle/>
          <a:p>
            <a:endParaRPr lang="hu-HU"/>
          </a:p>
        </p:txBody>
      </p:sp>
      <p:pic>
        <p:nvPicPr>
          <p:cNvPr id="5" name="Tartalom helye 4">
            <a:extLst>
              <a:ext uri="{FF2B5EF4-FFF2-40B4-BE49-F238E27FC236}">
                <a16:creationId xmlns:a16="http://schemas.microsoft.com/office/drawing/2014/main" id="{BB40A1DE-4780-459D-8703-64F05A29A2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743" y="-65374"/>
            <a:ext cx="6342416" cy="6176963"/>
          </a:xfrm>
        </p:spPr>
      </p:pic>
      <p:sp>
        <p:nvSpPr>
          <p:cNvPr id="8" name="Dia számának helye 7">
            <a:extLst>
              <a:ext uri="{FF2B5EF4-FFF2-40B4-BE49-F238E27FC236}">
                <a16:creationId xmlns:a16="http://schemas.microsoft.com/office/drawing/2014/main" id="{9B7D999D-A082-40AB-AB02-A63665EDAB06}"/>
              </a:ext>
            </a:extLst>
          </p:cNvPr>
          <p:cNvSpPr>
            <a:spLocks noGrp="1"/>
          </p:cNvSpPr>
          <p:nvPr>
            <p:ph type="sldNum" sz="quarter" idx="12"/>
          </p:nvPr>
        </p:nvSpPr>
        <p:spPr/>
        <p:txBody>
          <a:bodyPr/>
          <a:lstStyle/>
          <a:p>
            <a:fld id="{866D2C20-C156-4591-89C6-6EA2FCEC6726}" type="slidenum">
              <a:rPr lang="hu-HU" smtClean="0"/>
              <a:t>20</a:t>
            </a:fld>
            <a:endParaRPr lang="hu-HU"/>
          </a:p>
        </p:txBody>
      </p:sp>
    </p:spTree>
    <p:extLst>
      <p:ext uri="{BB962C8B-B14F-4D97-AF65-F5344CB8AC3E}">
        <p14:creationId xmlns:p14="http://schemas.microsoft.com/office/powerpoint/2010/main" val="3076905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5F004C-8745-4394-A2AF-DFD73D8DF959}"/>
              </a:ext>
            </a:extLst>
          </p:cNvPr>
          <p:cNvSpPr>
            <a:spLocks noGrp="1"/>
          </p:cNvSpPr>
          <p:nvPr>
            <p:ph type="title"/>
          </p:nvPr>
        </p:nvSpPr>
        <p:spPr>
          <a:xfrm>
            <a:off x="838200" y="365126"/>
            <a:ext cx="10515600" cy="666506"/>
          </a:xfrm>
        </p:spPr>
        <p:txBody>
          <a:bodyPr>
            <a:normAutofit/>
          </a:bodyPr>
          <a:lstStyle/>
          <a:p>
            <a:pPr algn="ctr"/>
            <a:r>
              <a:rPr lang="en-US" sz="2800" b="1" dirty="0"/>
              <a:t>What are the 5G challenges?</a:t>
            </a:r>
            <a:endParaRPr lang="hu-HU" sz="2800" dirty="0"/>
          </a:p>
        </p:txBody>
      </p:sp>
      <p:sp>
        <p:nvSpPr>
          <p:cNvPr id="3" name="Tartalom helye 2">
            <a:extLst>
              <a:ext uri="{FF2B5EF4-FFF2-40B4-BE49-F238E27FC236}">
                <a16:creationId xmlns:a16="http://schemas.microsoft.com/office/drawing/2014/main" id="{478D3BCD-00F8-4628-AD96-8BB9B0888DCE}"/>
              </a:ext>
            </a:extLst>
          </p:cNvPr>
          <p:cNvSpPr>
            <a:spLocks noGrp="1"/>
          </p:cNvSpPr>
          <p:nvPr>
            <p:ph idx="1"/>
          </p:nvPr>
        </p:nvSpPr>
        <p:spPr>
          <a:xfrm>
            <a:off x="838200" y="1031632"/>
            <a:ext cx="10515600" cy="5145331"/>
          </a:xfrm>
        </p:spPr>
        <p:txBody>
          <a:bodyPr>
            <a:normAutofit lnSpcReduction="10000"/>
          </a:bodyPr>
          <a:lstStyle/>
          <a:p>
            <a:r>
              <a:rPr lang="en-US" dirty="0"/>
              <a:t>There are many challenges to designing for 5G networks. Like any new wireless technology, it will take time before the market fully understands the obstacles and opportunities that 5G will bring. We’ve identified four key challenges that </a:t>
            </a:r>
          </a:p>
          <a:p>
            <a:r>
              <a:rPr lang="en-US" b="1" dirty="0"/>
              <a:t>Infrastructure Overhauls</a:t>
            </a:r>
            <a:r>
              <a:rPr lang="en-US" dirty="0"/>
              <a:t/>
            </a:r>
            <a:br>
              <a:rPr lang="en-US" dirty="0"/>
            </a:br>
            <a:r>
              <a:rPr lang="en-US" dirty="0" err="1"/>
              <a:t>mmWave</a:t>
            </a:r>
            <a:r>
              <a:rPr lang="en-US" dirty="0"/>
              <a:t> is far more complex to design for than low frequency spectrum, and may require advanced levels of training for RF engineers. These aren’t your average waves!</a:t>
            </a:r>
          </a:p>
          <a:p>
            <a:r>
              <a:rPr lang="en-US" dirty="0"/>
              <a:t>Challenges of designing for </a:t>
            </a:r>
            <a:r>
              <a:rPr lang="en-US" dirty="0" err="1"/>
              <a:t>mmWave</a:t>
            </a:r>
            <a:r>
              <a:rPr lang="en-US" dirty="0"/>
              <a:t> include poor signal range and increased reflection from building materials. There are also cost considerations as in-building </a:t>
            </a:r>
            <a:r>
              <a:rPr lang="en-US" dirty="0" err="1"/>
              <a:t>mmWaves</a:t>
            </a:r>
            <a:r>
              <a:rPr lang="en-US" dirty="0"/>
              <a:t> require an infrastructure overhaul, with new antennae, fiber cabling, and small cells needing to be installed throughout a locale to connect properly.</a:t>
            </a:r>
          </a:p>
          <a:p>
            <a:endParaRPr lang="hu-HU" dirty="0"/>
          </a:p>
        </p:txBody>
      </p:sp>
      <p:sp>
        <p:nvSpPr>
          <p:cNvPr id="8" name="Dia számának helye 7">
            <a:extLst>
              <a:ext uri="{FF2B5EF4-FFF2-40B4-BE49-F238E27FC236}">
                <a16:creationId xmlns:a16="http://schemas.microsoft.com/office/drawing/2014/main" id="{E8D73A38-3F31-469F-B76F-D909E544225C}"/>
              </a:ext>
            </a:extLst>
          </p:cNvPr>
          <p:cNvSpPr>
            <a:spLocks noGrp="1"/>
          </p:cNvSpPr>
          <p:nvPr>
            <p:ph type="sldNum" sz="quarter" idx="12"/>
          </p:nvPr>
        </p:nvSpPr>
        <p:spPr/>
        <p:txBody>
          <a:bodyPr/>
          <a:lstStyle/>
          <a:p>
            <a:fld id="{866D2C20-C156-4591-89C6-6EA2FCEC6726}" type="slidenum">
              <a:rPr lang="hu-HU" smtClean="0"/>
              <a:t>21</a:t>
            </a:fld>
            <a:endParaRPr lang="hu-HU"/>
          </a:p>
        </p:txBody>
      </p:sp>
    </p:spTree>
    <p:extLst>
      <p:ext uri="{BB962C8B-B14F-4D97-AF65-F5344CB8AC3E}">
        <p14:creationId xmlns:p14="http://schemas.microsoft.com/office/powerpoint/2010/main" val="133268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8CB653-7550-4181-9D2B-EE21469C25F2}"/>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6E54E814-909A-4DFE-A675-2BCBEA579FDC}"/>
              </a:ext>
            </a:extLst>
          </p:cNvPr>
          <p:cNvSpPr>
            <a:spLocks noGrp="1"/>
          </p:cNvSpPr>
          <p:nvPr>
            <p:ph idx="1"/>
          </p:nvPr>
        </p:nvSpPr>
        <p:spPr/>
        <p:txBody>
          <a:bodyPr>
            <a:normAutofit fontScale="85000" lnSpcReduction="10000"/>
          </a:bodyPr>
          <a:lstStyle/>
          <a:p>
            <a:r>
              <a:rPr lang="en-US" b="1" dirty="0"/>
              <a:t>The time investment of Beamforming </a:t>
            </a:r>
            <a:r>
              <a:rPr lang="en-US" dirty="0"/>
              <a:t/>
            </a:r>
            <a:br>
              <a:rPr lang="en-US" dirty="0"/>
            </a:br>
            <a:r>
              <a:rPr lang="en-US" dirty="0"/>
              <a:t>A key feature of 5G NR - </a:t>
            </a:r>
            <a:r>
              <a:rPr lang="en-US" dirty="0">
                <a:hlinkClick r:id="rId2"/>
              </a:rPr>
              <a:t>Beamforming</a:t>
            </a:r>
            <a:r>
              <a:rPr lang="en-US" dirty="0"/>
              <a:t> - enables ultra-precise data transfer but requires high-level processing and input during the planning and design stage. It’s a powerful tool that demands significant design time investments.</a:t>
            </a:r>
          </a:p>
          <a:p>
            <a:r>
              <a:rPr lang="en-US" b="1" dirty="0"/>
              <a:t>The complexity of reliable, consistent low latency</a:t>
            </a:r>
            <a:r>
              <a:rPr lang="en-US" dirty="0"/>
              <a:t/>
            </a:r>
            <a:br>
              <a:rPr lang="en-US" dirty="0"/>
            </a:br>
            <a:r>
              <a:rPr lang="en-US" dirty="0"/>
              <a:t>With 5G set to enable smart technology like self-driving cars and automated medical equipment, latency can be catastrophic. Accurate, well designed 5G networks are essential to minimizing latency in these industries.</a:t>
            </a:r>
          </a:p>
          <a:p>
            <a:r>
              <a:rPr lang="en-US" b="1" dirty="0"/>
              <a:t>The cost of evolution</a:t>
            </a:r>
            <a:r>
              <a:rPr lang="en-US" dirty="0"/>
              <a:t/>
            </a:r>
            <a:br>
              <a:rPr lang="en-US" dirty="0"/>
            </a:br>
            <a:r>
              <a:rPr lang="en-US" dirty="0"/>
              <a:t>The enhancements that 5G brings don’t come without investment. Most 5G equipment is non-compatible with existing infrastructures, so upgrading a network will mean upgrading its antennae. It’s no small feat: rolling out 5G across the US could cost an estimated $300 billion.</a:t>
            </a:r>
          </a:p>
          <a:p>
            <a:endParaRPr lang="hu-HU" dirty="0"/>
          </a:p>
        </p:txBody>
      </p:sp>
      <p:sp>
        <p:nvSpPr>
          <p:cNvPr id="8" name="Dia számának helye 7">
            <a:extLst>
              <a:ext uri="{FF2B5EF4-FFF2-40B4-BE49-F238E27FC236}">
                <a16:creationId xmlns:a16="http://schemas.microsoft.com/office/drawing/2014/main" id="{05581A7C-BC65-47D2-9B73-156342B01F0B}"/>
              </a:ext>
            </a:extLst>
          </p:cNvPr>
          <p:cNvSpPr>
            <a:spLocks noGrp="1"/>
          </p:cNvSpPr>
          <p:nvPr>
            <p:ph type="sldNum" sz="quarter" idx="12"/>
          </p:nvPr>
        </p:nvSpPr>
        <p:spPr/>
        <p:txBody>
          <a:bodyPr/>
          <a:lstStyle/>
          <a:p>
            <a:fld id="{866D2C20-C156-4591-89C6-6EA2FCEC6726}" type="slidenum">
              <a:rPr lang="hu-HU" smtClean="0"/>
              <a:t>22</a:t>
            </a:fld>
            <a:endParaRPr lang="hu-HU"/>
          </a:p>
        </p:txBody>
      </p:sp>
    </p:spTree>
    <p:extLst>
      <p:ext uri="{BB962C8B-B14F-4D97-AF65-F5344CB8AC3E}">
        <p14:creationId xmlns:p14="http://schemas.microsoft.com/office/powerpoint/2010/main" val="2806342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652BB4-2DFB-45ED-89A3-DA42B1F0DC15}"/>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886517B1-C3DF-47A1-B459-A7C9ED76C6FB}"/>
              </a:ext>
            </a:extLst>
          </p:cNvPr>
          <p:cNvSpPr>
            <a:spLocks noGrp="1"/>
          </p:cNvSpPr>
          <p:nvPr>
            <p:ph idx="1"/>
          </p:nvPr>
        </p:nvSpPr>
        <p:spPr/>
        <p:txBody>
          <a:bodyPr/>
          <a:lstStyle/>
          <a:p>
            <a:endParaRPr lang="hu-HU"/>
          </a:p>
        </p:txBody>
      </p:sp>
      <p:pic>
        <p:nvPicPr>
          <p:cNvPr id="5" name="Kép 4">
            <a:extLst>
              <a:ext uri="{FF2B5EF4-FFF2-40B4-BE49-F238E27FC236}">
                <a16:creationId xmlns:a16="http://schemas.microsoft.com/office/drawing/2014/main" id="{3BC61FFA-BA51-484D-928F-E494630DB9A5}"/>
              </a:ext>
            </a:extLst>
          </p:cNvPr>
          <p:cNvPicPr>
            <a:picLocks noChangeAspect="1"/>
          </p:cNvPicPr>
          <p:nvPr/>
        </p:nvPicPr>
        <p:blipFill>
          <a:blip r:embed="rId2"/>
          <a:stretch>
            <a:fillRect/>
          </a:stretch>
        </p:blipFill>
        <p:spPr>
          <a:xfrm>
            <a:off x="106438" y="-194872"/>
            <a:ext cx="11247362" cy="6526451"/>
          </a:xfrm>
          <a:prstGeom prst="rect">
            <a:avLst/>
          </a:prstGeom>
        </p:spPr>
      </p:pic>
      <p:sp>
        <p:nvSpPr>
          <p:cNvPr id="9" name="Dia számának helye 8">
            <a:extLst>
              <a:ext uri="{FF2B5EF4-FFF2-40B4-BE49-F238E27FC236}">
                <a16:creationId xmlns:a16="http://schemas.microsoft.com/office/drawing/2014/main" id="{15DDD328-6D8A-43DA-B2EC-F9CAE89147F2}"/>
              </a:ext>
            </a:extLst>
          </p:cNvPr>
          <p:cNvSpPr>
            <a:spLocks noGrp="1"/>
          </p:cNvSpPr>
          <p:nvPr>
            <p:ph type="sldNum" sz="quarter" idx="12"/>
          </p:nvPr>
        </p:nvSpPr>
        <p:spPr/>
        <p:txBody>
          <a:bodyPr/>
          <a:lstStyle/>
          <a:p>
            <a:fld id="{866D2C20-C156-4591-89C6-6EA2FCEC6726}" type="slidenum">
              <a:rPr lang="hu-HU" smtClean="0"/>
              <a:t>23</a:t>
            </a:fld>
            <a:endParaRPr lang="hu-HU"/>
          </a:p>
        </p:txBody>
      </p:sp>
    </p:spTree>
    <p:extLst>
      <p:ext uri="{BB962C8B-B14F-4D97-AF65-F5344CB8AC3E}">
        <p14:creationId xmlns:p14="http://schemas.microsoft.com/office/powerpoint/2010/main" val="4160826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B88F3B-78FB-4532-8031-941EA8B79265}"/>
              </a:ext>
            </a:extLst>
          </p:cNvPr>
          <p:cNvSpPr>
            <a:spLocks noGrp="1"/>
          </p:cNvSpPr>
          <p:nvPr>
            <p:ph type="title"/>
          </p:nvPr>
        </p:nvSpPr>
        <p:spPr>
          <a:xfrm>
            <a:off x="838200" y="365126"/>
            <a:ext cx="10515600" cy="689952"/>
          </a:xfrm>
        </p:spPr>
        <p:txBody>
          <a:bodyPr>
            <a:normAutofit fontScale="90000"/>
          </a:bodyPr>
          <a:lstStyle/>
          <a:p>
            <a:r>
              <a:rPr lang="en-US" b="1" dirty="0"/>
              <a:t>How to correctly plan 5G networks?</a:t>
            </a:r>
            <a:endParaRPr lang="hu-HU" dirty="0"/>
          </a:p>
        </p:txBody>
      </p:sp>
      <p:pic>
        <p:nvPicPr>
          <p:cNvPr id="9" name="Tartalom helye 8">
            <a:extLst>
              <a:ext uri="{FF2B5EF4-FFF2-40B4-BE49-F238E27FC236}">
                <a16:creationId xmlns:a16="http://schemas.microsoft.com/office/drawing/2014/main" id="{D26E680C-458F-41A8-A65F-DC67DE05D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796" y="3706427"/>
            <a:ext cx="9144000" cy="2171700"/>
          </a:xfrm>
        </p:spPr>
      </p:pic>
      <p:sp>
        <p:nvSpPr>
          <p:cNvPr id="7" name="Szövegdoboz 6">
            <a:extLst>
              <a:ext uri="{FF2B5EF4-FFF2-40B4-BE49-F238E27FC236}">
                <a16:creationId xmlns:a16="http://schemas.microsoft.com/office/drawing/2014/main" id="{762413EB-7D36-4F6B-B117-890BB49A4DFB}"/>
              </a:ext>
            </a:extLst>
          </p:cNvPr>
          <p:cNvSpPr txBox="1"/>
          <p:nvPr/>
        </p:nvSpPr>
        <p:spPr>
          <a:xfrm>
            <a:off x="719528" y="1055078"/>
            <a:ext cx="11017770" cy="3139321"/>
          </a:xfrm>
          <a:prstGeom prst="rect">
            <a:avLst/>
          </a:prstGeom>
          <a:noFill/>
        </p:spPr>
        <p:txBody>
          <a:bodyPr wrap="square">
            <a:spAutoFit/>
          </a:bodyPr>
          <a:lstStyle/>
          <a:p>
            <a:r>
              <a:rPr lang="en-US" dirty="0"/>
              <a:t>Operators, engineers, and system integrators are currently publishing research on the optimal strategy for planning 5G networks, but one thing is for sure:</a:t>
            </a:r>
          </a:p>
          <a:p>
            <a:r>
              <a:rPr lang="en-US" dirty="0"/>
              <a:t>5G network design requires </a:t>
            </a:r>
            <a:r>
              <a:rPr lang="en-US" dirty="0">
                <a:hlinkClick r:id="rId3"/>
              </a:rPr>
              <a:t>powerful software</a:t>
            </a:r>
            <a:r>
              <a:rPr lang="en-US" dirty="0"/>
              <a:t>. With its optimization and propagation modules, </a:t>
            </a:r>
            <a:r>
              <a:rPr lang="en-US" dirty="0">
                <a:hlinkClick r:id="rId4"/>
              </a:rPr>
              <a:t>iBwave Design</a:t>
            </a:r>
            <a:r>
              <a:rPr lang="en-US" dirty="0"/>
              <a:t> has built in 5G NR functionality, including high-end customization of individual beams through beamforming, bandwidth partitioning, and </a:t>
            </a:r>
            <a:r>
              <a:rPr lang="en-US" dirty="0">
                <a:hlinkClick r:id="rId5"/>
              </a:rPr>
              <a:t>3D network visualization tools</a:t>
            </a:r>
            <a:r>
              <a:rPr lang="en-US" dirty="0"/>
              <a:t>. Report generation tools and heatmaps provide visual data for stakeholders so project owners can feel engaged through every step of the design process.</a:t>
            </a:r>
            <a:endParaRPr lang="hu-HU" dirty="0"/>
          </a:p>
          <a:p>
            <a:r>
              <a:rPr lang="en-US" dirty="0"/>
              <a:t>5G network design requires in-depth training. The </a:t>
            </a:r>
            <a:r>
              <a:rPr lang="en-US" dirty="0">
                <a:hlinkClick r:id="rId6"/>
              </a:rPr>
              <a:t>iBwave Certification Program</a:t>
            </a:r>
            <a:r>
              <a:rPr lang="en-US" dirty="0"/>
              <a:t> (</a:t>
            </a:r>
            <a:r>
              <a:rPr lang="en-US" dirty="0" err="1"/>
              <a:t>iCP</a:t>
            </a:r>
            <a:r>
              <a:rPr lang="en-US" dirty="0"/>
              <a:t>) provides award winning training to teach you how to design the most accurate, efficient networks possible. It’s accessible online or in a classroom.</a:t>
            </a:r>
          </a:p>
          <a:p>
            <a:endParaRPr lang="hu-HU" dirty="0"/>
          </a:p>
          <a:p>
            <a:endParaRPr lang="en-US" dirty="0"/>
          </a:p>
        </p:txBody>
      </p:sp>
      <p:sp>
        <p:nvSpPr>
          <p:cNvPr id="10" name="Rectangle 1">
            <a:extLst>
              <a:ext uri="{FF2B5EF4-FFF2-40B4-BE49-F238E27FC236}">
                <a16:creationId xmlns:a16="http://schemas.microsoft.com/office/drawing/2014/main" id="{7B560DBF-2432-4077-B12D-D3963DD666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chemeClr val="tx1"/>
                </a:solidFill>
                <a:effectLst/>
                <a:latin typeface="Arial" panose="020B0604020202020204" pitchFamily="34" charset="0"/>
              </a:rPr>
              <a:t>5G network design requires in-depth training. The </a:t>
            </a:r>
            <a:r>
              <a:rPr kumimoji="0" lang="hu-HU" altLang="hu-HU" sz="1800" b="0" i="0" u="none" strike="noStrike" cap="none" normalizeH="0" baseline="0">
                <a:ln>
                  <a:noFill/>
                </a:ln>
                <a:solidFill>
                  <a:schemeClr val="tx1"/>
                </a:solidFill>
                <a:effectLst/>
                <a:latin typeface="Arial" panose="020B0604020202020204" pitchFamily="34" charset="0"/>
                <a:hlinkClick r:id="rId6"/>
              </a:rPr>
              <a:t>iBwave Certification Program</a:t>
            </a:r>
            <a:r>
              <a:rPr kumimoji="0" lang="hu-HU" altLang="hu-HU" sz="1800" b="0" i="0" u="none" strike="noStrike" cap="none" normalizeH="0" baseline="0">
                <a:ln>
                  <a:noFill/>
                </a:ln>
                <a:solidFill>
                  <a:schemeClr val="tx1"/>
                </a:solidFill>
                <a:effectLst/>
                <a:latin typeface="Arial" panose="020B0604020202020204" pitchFamily="34" charset="0"/>
              </a:rPr>
              <a:t> (iCP) provides award winning training to teach you how to design the most accurate, efficient networks possible. It’s accessible online or in a classroom.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a:ln>
                  <a:noFill/>
                </a:ln>
                <a:solidFill>
                  <a:schemeClr val="tx1"/>
                </a:solidFill>
                <a:effectLst/>
                <a:latin typeface="Arial" panose="020B0604020202020204" pitchFamily="34" charset="0"/>
              </a:rPr>
              <a:t/>
            </a:r>
            <a:br>
              <a:rPr kumimoji="0" lang="hu-HU" altLang="hu-HU" sz="1800" b="0" i="0" u="none" strike="noStrike" cap="none" normalizeH="0" baseline="0">
                <a:ln>
                  <a:noFill/>
                </a:ln>
                <a:solidFill>
                  <a:schemeClr val="tx1"/>
                </a:solidFill>
                <a:effectLst/>
                <a:latin typeface="Arial" panose="020B0604020202020204" pitchFamily="34" charset="0"/>
              </a:rPr>
            </a:br>
            <a:endParaRPr kumimoji="0" lang="hu-HU" altLang="hu-H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8" name="Dia számának helye 7">
            <a:extLst>
              <a:ext uri="{FF2B5EF4-FFF2-40B4-BE49-F238E27FC236}">
                <a16:creationId xmlns:a16="http://schemas.microsoft.com/office/drawing/2014/main" id="{369CBAA7-E7CA-484E-A029-BEBD79CDCCD5}"/>
              </a:ext>
            </a:extLst>
          </p:cNvPr>
          <p:cNvSpPr>
            <a:spLocks noGrp="1"/>
          </p:cNvSpPr>
          <p:nvPr>
            <p:ph type="sldNum" sz="quarter" idx="12"/>
          </p:nvPr>
        </p:nvSpPr>
        <p:spPr/>
        <p:txBody>
          <a:bodyPr/>
          <a:lstStyle/>
          <a:p>
            <a:fld id="{866D2C20-C156-4591-89C6-6EA2FCEC6726}" type="slidenum">
              <a:rPr lang="hu-HU" smtClean="0"/>
              <a:t>24</a:t>
            </a:fld>
            <a:endParaRPr lang="hu-HU"/>
          </a:p>
        </p:txBody>
      </p:sp>
    </p:spTree>
    <p:extLst>
      <p:ext uri="{BB962C8B-B14F-4D97-AF65-F5344CB8AC3E}">
        <p14:creationId xmlns:p14="http://schemas.microsoft.com/office/powerpoint/2010/main" val="3172412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noChangeArrowheads="1"/>
          </p:cNvSpPr>
          <p:nvPr>
            <p:ph type="title"/>
          </p:nvPr>
        </p:nvSpPr>
        <p:spPr/>
        <p:txBody>
          <a:bodyPr/>
          <a:lstStyle/>
          <a:p>
            <a:r>
              <a:rPr lang="hu-HU" altLang="hu-HU" sz="2800" b="1"/>
              <a:t>Csak az 5G mobil földfelszíni hálózat a megoldás?</a:t>
            </a:r>
          </a:p>
        </p:txBody>
      </p:sp>
      <p:sp>
        <p:nvSpPr>
          <p:cNvPr id="39939" name="Tartalom helye 2"/>
          <p:cNvSpPr>
            <a:spLocks noGrp="1" noChangeArrowheads="1"/>
          </p:cNvSpPr>
          <p:nvPr>
            <p:ph idx="1"/>
          </p:nvPr>
        </p:nvSpPr>
        <p:spPr/>
        <p:txBody>
          <a:bodyPr/>
          <a:lstStyle/>
          <a:p>
            <a:r>
              <a:rPr lang="hu-HU" altLang="hu-HU" smtClean="0"/>
              <a:t>Vezetékes hálózatok?</a:t>
            </a:r>
          </a:p>
          <a:p>
            <a:r>
              <a:rPr lang="hu-HU" altLang="hu-HU" smtClean="0"/>
              <a:t>Műholdas hálózatok?</a:t>
            </a:r>
          </a:p>
        </p:txBody>
      </p:sp>
      <p:sp>
        <p:nvSpPr>
          <p:cNvPr id="39941"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7A0E6E-1B02-49AC-8A13-C3DBFA7DFFA3}" type="slidenum">
              <a:rPr lang="hu-HU" altLang="hu-HU" sz="1400"/>
              <a:pPr>
                <a:spcBef>
                  <a:spcPct val="0"/>
                </a:spcBef>
                <a:buFontTx/>
                <a:buNone/>
              </a:pPr>
              <a:t>25</a:t>
            </a:fld>
            <a:endParaRPr lang="hu-HU" altLang="hu-HU" sz="1400"/>
          </a:p>
        </p:txBody>
      </p:sp>
    </p:spTree>
    <p:extLst>
      <p:ext uri="{BB962C8B-B14F-4D97-AF65-F5344CB8AC3E}">
        <p14:creationId xmlns:p14="http://schemas.microsoft.com/office/powerpoint/2010/main" val="971381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p:cNvSpPr>
            <a:spLocks noGrp="1" noChangeArrowheads="1"/>
          </p:cNvSpPr>
          <p:nvPr>
            <p:ph type="title"/>
          </p:nvPr>
        </p:nvSpPr>
        <p:spPr/>
        <p:txBody>
          <a:bodyPr/>
          <a:lstStyle/>
          <a:p>
            <a:r>
              <a:rPr lang="en-US" altLang="hu-HU" sz="2800"/>
              <a:t>SpaceX submits paperwork for 30,000 more Starlink satellites</a:t>
            </a:r>
            <a:r>
              <a:rPr lang="hu-HU" altLang="hu-HU" sz="2800"/>
              <a:t> </a:t>
            </a:r>
            <a:r>
              <a:rPr lang="en-US" altLang="hu-HU" sz="2800"/>
              <a:t>October 15, 2019</a:t>
            </a:r>
            <a:endParaRPr lang="hu-HU" altLang="hu-HU" sz="2800"/>
          </a:p>
        </p:txBody>
      </p:sp>
      <p:sp>
        <p:nvSpPr>
          <p:cNvPr id="40963" name="Tartalom helye 2"/>
          <p:cNvSpPr>
            <a:spLocks noGrp="1" noChangeArrowheads="1"/>
          </p:cNvSpPr>
          <p:nvPr>
            <p:ph idx="1"/>
          </p:nvPr>
        </p:nvSpPr>
        <p:spPr/>
        <p:txBody>
          <a:bodyPr/>
          <a:lstStyle/>
          <a:p>
            <a:r>
              <a:rPr lang="en-US" altLang="hu-HU" sz="2400"/>
              <a:t>SpaceX, which is already planning the world’s largest low-Earth-orbit broadband constellation by far, filed paperwork in recent weeks for up to 30,000 additional Starlink satellites on top of the 12,000 already approved by the U.S. Federal Communications Commission.</a:t>
            </a:r>
            <a:endParaRPr lang="hu-HU" altLang="hu-HU" sz="2400"/>
          </a:p>
          <a:p>
            <a:r>
              <a:rPr lang="en-US" altLang="hu-HU" sz="2400"/>
              <a:t>The FCC, on SpaceX’s behalf, submitted 20 filings to the ITU for 1,500 satellites apiece in various low Earth orbits, an ITU official confirmed Oct. 15 to SpaceNews. </a:t>
            </a:r>
          </a:p>
          <a:p>
            <a:r>
              <a:rPr lang="en-US" altLang="hu-HU" sz="2400"/>
              <a:t>SpaceX deployed its first 60 Starlink satellites in May and plans to launch hundreds — potentially over a thousand — more in the year ahead. </a:t>
            </a:r>
            <a:endParaRPr lang="hu-HU" altLang="hu-HU" sz="2400"/>
          </a:p>
        </p:txBody>
      </p:sp>
      <p:sp>
        <p:nvSpPr>
          <p:cNvPr id="40965"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2697D8-63C2-4DB1-9296-D87D0A75841A}" type="slidenum">
              <a:rPr lang="hu-HU" altLang="hu-HU" sz="1400"/>
              <a:pPr>
                <a:spcBef>
                  <a:spcPct val="0"/>
                </a:spcBef>
                <a:buFontTx/>
                <a:buNone/>
              </a:pPr>
              <a:t>26</a:t>
            </a:fld>
            <a:endParaRPr lang="hu-HU" altLang="hu-HU" sz="1400"/>
          </a:p>
        </p:txBody>
      </p:sp>
    </p:spTree>
    <p:extLst>
      <p:ext uri="{BB962C8B-B14F-4D97-AF65-F5344CB8AC3E}">
        <p14:creationId xmlns:p14="http://schemas.microsoft.com/office/powerpoint/2010/main" val="3304685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p:cNvSpPr>
            <a:spLocks noGrp="1" noChangeArrowheads="1"/>
          </p:cNvSpPr>
          <p:nvPr>
            <p:ph type="title"/>
          </p:nvPr>
        </p:nvSpPr>
        <p:spPr>
          <a:xfrm>
            <a:off x="1981200" y="274639"/>
            <a:ext cx="8229600" cy="841375"/>
          </a:xfrm>
        </p:spPr>
        <p:txBody>
          <a:bodyPr/>
          <a:lstStyle/>
          <a:p>
            <a:r>
              <a:rPr lang="hu-HU" altLang="hu-HU" sz="2400"/>
              <a:t>Project Kuiper</a:t>
            </a:r>
          </a:p>
        </p:txBody>
      </p:sp>
      <p:sp>
        <p:nvSpPr>
          <p:cNvPr id="41987" name="Tartalom helye 2"/>
          <p:cNvSpPr>
            <a:spLocks noGrp="1" noChangeArrowheads="1"/>
          </p:cNvSpPr>
          <p:nvPr>
            <p:ph idx="1"/>
          </p:nvPr>
        </p:nvSpPr>
        <p:spPr>
          <a:xfrm>
            <a:off x="1992313" y="1417638"/>
            <a:ext cx="8229600" cy="4525962"/>
          </a:xfrm>
        </p:spPr>
        <p:txBody>
          <a:bodyPr/>
          <a:lstStyle/>
          <a:p>
            <a:r>
              <a:rPr lang="en-US" altLang="hu-HU" sz="2400"/>
              <a:t>Amazon is joining the race to provide broadband internet access around the globe via thousands of satellites in low </a:t>
            </a:r>
            <a:r>
              <a:rPr lang="en-US" altLang="hu-HU" sz="2400" u="sng"/>
              <a:t>Earth</a:t>
            </a:r>
            <a:r>
              <a:rPr lang="en-US" altLang="hu-HU" sz="2400"/>
              <a:t> orbit, newly uncovered filings show.</a:t>
            </a:r>
            <a:endParaRPr lang="hu-HU" altLang="hu-HU" sz="2400"/>
          </a:p>
          <a:p>
            <a:r>
              <a:rPr lang="en-US" altLang="hu-HU" sz="2400"/>
              <a:t>The filings lay out a plan to put 3,236 satellites in low Earth orbit — including 784 satellites at an altitude of 367 miles (590 kilometers); 1,296 satellites at a height of 379 miles (610 kilometers); and 1,156 satellites in 391-mile (630-kilometer) orbits.</a:t>
            </a:r>
            <a:endParaRPr lang="hu-HU" altLang="hu-HU" sz="2400"/>
          </a:p>
          <a:p>
            <a:r>
              <a:rPr lang="en-US" altLang="hu-HU" sz="2400"/>
              <a:t>The United Nations estimates that </a:t>
            </a:r>
            <a:r>
              <a:rPr lang="en-US" altLang="hu-HU" sz="2400">
                <a:hlinkClick r:id="rId2"/>
              </a:rPr>
              <a:t>almost 4 billion people around the globe are underserved</a:t>
            </a:r>
            <a:r>
              <a:rPr lang="en-US" altLang="hu-HU" sz="2400"/>
              <a:t> when it comes to internet access, which is becoming increasingly important as the world grows more connected.</a:t>
            </a:r>
            <a:endParaRPr lang="hu-HU" altLang="hu-HU" sz="2400"/>
          </a:p>
          <a:p>
            <a:endParaRPr lang="hu-HU" altLang="hu-HU" sz="2400"/>
          </a:p>
        </p:txBody>
      </p:sp>
      <p:sp>
        <p:nvSpPr>
          <p:cNvPr id="41989"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2825F8-BDF3-4F1A-B475-94683330F626}" type="slidenum">
              <a:rPr lang="hu-HU" altLang="hu-HU" sz="1400"/>
              <a:pPr>
                <a:spcBef>
                  <a:spcPct val="0"/>
                </a:spcBef>
                <a:buFontTx/>
                <a:buNone/>
              </a:pPr>
              <a:t>27</a:t>
            </a:fld>
            <a:endParaRPr lang="hu-HU" altLang="hu-HU" sz="1400"/>
          </a:p>
        </p:txBody>
      </p:sp>
    </p:spTree>
    <p:extLst>
      <p:ext uri="{BB962C8B-B14F-4D97-AF65-F5344CB8AC3E}">
        <p14:creationId xmlns:p14="http://schemas.microsoft.com/office/powerpoint/2010/main" val="1320136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Dia számának hely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F099E6-72EE-4181-86E2-D9F822066914}" type="slidenum">
              <a:rPr lang="hu-HU" altLang="hu-HU" sz="1400"/>
              <a:pPr>
                <a:spcBef>
                  <a:spcPct val="0"/>
                </a:spcBef>
                <a:buFontTx/>
                <a:buNone/>
              </a:pPr>
              <a:t>28</a:t>
            </a:fld>
            <a:endParaRPr lang="hu-HU" altLang="hu-HU" sz="1400"/>
          </a:p>
        </p:txBody>
      </p:sp>
      <p:pic>
        <p:nvPicPr>
          <p:cNvPr id="44036" name="Kép 4" descr="A képen asztal, férfi, tartás, nő látható&#10;&#10;Automatikusan generált leír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0"/>
            <a:ext cx="53721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zövegdoboz 5"/>
          <p:cNvSpPr txBox="1">
            <a:spLocks noChangeArrowheads="1"/>
          </p:cNvSpPr>
          <p:nvPr/>
        </p:nvSpPr>
        <p:spPr bwMode="auto">
          <a:xfrm>
            <a:off x="2181225" y="1042988"/>
            <a:ext cx="22494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2800"/>
              <a:t>Hová juthat még az INFOCOM fejlődése?</a:t>
            </a:r>
          </a:p>
        </p:txBody>
      </p:sp>
    </p:spTree>
    <p:extLst>
      <p:ext uri="{BB962C8B-B14F-4D97-AF65-F5344CB8AC3E}">
        <p14:creationId xmlns:p14="http://schemas.microsoft.com/office/powerpoint/2010/main" val="3024185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p:cNvSpPr>
            <a:spLocks noGrp="1" noChangeArrowheads="1"/>
          </p:cNvSpPr>
          <p:nvPr>
            <p:ph type="title"/>
          </p:nvPr>
        </p:nvSpPr>
        <p:spPr>
          <a:xfrm>
            <a:off x="1981200" y="274638"/>
            <a:ext cx="8229600" cy="457200"/>
          </a:xfrm>
        </p:spPr>
        <p:txBody>
          <a:bodyPr>
            <a:normAutofit fontScale="90000"/>
          </a:bodyPr>
          <a:lstStyle/>
          <a:p>
            <a:r>
              <a:rPr lang="hu-HU" altLang="hu-HU" sz="2800" dirty="0" smtClean="0"/>
              <a:t>További források:</a:t>
            </a:r>
            <a:endParaRPr lang="hu-HU" altLang="hu-HU" sz="2800" dirty="0"/>
          </a:p>
        </p:txBody>
      </p:sp>
      <p:sp>
        <p:nvSpPr>
          <p:cNvPr id="45059" name="Tartalom helye 2"/>
          <p:cNvSpPr>
            <a:spLocks noGrp="1" noChangeArrowheads="1"/>
          </p:cNvSpPr>
          <p:nvPr>
            <p:ph idx="1"/>
          </p:nvPr>
        </p:nvSpPr>
        <p:spPr>
          <a:xfrm>
            <a:off x="1981200" y="908050"/>
            <a:ext cx="8229600" cy="5221288"/>
          </a:xfrm>
        </p:spPr>
        <p:txBody>
          <a:bodyPr>
            <a:normAutofit fontScale="92500"/>
          </a:bodyPr>
          <a:lstStyle/>
          <a:p>
            <a:r>
              <a:rPr lang="en-US" altLang="hu-HU" sz="2400" dirty="0"/>
              <a:t>5GPPPArchitecture Working Group</a:t>
            </a:r>
            <a:r>
              <a:rPr lang="hu-HU" altLang="hu-HU" sz="2400" dirty="0"/>
              <a:t> </a:t>
            </a:r>
            <a:r>
              <a:rPr lang="en-US" altLang="hu-HU" sz="2400" dirty="0"/>
              <a:t>5G Architecture White Paper</a:t>
            </a:r>
            <a:r>
              <a:rPr lang="hu-HU" altLang="hu-HU" sz="2400" dirty="0"/>
              <a:t> Version 2.0, December 2017</a:t>
            </a:r>
          </a:p>
          <a:p>
            <a:r>
              <a:rPr lang="en-US" altLang="hu-HU" sz="2400" dirty="0"/>
              <a:t>New Services and Capabilities for Network 2030: Description, Technical Gap and Performance Target Analysis</a:t>
            </a:r>
            <a:r>
              <a:rPr lang="hu-HU" altLang="hu-HU" sz="2400" dirty="0"/>
              <a:t> ITU-T / 10/2019</a:t>
            </a:r>
          </a:p>
          <a:p>
            <a:r>
              <a:rPr lang="en-US" altLang="hu-HU" sz="2400" dirty="0"/>
              <a:t>Network 2030</a:t>
            </a:r>
            <a:r>
              <a:rPr lang="hu-HU" altLang="hu-HU" sz="2400" dirty="0"/>
              <a:t> </a:t>
            </a:r>
            <a:r>
              <a:rPr lang="en-US" altLang="hu-HU" sz="2400" dirty="0"/>
              <a:t>A Blueprint of Technology, Applications and Market Drivers Towards the Year 2030 and Beyond</a:t>
            </a:r>
            <a:r>
              <a:rPr lang="hu-HU" altLang="hu-HU" sz="2400" dirty="0"/>
              <a:t> Written by FG-NET-2030</a:t>
            </a:r>
          </a:p>
          <a:p>
            <a:r>
              <a:rPr lang="hu-HU" altLang="hu-HU" sz="2400" dirty="0"/>
              <a:t>5G hálózatok – helyzetkép és perspektívák -- Zagyva Béla / 2019.05.22</a:t>
            </a:r>
          </a:p>
          <a:p>
            <a:r>
              <a:rPr lang="hu-HU" altLang="hu-HU" sz="2400" dirty="0"/>
              <a:t>A jövő infokommunikációs technológiái és a szabályozás – Dr. Bartolits István / </a:t>
            </a:r>
            <a:r>
              <a:rPr lang="hu-HU" altLang="hu-HU" sz="2400" dirty="0" smtClean="0"/>
              <a:t>2019.11.27</a:t>
            </a:r>
          </a:p>
          <a:p>
            <a:r>
              <a:rPr lang="hu-HU" altLang="hu-HU" sz="2400" dirty="0">
                <a:hlinkClick r:id="rId2"/>
              </a:rPr>
              <a:t>https://</a:t>
            </a:r>
            <a:r>
              <a:rPr lang="hu-HU" altLang="hu-HU" sz="2400" dirty="0" smtClean="0">
                <a:hlinkClick r:id="rId2"/>
              </a:rPr>
              <a:t>docplayer.hu/3668717-Magyar-mernoki-kamara-budapest-2015-junius-24.html</a:t>
            </a:r>
            <a:endParaRPr lang="hu-HU" altLang="hu-HU" sz="2400" dirty="0" smtClean="0"/>
          </a:p>
          <a:p>
            <a:r>
              <a:rPr lang="hu-HU" altLang="hu-HU" sz="2400" dirty="0">
                <a:hlinkClick r:id="rId3"/>
              </a:rPr>
              <a:t>https://</a:t>
            </a:r>
            <a:r>
              <a:rPr lang="hu-HU" altLang="hu-HU" sz="2400" dirty="0" smtClean="0">
                <a:hlinkClick r:id="rId3"/>
              </a:rPr>
              <a:t>www.hte.hu/documents/10180/1727937/HT_2016-1_MJIK2015_6_Cinkler_Simon_Szabo_Szekely_Jakab.pdf</a:t>
            </a:r>
            <a:endParaRPr lang="hu-HU" altLang="hu-HU" sz="2400" dirty="0" smtClean="0"/>
          </a:p>
          <a:p>
            <a:endParaRPr lang="hu-HU" altLang="hu-HU" sz="2400" dirty="0" smtClean="0"/>
          </a:p>
          <a:p>
            <a:endParaRPr lang="hu-HU" altLang="hu-HU" sz="2400" dirty="0"/>
          </a:p>
        </p:txBody>
      </p:sp>
      <p:sp>
        <p:nvSpPr>
          <p:cNvPr id="45061"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DA4165-67F4-4D02-B7E6-BC9D4E79EADA}" type="slidenum">
              <a:rPr lang="hu-HU" altLang="hu-HU" sz="1400"/>
              <a:pPr>
                <a:spcBef>
                  <a:spcPct val="0"/>
                </a:spcBef>
                <a:buFontTx/>
                <a:buNone/>
              </a:pPr>
              <a:t>29</a:t>
            </a:fld>
            <a:endParaRPr lang="hu-HU" altLang="hu-HU" sz="1400"/>
          </a:p>
        </p:txBody>
      </p:sp>
    </p:spTree>
    <p:extLst>
      <p:ext uri="{BB962C8B-B14F-4D97-AF65-F5344CB8AC3E}">
        <p14:creationId xmlns:p14="http://schemas.microsoft.com/office/powerpoint/2010/main" val="2417853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noChangeArrowheads="1"/>
          </p:cNvSpPr>
          <p:nvPr>
            <p:ph type="title"/>
          </p:nvPr>
        </p:nvSpPr>
        <p:spPr/>
        <p:txBody>
          <a:bodyPr/>
          <a:lstStyle/>
          <a:p>
            <a:r>
              <a:rPr lang="hu-HU" altLang="hu-HU" sz="2800"/>
              <a:t>Traditional cellular network</a:t>
            </a:r>
            <a:br>
              <a:rPr lang="hu-HU" altLang="hu-HU" sz="2800"/>
            </a:br>
            <a:r>
              <a:rPr lang="hu-HU" altLang="hu-HU" sz="1600"/>
              <a:t>itt: propriatery – a berendezésgyártó saját belső specifikációja szerint működő, azaz nem szabványos</a:t>
            </a:r>
          </a:p>
        </p:txBody>
      </p:sp>
      <p:pic>
        <p:nvPicPr>
          <p:cNvPr id="6147" name="Tartalom hely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5313" y="1382713"/>
            <a:ext cx="8145462" cy="4775200"/>
          </a:xfrm>
        </p:spPr>
      </p:pic>
      <p:sp>
        <p:nvSpPr>
          <p:cNvPr id="6149"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E9B298-F792-4129-8D89-B14DE029C132}" type="slidenum">
              <a:rPr lang="hu-HU" altLang="hu-HU" sz="1400"/>
              <a:pPr>
                <a:spcBef>
                  <a:spcPct val="0"/>
                </a:spcBef>
                <a:buFontTx/>
                <a:buNone/>
              </a:pPr>
              <a:t>3</a:t>
            </a:fld>
            <a:endParaRPr lang="hu-HU" altLang="hu-HU" sz="1400"/>
          </a:p>
        </p:txBody>
      </p:sp>
    </p:spTree>
    <p:extLst>
      <p:ext uri="{BB962C8B-B14F-4D97-AF65-F5344CB8AC3E}">
        <p14:creationId xmlns:p14="http://schemas.microsoft.com/office/powerpoint/2010/main" val="75681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a számának hely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92DE73-F305-47CE-8CAE-10D8E1E1FB02}" type="slidenum">
              <a:rPr lang="hu-HU" altLang="hu-HU" sz="1400"/>
              <a:pPr>
                <a:spcBef>
                  <a:spcPct val="0"/>
                </a:spcBef>
                <a:buFontTx/>
                <a:buNone/>
              </a:pPr>
              <a:t>4</a:t>
            </a:fld>
            <a:endParaRPr lang="hu-HU" altLang="hu-HU" sz="1400"/>
          </a:p>
        </p:txBody>
      </p:sp>
      <p:pic>
        <p:nvPicPr>
          <p:cNvPr id="7172" name="Kép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28663"/>
            <a:ext cx="8843963"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00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ia számának hely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38489D-9D69-464B-910D-8B4E775FBE17}" type="slidenum">
              <a:rPr lang="hu-HU" altLang="hu-HU" sz="1400"/>
              <a:pPr>
                <a:spcBef>
                  <a:spcPct val="0"/>
                </a:spcBef>
                <a:buFontTx/>
                <a:buNone/>
              </a:pPr>
              <a:t>5</a:t>
            </a:fld>
            <a:endParaRPr lang="hu-HU" altLang="hu-HU" sz="1400"/>
          </a:p>
        </p:txBody>
      </p:sp>
      <p:pic>
        <p:nvPicPr>
          <p:cNvPr id="8196" name="Kép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4" y="593726"/>
            <a:ext cx="7381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33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a számának hely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8FAF7F-1C80-421B-947B-5BC9494F64B7}" type="slidenum">
              <a:rPr lang="hu-HU" altLang="hu-HU" sz="1400"/>
              <a:pPr>
                <a:spcBef>
                  <a:spcPct val="0"/>
                </a:spcBef>
                <a:buFontTx/>
                <a:buNone/>
              </a:pPr>
              <a:t>6</a:t>
            </a:fld>
            <a:endParaRPr lang="hu-HU" altLang="hu-HU" sz="1400"/>
          </a:p>
        </p:txBody>
      </p:sp>
      <p:pic>
        <p:nvPicPr>
          <p:cNvPr id="9220" name="Kép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773113"/>
            <a:ext cx="72771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34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165"/>
          </a:xfrm>
        </p:spPr>
        <p:txBody>
          <a:bodyPr>
            <a:normAutofit/>
          </a:bodyPr>
          <a:lstStyle/>
          <a:p>
            <a:r>
              <a:rPr lang="hu-HU" sz="2800" dirty="0" smtClean="0"/>
              <a:t>„</a:t>
            </a:r>
            <a:r>
              <a:rPr lang="hu-HU" sz="2800" dirty="0" err="1" smtClean="0"/>
              <a:t>orchestrating</a:t>
            </a:r>
            <a:r>
              <a:rPr lang="hu-HU" sz="2800" dirty="0" smtClean="0"/>
              <a:t>” és „</a:t>
            </a:r>
            <a:r>
              <a:rPr lang="hu-HU" sz="2800" dirty="0" err="1" smtClean="0"/>
              <a:t>slicing</a:t>
            </a:r>
            <a:r>
              <a:rPr lang="hu-HU" sz="2800" dirty="0" smtClean="0"/>
              <a:t>” értelmezése</a:t>
            </a:r>
            <a:endParaRPr lang="hu-HU" sz="2800" dirty="0"/>
          </a:p>
        </p:txBody>
      </p:sp>
      <p:sp>
        <p:nvSpPr>
          <p:cNvPr id="3" name="Tartalom helye 2"/>
          <p:cNvSpPr>
            <a:spLocks noGrp="1"/>
          </p:cNvSpPr>
          <p:nvPr>
            <p:ph idx="1"/>
          </p:nvPr>
        </p:nvSpPr>
        <p:spPr>
          <a:xfrm>
            <a:off x="437367" y="1102290"/>
            <a:ext cx="10515600" cy="5199933"/>
          </a:xfrm>
        </p:spPr>
        <p:txBody>
          <a:bodyPr>
            <a:normAutofit/>
          </a:bodyPr>
          <a:lstStyle/>
          <a:p>
            <a:r>
              <a:rPr lang="hu-HU" dirty="0"/>
              <a:t>Az architektúra feltételezi, hogy tartományonként egy „</a:t>
            </a:r>
            <a:r>
              <a:rPr lang="hu-HU" dirty="0" err="1"/>
              <a:t>orchestrator</a:t>
            </a:r>
            <a:r>
              <a:rPr lang="hu-HU" dirty="0"/>
              <a:t>” </a:t>
            </a:r>
            <a:r>
              <a:rPr lang="hu-HU" dirty="0" err="1"/>
              <a:t>felelôs</a:t>
            </a:r>
            <a:r>
              <a:rPr lang="hu-HU" dirty="0"/>
              <a:t> a </a:t>
            </a:r>
            <a:r>
              <a:rPr lang="hu-HU" dirty="0" smtClean="0"/>
              <a:t>szolgáltatás- </a:t>
            </a:r>
            <a:r>
              <a:rPr lang="hu-HU" dirty="0"/>
              <a:t>és </a:t>
            </a:r>
            <a:r>
              <a:rPr lang="hu-HU" dirty="0" smtClean="0"/>
              <a:t>erőforrás-menedzsmentért</a:t>
            </a:r>
            <a:r>
              <a:rPr lang="hu-HU" dirty="0"/>
              <a:t>. Jelenleg még nem alakult ki a </a:t>
            </a:r>
            <a:r>
              <a:rPr lang="hu-HU" dirty="0" err="1"/>
              <a:t>megfelelô</a:t>
            </a:r>
            <a:r>
              <a:rPr lang="hu-HU" dirty="0"/>
              <a:t> magyar terminológia az „</a:t>
            </a:r>
            <a:r>
              <a:rPr lang="hu-HU" dirty="0" err="1" smtClean="0"/>
              <a:t>orchestrator</a:t>
            </a:r>
            <a:r>
              <a:rPr lang="hu-HU" dirty="0"/>
              <a:t>” elnevezés kiváltására, a </a:t>
            </a:r>
            <a:r>
              <a:rPr lang="hu-HU" dirty="0" smtClean="0"/>
              <a:t>felhő </a:t>
            </a:r>
            <a:r>
              <a:rPr lang="hu-HU" dirty="0"/>
              <a:t>rendszer virtuális </a:t>
            </a:r>
            <a:r>
              <a:rPr lang="hu-HU" dirty="0" smtClean="0"/>
              <a:t>erőforrásainak </a:t>
            </a:r>
            <a:r>
              <a:rPr lang="hu-HU" dirty="0"/>
              <a:t>koordinálását, a virtuális gépek </a:t>
            </a:r>
            <a:r>
              <a:rPr lang="hu-HU" dirty="0" smtClean="0"/>
              <a:t>menedzsment </a:t>
            </a:r>
            <a:r>
              <a:rPr lang="hu-HU" dirty="0"/>
              <a:t>és vezérlési feladatait ellátó funkcionális elemet nevezik így. A cikkben az „</a:t>
            </a:r>
            <a:r>
              <a:rPr lang="hu-HU" dirty="0" err="1"/>
              <a:t>orchestrator</a:t>
            </a:r>
            <a:r>
              <a:rPr lang="hu-HU" dirty="0"/>
              <a:t>” által </a:t>
            </a:r>
            <a:r>
              <a:rPr lang="hu-HU" dirty="0" smtClean="0"/>
              <a:t>megvalósított </a:t>
            </a:r>
            <a:r>
              <a:rPr lang="hu-HU" dirty="0"/>
              <a:t>funkciót („</a:t>
            </a:r>
            <a:r>
              <a:rPr lang="hu-HU" dirty="0" err="1"/>
              <a:t>orchestration</a:t>
            </a:r>
            <a:r>
              <a:rPr lang="hu-HU" dirty="0"/>
              <a:t>”) harmonizálásnak fogjuk nevezni. Az architektúra megvalósításának alapfeltétele, hogy olyan „</a:t>
            </a:r>
            <a:r>
              <a:rPr lang="hu-HU" dirty="0" err="1"/>
              <a:t>orchestrator</a:t>
            </a:r>
            <a:r>
              <a:rPr lang="hu-HU" dirty="0"/>
              <a:t>” típust vezet be, mely képes több tartomány együttes kezelésére. Az „</a:t>
            </a:r>
            <a:r>
              <a:rPr lang="hu-HU" dirty="0" err="1"/>
              <a:t>orchestrator</a:t>
            </a:r>
            <a:r>
              <a:rPr lang="hu-HU" dirty="0"/>
              <a:t>” által a végfelhasználó számára úgy tudja gyorsan, hatékonyan és dinamikusan létrehozni az igényelt szolgáltatást, ha a tartományok „</a:t>
            </a:r>
            <a:r>
              <a:rPr lang="hu-HU" dirty="0" err="1"/>
              <a:t>orchestratoroktól</a:t>
            </a:r>
            <a:r>
              <a:rPr lang="hu-HU" dirty="0"/>
              <a:t>” igényelt </a:t>
            </a:r>
            <a:r>
              <a:rPr lang="hu-HU" dirty="0" err="1" smtClean="0"/>
              <a:t>erôforrásokat</a:t>
            </a:r>
            <a:r>
              <a:rPr lang="hu-HU" dirty="0" smtClean="0"/>
              <a:t> </a:t>
            </a:r>
            <a:r>
              <a:rPr lang="hu-HU" dirty="0"/>
              <a:t>úgynevezett szeletekbe (</a:t>
            </a:r>
            <a:r>
              <a:rPr lang="hu-HU" dirty="0" err="1"/>
              <a:t>slice</a:t>
            </a:r>
            <a:r>
              <a:rPr lang="hu-HU" dirty="0"/>
              <a:t>) szervezve tudják </a:t>
            </a:r>
            <a:r>
              <a:rPr lang="hu-HU" dirty="0" smtClean="0"/>
              <a:t>elkérni</a:t>
            </a:r>
            <a:r>
              <a:rPr lang="hu-HU" dirty="0"/>
              <a:t>.</a:t>
            </a:r>
          </a:p>
        </p:txBody>
      </p:sp>
      <p:sp>
        <p:nvSpPr>
          <p:cNvPr id="4" name="Dia számának helye 3"/>
          <p:cNvSpPr>
            <a:spLocks noGrp="1"/>
          </p:cNvSpPr>
          <p:nvPr>
            <p:ph type="sldNum" sz="quarter" idx="12"/>
          </p:nvPr>
        </p:nvSpPr>
        <p:spPr/>
        <p:txBody>
          <a:bodyPr/>
          <a:lstStyle/>
          <a:p>
            <a:fld id="{866D2C20-C156-4591-89C6-6EA2FCEC6726}" type="slidenum">
              <a:rPr lang="hu-HU" smtClean="0"/>
              <a:t>7</a:t>
            </a:fld>
            <a:endParaRPr lang="hu-HU"/>
          </a:p>
        </p:txBody>
      </p:sp>
    </p:spTree>
    <p:extLst>
      <p:ext uri="{BB962C8B-B14F-4D97-AF65-F5344CB8AC3E}">
        <p14:creationId xmlns:p14="http://schemas.microsoft.com/office/powerpoint/2010/main" val="379863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noChangeArrowheads="1"/>
          </p:cNvSpPr>
          <p:nvPr>
            <p:ph type="title"/>
          </p:nvPr>
        </p:nvSpPr>
        <p:spPr/>
        <p:txBody>
          <a:bodyPr/>
          <a:lstStyle/>
          <a:p>
            <a:endParaRPr lang="hu-HU" altLang="hu-HU" smtClean="0"/>
          </a:p>
        </p:txBody>
      </p:sp>
      <p:pic>
        <p:nvPicPr>
          <p:cNvPr id="14339" name="Tartalom hely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7564" y="1600201"/>
            <a:ext cx="8016875" cy="4525963"/>
          </a:xfrm>
        </p:spPr>
      </p:pic>
      <p:sp>
        <p:nvSpPr>
          <p:cNvPr id="14341" name="Dia számának helye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6049B-6A20-461C-A15F-6810544BE486}" type="slidenum">
              <a:rPr lang="hu-HU" altLang="hu-HU" sz="1400"/>
              <a:pPr>
                <a:spcBef>
                  <a:spcPct val="0"/>
                </a:spcBef>
                <a:buFontTx/>
                <a:buNone/>
              </a:pPr>
              <a:t>8</a:t>
            </a:fld>
            <a:endParaRPr lang="hu-HU" altLang="hu-HU" sz="1400"/>
          </a:p>
        </p:txBody>
      </p:sp>
    </p:spTree>
    <p:extLst>
      <p:ext uri="{BB962C8B-B14F-4D97-AF65-F5344CB8AC3E}">
        <p14:creationId xmlns:p14="http://schemas.microsoft.com/office/powerpoint/2010/main" val="157586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network slicing</a:t>
            </a:r>
            <a:r>
              <a:rPr lang="en-US" b="1" dirty="0" smtClean="0"/>
              <a:t>?</a:t>
            </a:r>
            <a:endParaRPr lang="en-US" dirty="0"/>
          </a:p>
        </p:txBody>
      </p:sp>
      <p:sp>
        <p:nvSpPr>
          <p:cNvPr id="3" name="Content Placeholder 2"/>
          <p:cNvSpPr>
            <a:spLocks noGrp="1"/>
          </p:cNvSpPr>
          <p:nvPr>
            <p:ph idx="1"/>
          </p:nvPr>
        </p:nvSpPr>
        <p:spPr/>
        <p:txBody>
          <a:bodyPr/>
          <a:lstStyle/>
          <a:p>
            <a:r>
              <a:rPr lang="en-US" dirty="0" smtClean="0"/>
              <a:t>Network </a:t>
            </a:r>
            <a:r>
              <a:rPr lang="en-US" dirty="0"/>
              <a:t>slicing is the operators’ best answer on how to build and manage a network, that meets and exceeds the emerging requirements from a wide range of users. The way to achieve a sliced network is to transform it into a set of logical networks on top of a shared infrastructure. Each logical network is designed to serve a defined business purpose and comprises of all the required network resources, configured and connected end-to-end</a:t>
            </a:r>
            <a:r>
              <a:rPr lang="en-US" dirty="0" smtClean="0"/>
              <a:t>.</a:t>
            </a:r>
            <a:endParaRPr lang="hu-HU" dirty="0" smtClean="0"/>
          </a:p>
          <a:p>
            <a:r>
              <a:rPr lang="hu-HU" dirty="0">
                <a:hlinkClick r:id="rId2"/>
              </a:rPr>
              <a:t>https://www.ericsson.com/en/network-slicing</a:t>
            </a:r>
            <a:endParaRPr lang="hu-HU" dirty="0"/>
          </a:p>
          <a:p>
            <a:pPr marL="0" indent="0">
              <a:buNone/>
            </a:pPr>
            <a:r>
              <a:rPr lang="hu-HU" dirty="0" smtClean="0"/>
              <a:t>See video!</a:t>
            </a:r>
          </a:p>
          <a:p>
            <a:endParaRPr lang="en-US" dirty="0"/>
          </a:p>
          <a:p>
            <a:endParaRPr lang="en-US" dirty="0"/>
          </a:p>
        </p:txBody>
      </p:sp>
      <p:sp>
        <p:nvSpPr>
          <p:cNvPr id="4" name="Slide Number Placeholder 3"/>
          <p:cNvSpPr>
            <a:spLocks noGrp="1"/>
          </p:cNvSpPr>
          <p:nvPr>
            <p:ph type="sldNum" sz="quarter" idx="12"/>
          </p:nvPr>
        </p:nvSpPr>
        <p:spPr/>
        <p:txBody>
          <a:bodyPr/>
          <a:lstStyle/>
          <a:p>
            <a:fld id="{866D2C20-C156-4591-89C6-6EA2FCEC6726}" type="slidenum">
              <a:rPr lang="hu-HU" smtClean="0"/>
              <a:t>9</a:t>
            </a:fld>
            <a:endParaRPr lang="hu-HU"/>
          </a:p>
        </p:txBody>
      </p:sp>
    </p:spTree>
    <p:extLst>
      <p:ext uri="{BB962C8B-B14F-4D97-AF65-F5344CB8AC3E}">
        <p14:creationId xmlns:p14="http://schemas.microsoft.com/office/powerpoint/2010/main" val="2571869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2009</Words>
  <Application>Microsoft Office PowerPoint</Application>
  <PresentationFormat>Szélesvásznú</PresentationFormat>
  <Paragraphs>120</Paragraphs>
  <Slides>29</Slides>
  <Notes>0</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29</vt:i4>
      </vt:variant>
    </vt:vector>
  </HeadingPairs>
  <TitlesOfParts>
    <vt:vector size="35" baseType="lpstr">
      <vt:lpstr>Arial</vt:lpstr>
      <vt:lpstr>Calibri</vt:lpstr>
      <vt:lpstr>Calibri Light</vt:lpstr>
      <vt:lpstr>Times New Roman</vt:lpstr>
      <vt:lpstr>Office-téma</vt:lpstr>
      <vt:lpstr>Klip</vt:lpstr>
      <vt:lpstr>5G hálózatok tervezése</vt:lpstr>
      <vt:lpstr>PowerPoint-bemutató</vt:lpstr>
      <vt:lpstr>Traditional cellular network itt: propriatery – a berendezésgyártó saját belső specifikációja szerint működő, azaz nem szabványos</vt:lpstr>
      <vt:lpstr>PowerPoint-bemutató</vt:lpstr>
      <vt:lpstr>PowerPoint-bemutató</vt:lpstr>
      <vt:lpstr>PowerPoint-bemutató</vt:lpstr>
      <vt:lpstr>„orchestrating” és „slicing” értelmezése</vt:lpstr>
      <vt:lpstr>PowerPoint-bemutató</vt:lpstr>
      <vt:lpstr>What is network slicing?</vt:lpstr>
      <vt:lpstr>PowerPoint-bemutató</vt:lpstr>
      <vt:lpstr>5G network slicing enables service providers to build virtual end-to-end networks tailored to application requirements</vt:lpstr>
      <vt:lpstr>PowerPoint-bemutató</vt:lpstr>
      <vt:lpstr>PowerPoint-bemutató</vt:lpstr>
      <vt:lpstr>What are 5G networks? </vt:lpstr>
      <vt:lpstr>PowerPoint-bemutató</vt:lpstr>
      <vt:lpstr>What’s the difference between 4G and 5G networks? </vt:lpstr>
      <vt:lpstr>PowerPoint-bemutató</vt:lpstr>
      <vt:lpstr>What will 5G networks allow?</vt:lpstr>
      <vt:lpstr>PowerPoint-bemutató</vt:lpstr>
      <vt:lpstr>PowerPoint-bemutató</vt:lpstr>
      <vt:lpstr>What are the 5G challenges?</vt:lpstr>
      <vt:lpstr>PowerPoint-bemutató</vt:lpstr>
      <vt:lpstr>PowerPoint-bemutató</vt:lpstr>
      <vt:lpstr>How to correctly plan 5G networks?</vt:lpstr>
      <vt:lpstr>Csak az 5G mobil földfelszíni hálózat a megoldás?</vt:lpstr>
      <vt:lpstr>SpaceX submits paperwork for 30,000 more Starlink satellites October 15, 2019</vt:lpstr>
      <vt:lpstr>Project Kuiper</vt:lpstr>
      <vt:lpstr>PowerPoint-bemutató</vt:lpstr>
      <vt:lpstr>További források: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hálózatok tervezése</dc:title>
  <dc:creator>György Takács</dc:creator>
  <cp:lastModifiedBy>TANÁR</cp:lastModifiedBy>
  <cp:revision>10</cp:revision>
  <dcterms:created xsi:type="dcterms:W3CDTF">2021-11-22T18:48:57Z</dcterms:created>
  <dcterms:modified xsi:type="dcterms:W3CDTF">2021-11-24T09:37:43Z</dcterms:modified>
</cp:coreProperties>
</file>