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00" r:id="rId2"/>
    <p:sldId id="307" r:id="rId3"/>
    <p:sldId id="306" r:id="rId4"/>
    <p:sldId id="304" r:id="rId5"/>
    <p:sldId id="308" r:id="rId6"/>
    <p:sldId id="305" r:id="rId7"/>
    <p:sldId id="282" r:id="rId8"/>
    <p:sldId id="299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34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606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Solution: </a:t>
            </a:r>
          </a:p>
          <a:p>
            <a:r>
              <a:rPr lang="en-US" noProof="0" dirty="0" smtClean="0"/>
              <a:t>Fix points: (</a:t>
            </a:r>
            <a:r>
              <a:rPr lang="en-US" noProof="0" dirty="0" err="1" smtClean="0"/>
              <a:t>dx</a:t>
            </a:r>
            <a:r>
              <a:rPr lang="en-US" noProof="0" dirty="0" smtClean="0"/>
              <a:t>=0 and </a:t>
            </a:r>
            <a:r>
              <a:rPr lang="en-US" noProof="0" dirty="0" err="1" smtClean="0"/>
              <a:t>dy</a:t>
            </a:r>
            <a:r>
              <a:rPr lang="en-US" noProof="0" dirty="0" smtClean="0"/>
              <a:t>=0)</a:t>
            </a:r>
          </a:p>
          <a:p>
            <a:r>
              <a:rPr lang="en-US" noProof="0" dirty="0" smtClean="0"/>
              <a:t>O=[0,0] </a:t>
            </a:r>
            <a:r>
              <a:rPr lang="en-US" noProof="0" dirty="0" err="1" smtClean="0"/>
              <a:t>origo</a:t>
            </a:r>
            <a:r>
              <a:rPr lang="en-US" noProof="0" dirty="0" smtClean="0"/>
              <a:t>, not interesting</a:t>
            </a:r>
          </a:p>
          <a:p>
            <a:r>
              <a:rPr lang="en-US" noProof="0" dirty="0" smtClean="0"/>
              <a:t>R=[-1/3, 5/3] not in the</a:t>
            </a:r>
            <a:r>
              <a:rPr lang="en-US" baseline="0" noProof="0" dirty="0" smtClean="0"/>
              <a:t> 1. </a:t>
            </a:r>
            <a:r>
              <a:rPr lang="en-US" baseline="0" noProof="0" smtClean="0"/>
              <a:t>(+,+) quadrant, </a:t>
            </a:r>
            <a:r>
              <a:rPr lang="en-US" baseline="0" noProof="0" dirty="0" smtClean="0"/>
              <a:t>not relevant now</a:t>
            </a:r>
          </a:p>
          <a:p>
            <a:endParaRPr lang="en-US" noProof="0" dirty="0" smtClean="0"/>
          </a:p>
          <a:p>
            <a:r>
              <a:rPr lang="en-US" noProof="0" dirty="0" smtClean="0"/>
              <a:t>P=[0.5,0]</a:t>
            </a:r>
          </a:p>
          <a:p>
            <a:r>
              <a:rPr lang="en-US" noProof="0" dirty="0" smtClean="0"/>
              <a:t>E1=2.5</a:t>
            </a:r>
          </a:p>
          <a:p>
            <a:r>
              <a:rPr lang="en-US" noProof="0" dirty="0" smtClean="0"/>
              <a:t>Ev1=[1,-7] (only the direction is important)</a:t>
            </a:r>
          </a:p>
          <a:p>
            <a:r>
              <a:rPr lang="en-US" noProof="0" dirty="0" smtClean="0"/>
              <a:t>E2=-1</a:t>
            </a:r>
          </a:p>
          <a:p>
            <a:r>
              <a:rPr lang="en-US" noProof="0" dirty="0" smtClean="0"/>
              <a:t>Ev2=[1,0]</a:t>
            </a:r>
          </a:p>
          <a:p>
            <a:r>
              <a:rPr lang="en-US" noProof="0" dirty="0" smtClean="0"/>
              <a:t>type: saddle node</a:t>
            </a:r>
          </a:p>
          <a:p>
            <a:endParaRPr lang="en-US" baseline="0" noProof="0" dirty="0" smtClean="0"/>
          </a:p>
          <a:p>
            <a:r>
              <a:rPr lang="en-US" noProof="0" dirty="0" smtClean="0"/>
              <a:t>Q=[0,1.5]</a:t>
            </a:r>
          </a:p>
          <a:p>
            <a:r>
              <a:rPr lang="en-US" noProof="0" dirty="0" smtClean="0"/>
              <a:t>E1=-0.5</a:t>
            </a:r>
          </a:p>
          <a:p>
            <a:r>
              <a:rPr lang="en-US" noProof="0" dirty="0" smtClean="0"/>
              <a:t>Ev1=[3,-5]</a:t>
            </a:r>
          </a:p>
          <a:p>
            <a:r>
              <a:rPr lang="en-US" noProof="0" dirty="0" smtClean="0"/>
              <a:t>E2=-3</a:t>
            </a:r>
          </a:p>
          <a:p>
            <a:r>
              <a:rPr lang="en-US" noProof="0" dirty="0" smtClean="0"/>
              <a:t>Ev2=[0,1]</a:t>
            </a:r>
          </a:p>
          <a:p>
            <a:r>
              <a:rPr lang="en-US" noProof="0" dirty="0" smtClean="0"/>
              <a:t>type: stable node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ervices.math.duke.edu/education/webfeats/Word2HTML/Predato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hu/url?sa=i&amp;rct=j&amp;q=&amp;esrc=s&amp;source=images&amp;cd=&amp;cad=rja&amp;uact=8&amp;ved=0ahUKEwjCqqbO2dTPAhUGWBoKHe2DBZgQjRwIBw&amp;url=http://complexnt.blogspot.com/2012/03/study-of-two-species-interactions-using.html&amp;psig=AFQjCNFq48jKJ3cJlM9kh9MIe6kRYiP4ZA&amp;ust=147634194942128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</a:t>
            </a:r>
            <a:r>
              <a:rPr lang="hu-HU" dirty="0" smtClean="0"/>
              <a:t>5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err="1" smtClean="0"/>
              <a:t>szelig.adam.gyorgy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Goda Márton</a:t>
            </a:r>
          </a:p>
          <a:p>
            <a:r>
              <a:rPr lang="hu-HU" dirty="0" err="1" smtClean="0"/>
              <a:t>goda.marton.aron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2016.10.12.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Trace-Determinant </a:t>
            </a:r>
            <a:r>
              <a:rPr lang="en-GB" dirty="0" smtClean="0"/>
              <a:t>Diagram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artalom helye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64904"/>
                <a:ext cx="8229600" cy="3759696"/>
              </a:xfrm>
            </p:spPr>
            <p:txBody>
              <a:bodyPr>
                <a:normAutofit fontScale="70000" lnSpcReduction="20000"/>
              </a:bodyPr>
              <a:lstStyle/>
              <a:p>
                <a:pPr lvl="1"/>
                <a:r>
                  <a:rPr lang="hu-HU" dirty="0" smtClean="0"/>
                  <a:t>Unstable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b="0" i="1" dirty="0" smtClean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&gt;0 &amp; </m:t>
                    </m:r>
                    <m:r>
                      <a:rPr lang="hu-HU" b="0" i="1" dirty="0" smtClean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hu-HU" b="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dirty="0" err="1"/>
                  <a:t>Unstable</a:t>
                </a:r>
                <a:r>
                  <a:rPr lang="hu-HU" dirty="0"/>
                  <a:t> </a:t>
                </a:r>
                <a:r>
                  <a:rPr lang="hu-HU" dirty="0" err="1" smtClean="0"/>
                  <a:t>Node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i="1" dirty="0">
                        <a:latin typeface="Cambria Math"/>
                      </a:rPr>
                      <m:t>&gt;0 &amp; 0&lt;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hu-HU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dirty="0" err="1" smtClean="0"/>
                  <a:t>Saddle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D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/>
                      </a:rPr>
                      <m:t>&lt;</m:t>
                    </m:r>
                    <m:r>
                      <a:rPr lang="hu-HU" b="0" i="1" dirty="0" smtClean="0">
                        <a:latin typeface="Cambria Math"/>
                      </a:rPr>
                      <m:t>0</m:t>
                    </m:r>
                  </m:oMath>
                </a14:m>
                <a:endParaRPr lang="hu-HU" b="0" dirty="0" smtClean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Node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r>
                      <a:rPr lang="hu-HU" i="1" dirty="0">
                        <a:latin typeface="Cambria Math"/>
                      </a:rPr>
                      <m:t>0 &amp; </m:t>
                    </m:r>
                    <m:r>
                      <a:rPr lang="hu-HU" b="0" i="1" dirty="0" smtClean="0">
                        <a:latin typeface="Cambria Math"/>
                      </a:rPr>
                      <m:t>0&lt;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hu-HU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r>
                      <a:rPr lang="hu-HU" i="1" dirty="0">
                        <a:latin typeface="Cambria Math"/>
                      </a:rPr>
                      <m:t>0 &amp; 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i="1" dirty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hu-HU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 smtClean="0"/>
              </a:p>
              <a:p>
                <a:pPr marL="393192" lvl="1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T</a:t>
                </a:r>
                <a:r>
                  <a:rPr lang="en-GB" dirty="0" smtClean="0"/>
                  <a:t>he </a:t>
                </a:r>
                <a:r>
                  <a:rPr lang="en-GB" dirty="0"/>
                  <a:t>most important of transient </a:t>
                </a:r>
                <a:r>
                  <a:rPr lang="en-GB" dirty="0" smtClean="0"/>
                  <a:t>cases</a:t>
                </a:r>
                <a:endParaRPr lang="hu-HU" dirty="0" smtClean="0"/>
              </a:p>
              <a:p>
                <a:pPr lvl="1"/>
                <a:r>
                  <a:rPr lang="hu-HU" dirty="0" smtClean="0"/>
                  <a:t>Centrum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T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=0 &amp;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&gt;0 −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stability</m:t>
                    </m:r>
                    <m:r>
                      <a:rPr lang="hu-HU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ttraction</m:t>
                    </m:r>
                  </m:oMath>
                </a14:m>
                <a:r>
                  <a:rPr lang="hu-HU" dirty="0" smtClean="0"/>
                  <a:t> 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ithout</m:t>
                    </m:r>
                    <m:r>
                      <a:rPr lang="hu-HU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hu-HU" dirty="0" smtClean="0">
                  <a:ea typeface="Cambria Math"/>
                </a:endParaRPr>
              </a:p>
              <a:p>
                <a:pPr lvl="1"/>
                <a:endParaRPr lang="hu-HU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hu-HU" dirty="0" err="1" smtClean="0"/>
                  <a:t>Asymptotic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stability</a:t>
                </a:r>
                <a:r>
                  <a:rPr lang="hu-HU" dirty="0" smtClean="0"/>
                  <a:t> (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stability</a:t>
                </a:r>
                <a:r>
                  <a:rPr lang="hu-HU" dirty="0"/>
                  <a:t> </a:t>
                </a:r>
                <a:r>
                  <a:rPr lang="hu-HU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ttraction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)</a:t>
                </a:r>
                <a:endParaRPr lang="hu-HU" dirty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/>
                  <a:t>Node</a:t>
                </a:r>
                <a:r>
                  <a:rPr lang="hu-HU" dirty="0"/>
                  <a:t> </a:t>
                </a:r>
                <a:r>
                  <a:rPr lang="hu-HU" dirty="0" err="1"/>
                  <a:t>or</a:t>
                </a:r>
                <a:r>
                  <a:rPr lang="hu-HU" dirty="0"/>
                  <a:t> </a:t>
                </a:r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>
                        <a:latin typeface="Cambria Math"/>
                        <a:ea typeface="Cambria Math"/>
                      </a:rPr>
                      <m:t>T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hu-HU">
                        <a:latin typeface="Cambria Math"/>
                        <a:ea typeface="Cambria Math"/>
                      </a:rPr>
                      <m:t>0 &amp; </m:t>
                    </m:r>
                    <m:r>
                      <m:rPr>
                        <m:sty m:val="p"/>
                      </m:rPr>
                      <a:rPr lang="hu-HU">
                        <a:latin typeface="Cambria Math"/>
                        <a:ea typeface="Cambria Math"/>
                      </a:rPr>
                      <m:t>D</m:t>
                    </m:r>
                    <m:r>
                      <a:rPr lang="hu-HU">
                        <a:latin typeface="Cambria Math"/>
                        <a:ea typeface="Cambria Math"/>
                      </a:rPr>
                      <m:t>&gt;0 </m:t>
                    </m:r>
                  </m:oMath>
                </a14:m>
                <a:endParaRPr lang="hu-HU" dirty="0" smtClean="0">
                  <a:ea typeface="Cambria Math"/>
                </a:endParaRPr>
              </a:p>
              <a:p>
                <a:pPr lvl="1"/>
                <a:r>
                  <a:rPr lang="hu-HU" dirty="0" err="1" smtClean="0"/>
                  <a:t>In</a:t>
                </a:r>
                <a:r>
                  <a:rPr lang="hu-HU" dirty="0" smtClean="0"/>
                  <a:t> </a:t>
                </a:r>
                <a:r>
                  <a:rPr lang="hu-HU" dirty="0" err="1"/>
                  <a:t>other</a:t>
                </a:r>
                <a:r>
                  <a:rPr lang="hu-HU" dirty="0"/>
                  <a:t> </a:t>
                </a:r>
                <a:r>
                  <a:rPr lang="hu-HU" dirty="0" err="1" smtClean="0"/>
                  <a:t>words</a:t>
                </a:r>
                <a:r>
                  <a:rPr lang="hu-HU" dirty="0" smtClean="0"/>
                  <a:t>: </a:t>
                </a:r>
                <a:r>
                  <a:rPr lang="hu-HU" i="1" dirty="0" smtClean="0"/>
                  <a:t>p(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λ</m:t>
                    </m:r>
                  </m:oMath>
                </a14:m>
                <a:r>
                  <a:rPr lang="hu-HU" i="1" dirty="0" smtClean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</m:e>
                      <m:sup>
                        <m:r>
                          <a:rPr lang="hu-H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λ</m:t>
                    </m:r>
                    <m:r>
                      <a:rPr lang="hu-HU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u-HU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0,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 </m:t>
                    </m:r>
                    <m:r>
                      <a:rPr lang="hu-HU" b="0" i="1" dirty="0" smtClean="0">
                        <a:latin typeface="Cambria Math"/>
                      </a:rPr>
                      <m:t>𝑤h𝑒𝑟𝑒</m:t>
                    </m:r>
                    <m:sSub>
                      <m:sSubPr>
                        <m:ctrlPr>
                          <a:rPr lang="hu-H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/>
                          </a:rPr>
                          <m:t> </m:t>
                        </m:r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hu-HU" dirty="0" smtClean="0"/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&gt;0</m:t>
                    </m:r>
                  </m:oMath>
                </a14:m>
                <a:endParaRPr lang="hu-HU" dirty="0" smtClean="0"/>
              </a:p>
              <a:p>
                <a:pPr lvl="1"/>
                <a:endParaRPr lang="en-GB" dirty="0"/>
              </a:p>
            </p:txBody>
          </p:sp>
        </mc:Choice>
        <mc:Fallback>
          <p:sp>
            <p:nvSpPr>
              <p:cNvPr id="5" name="Tartalom hely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64904"/>
                <a:ext cx="8229600" cy="3759696"/>
              </a:xfrm>
              <a:blipFill rotWithShape="1">
                <a:blip r:embed="rId2" cstate="print"/>
                <a:stretch>
                  <a:fillRect l="-593" t="-162" b="-1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Tartalom hely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453139"/>
            <a:ext cx="3463861" cy="240015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44824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657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5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076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Competitive </a:t>
            </a:r>
            <a:r>
              <a:rPr lang="en-US" sz="4000" dirty="0" err="1" smtClean="0"/>
              <a:t>Lotka–Volterra</a:t>
            </a:r>
            <a:r>
              <a:rPr lang="en-US" sz="4000" dirty="0" smtClean="0"/>
              <a:t> equations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8112"/>
            <a:ext cx="8229600" cy="4389120"/>
          </a:xfrm>
        </p:spPr>
        <p:txBody>
          <a:bodyPr/>
          <a:lstStyle/>
          <a:p>
            <a:r>
              <a:rPr lang="en-US" dirty="0" smtClean="0"/>
              <a:t>Models of oscillating chemical reactions, or</a:t>
            </a:r>
          </a:p>
          <a:p>
            <a:r>
              <a:rPr lang="en-US" dirty="0" smtClean="0"/>
              <a:t>Coexistence of Predator (y) and Prey (x) in an ecosystem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=x*(</a:t>
            </a:r>
            <a:r>
              <a:rPr lang="en-US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-β*y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dy</a:t>
            </a:r>
            <a:r>
              <a:rPr lang="en-US" dirty="0" smtClean="0"/>
              <a:t>=y*(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+δ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Initial value dependent stable oscillation emerges in the quantity of the two species.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2915816" y="242088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Rate of natural increase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Natural death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Interactions between the species (here: predation)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Képtalálat a következőre: „lotka-volterra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3248025" cy="2400301"/>
          </a:xfrm>
          <a:prstGeom prst="rect">
            <a:avLst/>
          </a:prstGeom>
          <a:noFill/>
        </p:spPr>
      </p:pic>
      <p:pic>
        <p:nvPicPr>
          <p:cNvPr id="7172" name="Picture 4" descr="Képtalálat a következőre: „lotka-volterra”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005064"/>
            <a:ext cx="3312368" cy="2790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3790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dynamics</a:t>
            </a:r>
            <a:r>
              <a:rPr lang="hu-HU" dirty="0" smtClean="0"/>
              <a:t> 1.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species of x and y form the system</a:t>
            </a:r>
          </a:p>
          <a:p>
            <a:r>
              <a:rPr lang="en-US" dirty="0" smtClean="0"/>
              <a:t>Equations of their changes:</a:t>
            </a:r>
          </a:p>
          <a:p>
            <a:pPr lvl="1"/>
            <a:r>
              <a:rPr lang="en-US" dirty="0" err="1" smtClean="0"/>
              <a:t>dx</a:t>
            </a:r>
            <a:r>
              <a:rPr lang="en-US" dirty="0" smtClean="0"/>
              <a:t>=x*(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-2x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-y</a:t>
            </a:r>
            <a:r>
              <a:rPr lang="en-US" dirty="0" smtClean="0"/>
              <a:t>); </a:t>
            </a:r>
          </a:p>
          <a:p>
            <a:pPr lvl="1"/>
            <a:r>
              <a:rPr lang="en-US" dirty="0" err="1" smtClean="0"/>
              <a:t>dy</a:t>
            </a:r>
            <a:r>
              <a:rPr lang="en-US" dirty="0" smtClean="0"/>
              <a:t>=y*(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-2y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The equations show us how do the sizes of populations change  from initial x and y.</a:t>
            </a:r>
          </a:p>
          <a:p>
            <a:r>
              <a:rPr lang="en-US" dirty="0" smtClean="0"/>
              <a:t>Tasks:</a:t>
            </a:r>
          </a:p>
          <a:p>
            <a:pPr lvl="1"/>
            <a:r>
              <a:rPr lang="en-US" dirty="0" smtClean="0"/>
              <a:t>Show the equilibrium points</a:t>
            </a:r>
          </a:p>
          <a:p>
            <a:pPr lvl="1"/>
            <a:r>
              <a:rPr lang="en-US" dirty="0" smtClean="0"/>
              <a:t>What kind of fix points are they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203848" y="286571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Rate of natural increase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Natural death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Interactions between the species (here: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competition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59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dynamics</a:t>
            </a:r>
            <a:r>
              <a:rPr lang="hu-HU" dirty="0" smtClean="0"/>
              <a:t> 2.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17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species of x and y form the system</a:t>
            </a:r>
          </a:p>
          <a:p>
            <a:r>
              <a:rPr lang="en-US" dirty="0" smtClean="0"/>
              <a:t>Equations of their changes:</a:t>
            </a:r>
          </a:p>
          <a:p>
            <a:pPr lvl="1"/>
            <a:r>
              <a:rPr lang="en-US" dirty="0" err="1" smtClean="0"/>
              <a:t>dx</a:t>
            </a:r>
            <a:r>
              <a:rPr lang="en-US" dirty="0" smtClean="0"/>
              <a:t>=x*(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en-US" dirty="0" smtClean="0"/>
              <a:t>); </a:t>
            </a:r>
          </a:p>
          <a:p>
            <a:pPr lvl="1"/>
            <a:r>
              <a:rPr lang="en-US" dirty="0" err="1" smtClean="0"/>
              <a:t>dy</a:t>
            </a:r>
            <a:r>
              <a:rPr lang="en-US" dirty="0" smtClean="0"/>
              <a:t>=y*(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The equations show us how do the sizes of populations change  from initial x and y.</a:t>
            </a:r>
          </a:p>
          <a:p>
            <a:r>
              <a:rPr lang="en-US" dirty="0" smtClean="0"/>
              <a:t>Tasks:</a:t>
            </a:r>
          </a:p>
          <a:p>
            <a:pPr lvl="1"/>
            <a:r>
              <a:rPr lang="en-US" dirty="0" smtClean="0"/>
              <a:t>Show the equilibrium points</a:t>
            </a:r>
          </a:p>
          <a:p>
            <a:pPr lvl="1"/>
            <a:r>
              <a:rPr lang="en-US" dirty="0" smtClean="0"/>
              <a:t>Draw the saddle point</a:t>
            </a:r>
          </a:p>
          <a:p>
            <a:pPr lvl="1"/>
            <a:r>
              <a:rPr lang="en-US" dirty="0" smtClean="0"/>
              <a:t>Show the separating curve of  "life and death" (a curve that determines which species will remain</a:t>
            </a:r>
          </a:p>
          <a:p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3131840" y="270892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Rate of natural increase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Natural death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Interactions between the species (here: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competition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59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® supplement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</a:p>
          <a:p>
            <a:r>
              <a:rPr lang="en-US" dirty="0" smtClean="0"/>
              <a:t>equation= </a:t>
            </a:r>
            <a:r>
              <a:rPr lang="en-US" dirty="0" smtClean="0">
                <a:solidFill>
                  <a:srgbClr val="FF0000"/>
                </a:solidFill>
              </a:rPr>
              <a:t>@(</a:t>
            </a:r>
            <a:r>
              <a:rPr lang="en-US" dirty="0" err="1" smtClean="0">
                <a:solidFill>
                  <a:srgbClr val="FF0000"/>
                </a:solidFill>
              </a:rPr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(2);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(1)];</a:t>
            </a:r>
            <a:br>
              <a:rPr lang="en-US" dirty="0" smtClean="0"/>
            </a:br>
            <a:r>
              <a:rPr lang="en-US" dirty="0" smtClean="0"/>
              <a:t>	          [1. </a:t>
            </a:r>
            <a:r>
              <a:rPr lang="en-US" dirty="0" err="1" smtClean="0"/>
              <a:t>equ</a:t>
            </a:r>
            <a:r>
              <a:rPr lang="en-US" dirty="0" smtClean="0"/>
              <a:t> of the system; 2. </a:t>
            </a:r>
            <a:r>
              <a:rPr lang="en-US" dirty="0" err="1" smtClean="0"/>
              <a:t>equ</a:t>
            </a:r>
            <a:r>
              <a:rPr lang="en-US" dirty="0" smtClean="0"/>
              <a:t> of the system]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]=</a:t>
            </a:r>
            <a:r>
              <a:rPr lang="en-US" dirty="0" smtClean="0">
                <a:solidFill>
                  <a:srgbClr val="FF0000"/>
                </a:solidFill>
              </a:rPr>
              <a:t>ode45</a:t>
            </a:r>
            <a:r>
              <a:rPr lang="en-US" dirty="0" smtClean="0"/>
              <a:t>(equation, [t</a:t>
            </a:r>
            <a:r>
              <a:rPr lang="en-US" baseline="-25000" dirty="0" smtClean="0"/>
              <a:t>0</a:t>
            </a:r>
            <a:r>
              <a:rPr lang="en-US" dirty="0" smtClean="0"/>
              <a:t>,t</a:t>
            </a:r>
            <a:r>
              <a:rPr lang="en-US" baseline="-25000" dirty="0" smtClean="0"/>
              <a:t>max</a:t>
            </a:r>
            <a:r>
              <a:rPr lang="en-US" dirty="0" smtClean="0"/>
              <a:t>][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init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init</a:t>
            </a:r>
            <a:r>
              <a:rPr lang="en-US" dirty="0" smtClean="0"/>
              <a:t>]);</a:t>
            </a:r>
            <a:br>
              <a:rPr lang="en-US" dirty="0" smtClean="0"/>
            </a:br>
            <a:r>
              <a:rPr lang="en-US" dirty="0" smtClean="0"/>
              <a:t>there are other solvers as well, first we try this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(</a:t>
            </a:r>
            <a:r>
              <a:rPr lang="en-US" dirty="0" err="1" smtClean="0"/>
              <a:t>x,y,how</a:t>
            </a:r>
            <a:r>
              <a:rPr lang="en-US" dirty="0" smtClean="0"/>
              <a:t>…) drawing, has many options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subplot</a:t>
            </a:r>
            <a:r>
              <a:rPr lang="en-US" dirty="0" smtClean="0"/>
              <a:t>(</a:t>
            </a:r>
            <a:r>
              <a:rPr lang="en-US" dirty="0" err="1" smtClean="0"/>
              <a:t>m,n,p</a:t>
            </a:r>
            <a:r>
              <a:rPr lang="en-US" dirty="0" smtClean="0"/>
              <a:t>) (divide the figure m*n parts, draws in the p </a:t>
            </a:r>
            <a:r>
              <a:rPr lang="en-US" dirty="0" err="1" smtClean="0"/>
              <a:t>th</a:t>
            </a:r>
            <a:r>
              <a:rPr lang="en-US" dirty="0" smtClean="0"/>
              <a:t> region)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3875</TotalTime>
  <Words>366</Words>
  <Application>Microsoft Office PowerPoint</Application>
  <PresentationFormat>Diavetítés a képernyőre (4:3 oldalarány)</PresentationFormat>
  <Paragraphs>73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Theory of nonlinear dynamic systems Practice 5</vt:lpstr>
      <vt:lpstr>Trace-Determinant Diagram</vt:lpstr>
      <vt:lpstr>3. dia</vt:lpstr>
      <vt:lpstr>Competitive Lotka–Volterra equations</vt:lpstr>
      <vt:lpstr>Population dynamics 1.</vt:lpstr>
      <vt:lpstr>Population dynamics 2.</vt:lpstr>
      <vt:lpstr>Thank you for your attention!</vt:lpstr>
      <vt:lpstr>Matlab® supplement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223</cp:revision>
  <dcterms:created xsi:type="dcterms:W3CDTF">2014-09-15T19:16:28Z</dcterms:created>
  <dcterms:modified xsi:type="dcterms:W3CDTF">2016-10-12T10:31:24Z</dcterms:modified>
</cp:coreProperties>
</file>