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0"/>
  </p:notesMasterIdLst>
  <p:sldIdLst>
    <p:sldId id="300" r:id="rId2"/>
    <p:sldId id="307" r:id="rId3"/>
    <p:sldId id="306" r:id="rId4"/>
    <p:sldId id="304" r:id="rId5"/>
    <p:sldId id="308" r:id="rId6"/>
    <p:sldId id="305" r:id="rId7"/>
    <p:sldId id="282" r:id="rId8"/>
    <p:sldId id="299" r:id="rId9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9" autoAdjust="0"/>
    <p:restoredTop sz="95341" autoAdjust="0"/>
  </p:normalViewPr>
  <p:slideViewPr>
    <p:cSldViewPr>
      <p:cViewPr varScale="1">
        <p:scale>
          <a:sx n="70" d="100"/>
          <a:sy n="70" d="100"/>
        </p:scale>
        <p:origin x="-13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A9F0CB-8413-4733-8810-CB70C0343899}" type="datetimeFigureOut">
              <a:rPr lang="hu-HU" smtClean="0"/>
              <a:pPr/>
              <a:t>2016.10.12.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560A28-7746-40FE-9BFD-400905BB5545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456062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noProof="0" dirty="0" smtClean="0"/>
              <a:t>Solution: </a:t>
            </a:r>
          </a:p>
          <a:p>
            <a:r>
              <a:rPr lang="en-US" noProof="0" dirty="0" smtClean="0"/>
              <a:t>Fix points: (</a:t>
            </a:r>
            <a:r>
              <a:rPr lang="en-US" noProof="0" dirty="0" err="1" smtClean="0"/>
              <a:t>dx</a:t>
            </a:r>
            <a:r>
              <a:rPr lang="en-US" noProof="0" dirty="0" smtClean="0"/>
              <a:t>=0 and </a:t>
            </a:r>
            <a:r>
              <a:rPr lang="en-US" noProof="0" dirty="0" err="1" smtClean="0"/>
              <a:t>dy</a:t>
            </a:r>
            <a:r>
              <a:rPr lang="en-US" noProof="0" dirty="0" smtClean="0"/>
              <a:t>=0)</a:t>
            </a:r>
          </a:p>
          <a:p>
            <a:r>
              <a:rPr lang="en-US" noProof="0" dirty="0" smtClean="0"/>
              <a:t>O=[0,0] </a:t>
            </a:r>
            <a:r>
              <a:rPr lang="en-US" noProof="0" dirty="0" err="1" smtClean="0"/>
              <a:t>origo</a:t>
            </a:r>
            <a:r>
              <a:rPr lang="en-US" noProof="0" dirty="0" smtClean="0"/>
              <a:t>, not interesting</a:t>
            </a:r>
          </a:p>
          <a:p>
            <a:r>
              <a:rPr lang="en-US" noProof="0" dirty="0" smtClean="0"/>
              <a:t>R=[-1/3, 5/3] not in the</a:t>
            </a:r>
            <a:r>
              <a:rPr lang="en-US" baseline="0" noProof="0" dirty="0" smtClean="0"/>
              <a:t> 1. </a:t>
            </a:r>
            <a:r>
              <a:rPr lang="en-US" baseline="0" noProof="0" smtClean="0"/>
              <a:t>(+,+) quadrant, </a:t>
            </a:r>
            <a:r>
              <a:rPr lang="en-US" baseline="0" noProof="0" dirty="0" smtClean="0"/>
              <a:t>not relevant now</a:t>
            </a:r>
          </a:p>
          <a:p>
            <a:endParaRPr lang="en-US" noProof="0" dirty="0" smtClean="0"/>
          </a:p>
          <a:p>
            <a:r>
              <a:rPr lang="en-US" noProof="0" dirty="0" smtClean="0"/>
              <a:t>P=[0.5,0]</a:t>
            </a:r>
          </a:p>
          <a:p>
            <a:r>
              <a:rPr lang="en-US" noProof="0" dirty="0" smtClean="0"/>
              <a:t>E1=2.5</a:t>
            </a:r>
          </a:p>
          <a:p>
            <a:r>
              <a:rPr lang="en-US" noProof="0" dirty="0" smtClean="0"/>
              <a:t>Ev1=[1,-7] (only the direction is important)</a:t>
            </a:r>
          </a:p>
          <a:p>
            <a:r>
              <a:rPr lang="en-US" noProof="0" dirty="0" smtClean="0"/>
              <a:t>E2=-1</a:t>
            </a:r>
          </a:p>
          <a:p>
            <a:r>
              <a:rPr lang="en-US" noProof="0" dirty="0" smtClean="0"/>
              <a:t>Ev2=[1,0]</a:t>
            </a:r>
          </a:p>
          <a:p>
            <a:r>
              <a:rPr lang="en-US" noProof="0" dirty="0" smtClean="0"/>
              <a:t>type: saddle node</a:t>
            </a:r>
          </a:p>
          <a:p>
            <a:endParaRPr lang="en-US" baseline="0" noProof="0" dirty="0" smtClean="0"/>
          </a:p>
          <a:p>
            <a:r>
              <a:rPr lang="en-US" noProof="0" dirty="0" smtClean="0"/>
              <a:t>Q=[0,1.5]</a:t>
            </a:r>
          </a:p>
          <a:p>
            <a:r>
              <a:rPr lang="en-US" noProof="0" dirty="0" smtClean="0"/>
              <a:t>E1=-0.5</a:t>
            </a:r>
          </a:p>
          <a:p>
            <a:r>
              <a:rPr lang="en-US" noProof="0" dirty="0" smtClean="0"/>
              <a:t>Ev1=[3,-5]</a:t>
            </a:r>
          </a:p>
          <a:p>
            <a:r>
              <a:rPr lang="en-US" noProof="0" dirty="0" smtClean="0"/>
              <a:t>E2=-3</a:t>
            </a:r>
          </a:p>
          <a:p>
            <a:r>
              <a:rPr lang="en-US" noProof="0" dirty="0" smtClean="0"/>
              <a:t>Ev2=[0,1]</a:t>
            </a:r>
          </a:p>
          <a:p>
            <a:r>
              <a:rPr lang="en-US" noProof="0" dirty="0" smtClean="0"/>
              <a:t>type: stable node</a:t>
            </a:r>
            <a:endParaRPr lang="en-US" noProof="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60A28-7746-40FE-9BFD-400905BB5545}" type="slidenum">
              <a:rPr lang="hu-HU" smtClean="0"/>
              <a:pPr/>
              <a:t>5</a:t>
            </a:fld>
            <a:endParaRPr lang="hu-H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 smtClean="0"/>
          </a:p>
          <a:p>
            <a:endParaRPr lang="en-US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60A28-7746-40FE-9BFD-400905BB5545}" type="slidenum">
              <a:rPr lang="hu-HU" smtClean="0"/>
              <a:pPr/>
              <a:t>6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2016.10.12.</a:t>
            </a:fld>
            <a:endParaRPr lang="hu-HU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2016.10.12.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2016.10.12.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2016.10.12.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2016.10.12.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2016.10.12.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2016.10.12.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2016.10.12.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2016.10.12.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2016.10.12.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gy sarkán kerekítve levágott téglalap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erékszögű háromszög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2016.10.12.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Szabadkézi sokszög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Szabadkézi sokszög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2EF2FB6-033B-4A3D-9CA7-0498D376719E}" type="datetimeFigureOut">
              <a:rPr lang="hu-HU" smtClean="0"/>
              <a:pPr/>
              <a:t>2016.10.12.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  <p:grpSp>
        <p:nvGrpSpPr>
          <p:cNvPr id="2" name="Csoportba foglalás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hyperlink" Target="https://services.math.duke.edu/education/webfeats/Word2HTML/Predator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hyperlink" Target="http://www.google.hu/url?sa=i&amp;rct=j&amp;q=&amp;esrc=s&amp;source=images&amp;cd=&amp;cad=rja&amp;uact=8&amp;ved=0ahUKEwjCqqbO2dTPAhUGWBoKHe2DBZgQjRwIBw&amp;url=http://complexnt.blogspot.com/2012/03/study-of-two-species-interactions-using.html&amp;psig=AFQjCNFq48jKJ3cJlM9kh9MIe6kRYiP4ZA&amp;ust=1476341949421289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Theory of nonlinear dynamic systems</a:t>
            </a:r>
            <a:br>
              <a:rPr lang="en-US" dirty="0" smtClean="0"/>
            </a:br>
            <a:r>
              <a:rPr lang="en-US" dirty="0" smtClean="0"/>
              <a:t>Practice </a:t>
            </a:r>
            <a:r>
              <a:rPr lang="hu-HU" dirty="0" smtClean="0"/>
              <a:t>5</a:t>
            </a:r>
            <a:endParaRPr lang="en-US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3080784"/>
          </a:xfrm>
        </p:spPr>
        <p:txBody>
          <a:bodyPr>
            <a:normAutofit/>
          </a:bodyPr>
          <a:lstStyle/>
          <a:p>
            <a:r>
              <a:rPr lang="hu-HU" dirty="0" smtClean="0"/>
              <a:t>Juhász János</a:t>
            </a:r>
          </a:p>
          <a:p>
            <a:r>
              <a:rPr lang="hu-HU" dirty="0" err="1" smtClean="0"/>
              <a:t>juhasz.janos</a:t>
            </a:r>
            <a:r>
              <a:rPr lang="hu-HU" dirty="0" smtClean="0"/>
              <a:t>@.</a:t>
            </a:r>
            <a:r>
              <a:rPr lang="hu-HU" dirty="0" err="1" smtClean="0"/>
              <a:t>itk.ppke.hu</a:t>
            </a:r>
            <a:endParaRPr lang="hu-HU" dirty="0" smtClean="0"/>
          </a:p>
          <a:p>
            <a:r>
              <a:rPr lang="hu-HU" dirty="0" smtClean="0"/>
              <a:t>Szélig Ádám</a:t>
            </a:r>
          </a:p>
          <a:p>
            <a:r>
              <a:rPr lang="hu-HU" dirty="0" err="1" smtClean="0"/>
              <a:t>szelig.adam.gyorgy</a:t>
            </a:r>
            <a:r>
              <a:rPr lang="hu-HU" dirty="0" smtClean="0"/>
              <a:t>@</a:t>
            </a:r>
            <a:r>
              <a:rPr lang="hu-HU" dirty="0" err="1" smtClean="0"/>
              <a:t>itk.ppke.hu</a:t>
            </a:r>
            <a:endParaRPr lang="hu-HU" dirty="0" smtClean="0"/>
          </a:p>
          <a:p>
            <a:r>
              <a:rPr lang="hu-HU" dirty="0" smtClean="0"/>
              <a:t>Goda Márton</a:t>
            </a:r>
          </a:p>
          <a:p>
            <a:r>
              <a:rPr lang="hu-HU" dirty="0" err="1" smtClean="0"/>
              <a:t>goda.marton.aron</a:t>
            </a:r>
            <a:r>
              <a:rPr lang="hu-HU" dirty="0" smtClean="0"/>
              <a:t>@</a:t>
            </a:r>
            <a:r>
              <a:rPr lang="hu-HU" dirty="0" err="1" smtClean="0"/>
              <a:t>itk.ppke.hu</a:t>
            </a:r>
            <a:endParaRPr lang="hu-HU" dirty="0" smtClean="0"/>
          </a:p>
          <a:p>
            <a:endParaRPr lang="hu-HU" dirty="0" smtClean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2016.10.12.</a:t>
            </a:fld>
            <a:endParaRPr lang="hu-H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Trace-Determinant </a:t>
            </a:r>
            <a:r>
              <a:rPr lang="en-GB" dirty="0" smtClean="0"/>
              <a:t>Diagram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5" name="Tartalom helye 4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564904"/>
                <a:ext cx="8229600" cy="3759696"/>
              </a:xfrm>
            </p:spPr>
            <p:txBody>
              <a:bodyPr>
                <a:normAutofit fontScale="70000" lnSpcReduction="20000"/>
              </a:bodyPr>
              <a:lstStyle/>
              <a:p>
                <a:pPr lvl="1"/>
                <a:r>
                  <a:rPr lang="hu-HU" dirty="0" smtClean="0"/>
                  <a:t>Unstable</a:t>
                </a:r>
                <a:r>
                  <a:rPr lang="hu-HU" dirty="0"/>
                  <a:t> </a:t>
                </a:r>
                <a:r>
                  <a:rPr lang="hu-HU" dirty="0" err="1" smtClean="0"/>
                  <a:t>Focus</a:t>
                </a:r>
                <a:r>
                  <a:rPr lang="hu-HU" dirty="0" smtClean="0"/>
                  <a:t> </a:t>
                </a:r>
                <a14:m>
                  <m:oMath xmlns:m="http://schemas.openxmlformats.org/officeDocument/2006/math">
                    <m:r>
                      <a:rPr lang="hu-HU" i="1" smtClean="0">
                        <a:latin typeface="Cambria Math"/>
                        <a:ea typeface="Cambria Math"/>
                      </a:rPr>
                      <m:t>↔</m:t>
                    </m:r>
                  </m:oMath>
                </a14:m>
                <a:r>
                  <a:rPr lang="hu-HU" dirty="0" smtClean="0"/>
                  <a:t> </a:t>
                </a:r>
                <a14:m>
                  <m:oMath xmlns:m="http://schemas.openxmlformats.org/officeDocument/2006/math">
                    <m:r>
                      <a:rPr lang="hu-HU" b="0" i="1" dirty="0" smtClean="0">
                        <a:latin typeface="Cambria Math"/>
                      </a:rPr>
                      <m:t>𝑇</m:t>
                    </m:r>
                    <m:r>
                      <a:rPr lang="hu-HU" b="0" i="1" dirty="0" smtClean="0">
                        <a:latin typeface="Cambria Math"/>
                      </a:rPr>
                      <m:t>&gt;0 &amp; </m:t>
                    </m:r>
                    <m:r>
                      <a:rPr lang="hu-HU" b="0" i="1" dirty="0" smtClean="0">
                        <a:latin typeface="Cambria Math"/>
                      </a:rPr>
                      <m:t>𝐷</m:t>
                    </m:r>
                    <m:r>
                      <a:rPr lang="hu-HU" b="0" i="1" dirty="0" smtClean="0">
                        <a:latin typeface="Cambria Math"/>
                      </a:rPr>
                      <m:t>&gt;</m:t>
                    </m:r>
                    <m:f>
                      <m:fPr>
                        <m:ctrlPr>
                          <a:rPr lang="hu-HU" b="0" i="1" dirty="0" smtClean="0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hu-HU" b="0" i="1" dirty="0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hu-HU" b="0" i="1" dirty="0" smtClean="0">
                                <a:latin typeface="Cambria Math"/>
                              </a:rPr>
                              <m:t>𝑇</m:t>
                            </m:r>
                          </m:e>
                          <m:sup>
                            <m:r>
                              <a:rPr lang="hu-HU" b="0" i="1" dirty="0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hu-HU" b="0" i="1" dirty="0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endParaRPr lang="hu-HU" dirty="0"/>
              </a:p>
              <a:p>
                <a:pPr lvl="1"/>
                <a:r>
                  <a:rPr lang="hu-HU" dirty="0" err="1"/>
                  <a:t>Unstable</a:t>
                </a:r>
                <a:r>
                  <a:rPr lang="hu-HU" dirty="0"/>
                  <a:t> </a:t>
                </a:r>
                <a:r>
                  <a:rPr lang="hu-HU" dirty="0" err="1" smtClean="0"/>
                  <a:t>Node</a:t>
                </a:r>
                <a:r>
                  <a:rPr lang="hu-HU" dirty="0" smtClean="0"/>
                  <a:t> </a:t>
                </a:r>
                <a14:m>
                  <m:oMath xmlns:m="http://schemas.openxmlformats.org/officeDocument/2006/math">
                    <m:r>
                      <a:rPr lang="hu-HU" i="1">
                        <a:latin typeface="Cambria Math"/>
                        <a:ea typeface="Cambria Math"/>
                      </a:rPr>
                      <m:t>↔</m:t>
                    </m:r>
                  </m:oMath>
                </a14:m>
                <a:r>
                  <a:rPr lang="hu-HU" dirty="0"/>
                  <a:t> </a:t>
                </a:r>
                <a14:m>
                  <m:oMath xmlns:m="http://schemas.openxmlformats.org/officeDocument/2006/math">
                    <m:r>
                      <a:rPr lang="hu-HU" i="1" dirty="0">
                        <a:latin typeface="Cambria Math"/>
                      </a:rPr>
                      <m:t>𝑇</m:t>
                    </m:r>
                    <m:r>
                      <a:rPr lang="hu-HU" i="1" dirty="0">
                        <a:latin typeface="Cambria Math"/>
                      </a:rPr>
                      <m:t>&gt;0 &amp; 0&lt;</m:t>
                    </m:r>
                    <m:r>
                      <a:rPr lang="hu-HU" i="1" dirty="0">
                        <a:latin typeface="Cambria Math"/>
                      </a:rPr>
                      <m:t>𝐷</m:t>
                    </m:r>
                    <m:r>
                      <a:rPr lang="hu-HU" b="0" i="1" dirty="0" smtClean="0">
                        <a:latin typeface="Cambria Math"/>
                      </a:rPr>
                      <m:t>&lt;</m:t>
                    </m:r>
                    <m:f>
                      <m:fPr>
                        <m:ctrlPr>
                          <a:rPr lang="hu-HU" i="1" dirty="0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hu-HU" i="1" dirty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hu-HU" i="1" dirty="0">
                                <a:latin typeface="Cambria Math"/>
                              </a:rPr>
                              <m:t>𝑇</m:t>
                            </m:r>
                          </m:e>
                          <m:sup>
                            <m:r>
                              <a:rPr lang="hu-HU" i="1" dirty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hu-HU" i="1" dirty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endParaRPr lang="hu-HU" dirty="0"/>
              </a:p>
              <a:p>
                <a:pPr lvl="1"/>
                <a:r>
                  <a:rPr lang="hu-HU" dirty="0" err="1" smtClean="0"/>
                  <a:t>Saddle</a:t>
                </a:r>
                <a:r>
                  <a:rPr lang="hu-HU" dirty="0" smtClean="0"/>
                  <a:t> </a:t>
                </a:r>
                <a14:m>
                  <m:oMath xmlns:m="http://schemas.openxmlformats.org/officeDocument/2006/math">
                    <m:r>
                      <a:rPr lang="hu-HU" i="1">
                        <a:latin typeface="Cambria Math"/>
                        <a:ea typeface="Cambria Math"/>
                      </a:rPr>
                      <m:t>↔</m:t>
                    </m:r>
                  </m:oMath>
                </a14:m>
                <a:r>
                  <a:rPr lang="hu-HU" dirty="0"/>
                  <a:t> </a:t>
                </a:r>
                <a:r>
                  <a:rPr lang="hu-HU" dirty="0" smtClean="0"/>
                  <a:t>D</a:t>
                </a:r>
                <a14:m>
                  <m:oMath xmlns:m="http://schemas.openxmlformats.org/officeDocument/2006/math">
                    <m:r>
                      <a:rPr lang="hu-HU" i="1" dirty="0" smtClean="0">
                        <a:latin typeface="Cambria Math"/>
                      </a:rPr>
                      <m:t>&lt;</m:t>
                    </m:r>
                    <m:r>
                      <a:rPr lang="hu-HU" b="0" i="1" dirty="0" smtClean="0">
                        <a:latin typeface="Cambria Math"/>
                      </a:rPr>
                      <m:t>0</m:t>
                    </m:r>
                  </m:oMath>
                </a14:m>
                <a:endParaRPr lang="hu-HU" b="0" dirty="0" smtClean="0"/>
              </a:p>
              <a:p>
                <a:pPr lvl="1"/>
                <a:r>
                  <a:rPr lang="hu-HU" dirty="0" err="1"/>
                  <a:t>Stable</a:t>
                </a:r>
                <a:r>
                  <a:rPr lang="hu-HU" dirty="0"/>
                  <a:t> </a:t>
                </a:r>
                <a:r>
                  <a:rPr lang="hu-HU" dirty="0" err="1" smtClean="0"/>
                  <a:t>Node</a:t>
                </a:r>
                <a:r>
                  <a:rPr lang="hu-HU" dirty="0" smtClean="0"/>
                  <a:t> </a:t>
                </a:r>
                <a14:m>
                  <m:oMath xmlns:m="http://schemas.openxmlformats.org/officeDocument/2006/math">
                    <m:r>
                      <a:rPr lang="hu-HU" i="1">
                        <a:latin typeface="Cambria Math"/>
                        <a:ea typeface="Cambria Math"/>
                      </a:rPr>
                      <m:t>↔</m:t>
                    </m:r>
                  </m:oMath>
                </a14:m>
                <a:r>
                  <a:rPr lang="hu-HU" dirty="0"/>
                  <a:t> </a:t>
                </a:r>
                <a14:m>
                  <m:oMath xmlns:m="http://schemas.openxmlformats.org/officeDocument/2006/math">
                    <m:r>
                      <a:rPr lang="hu-HU" i="1" dirty="0">
                        <a:latin typeface="Cambria Math"/>
                      </a:rPr>
                      <m:t>𝑇</m:t>
                    </m:r>
                    <m:r>
                      <a:rPr lang="hu-HU" b="0" i="1" dirty="0" smtClean="0">
                        <a:latin typeface="Cambria Math"/>
                      </a:rPr>
                      <m:t>&lt;</m:t>
                    </m:r>
                    <m:r>
                      <a:rPr lang="hu-HU" i="1" dirty="0">
                        <a:latin typeface="Cambria Math"/>
                      </a:rPr>
                      <m:t>0 &amp; </m:t>
                    </m:r>
                    <m:r>
                      <a:rPr lang="hu-HU" b="0" i="1" dirty="0" smtClean="0">
                        <a:latin typeface="Cambria Math"/>
                      </a:rPr>
                      <m:t>0&lt;</m:t>
                    </m:r>
                    <m:r>
                      <a:rPr lang="hu-HU" i="1" dirty="0">
                        <a:latin typeface="Cambria Math"/>
                      </a:rPr>
                      <m:t>𝐷</m:t>
                    </m:r>
                    <m:r>
                      <a:rPr lang="hu-HU" b="0" i="1" dirty="0" smtClean="0">
                        <a:latin typeface="Cambria Math"/>
                      </a:rPr>
                      <m:t>&lt;</m:t>
                    </m:r>
                    <m:f>
                      <m:fPr>
                        <m:ctrlPr>
                          <a:rPr lang="hu-HU" i="1" dirty="0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hu-HU" i="1" dirty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hu-HU" i="1" dirty="0">
                                <a:latin typeface="Cambria Math"/>
                              </a:rPr>
                              <m:t>𝑇</m:t>
                            </m:r>
                          </m:e>
                          <m:sup>
                            <m:r>
                              <a:rPr lang="hu-HU" i="1" dirty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hu-HU" i="1" dirty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endParaRPr lang="hu-HU" dirty="0"/>
              </a:p>
              <a:p>
                <a:pPr lvl="1"/>
                <a:r>
                  <a:rPr lang="hu-HU" dirty="0" err="1"/>
                  <a:t>Stable</a:t>
                </a:r>
                <a:r>
                  <a:rPr lang="hu-HU" dirty="0"/>
                  <a:t> </a:t>
                </a:r>
                <a:r>
                  <a:rPr lang="hu-HU" dirty="0" err="1" smtClean="0"/>
                  <a:t>Focus</a:t>
                </a:r>
                <a:r>
                  <a:rPr lang="hu-HU" dirty="0" smtClean="0"/>
                  <a:t> </a:t>
                </a:r>
                <a14:m>
                  <m:oMath xmlns:m="http://schemas.openxmlformats.org/officeDocument/2006/math">
                    <m:r>
                      <a:rPr lang="hu-HU" i="1">
                        <a:latin typeface="Cambria Math"/>
                        <a:ea typeface="Cambria Math"/>
                      </a:rPr>
                      <m:t>↔</m:t>
                    </m:r>
                  </m:oMath>
                </a14:m>
                <a:r>
                  <a:rPr lang="hu-HU" dirty="0"/>
                  <a:t> </a:t>
                </a:r>
                <a14:m>
                  <m:oMath xmlns:m="http://schemas.openxmlformats.org/officeDocument/2006/math">
                    <m:r>
                      <a:rPr lang="hu-HU" i="1" dirty="0">
                        <a:latin typeface="Cambria Math"/>
                      </a:rPr>
                      <m:t>𝑇</m:t>
                    </m:r>
                    <m:r>
                      <a:rPr lang="hu-HU" b="0" i="1" dirty="0" smtClean="0">
                        <a:latin typeface="Cambria Math"/>
                      </a:rPr>
                      <m:t>&lt;</m:t>
                    </m:r>
                    <m:r>
                      <a:rPr lang="hu-HU" i="1" dirty="0">
                        <a:latin typeface="Cambria Math"/>
                      </a:rPr>
                      <m:t>0 &amp; </m:t>
                    </m:r>
                    <m:r>
                      <a:rPr lang="hu-HU" i="1" dirty="0">
                        <a:latin typeface="Cambria Math"/>
                      </a:rPr>
                      <m:t>𝐷</m:t>
                    </m:r>
                    <m:r>
                      <a:rPr lang="hu-HU" i="1" dirty="0">
                        <a:latin typeface="Cambria Math"/>
                      </a:rPr>
                      <m:t>&gt;</m:t>
                    </m:r>
                    <m:f>
                      <m:fPr>
                        <m:ctrlPr>
                          <a:rPr lang="hu-HU" i="1" dirty="0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hu-HU" i="1" dirty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hu-HU" i="1" dirty="0">
                                <a:latin typeface="Cambria Math"/>
                              </a:rPr>
                              <m:t>𝑇</m:t>
                            </m:r>
                          </m:e>
                          <m:sup>
                            <m:r>
                              <a:rPr lang="hu-HU" i="1" dirty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hu-HU" i="1" dirty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endParaRPr lang="hu-HU" dirty="0" smtClean="0"/>
              </a:p>
              <a:p>
                <a:pPr marL="393192" lvl="1" indent="0">
                  <a:buNone/>
                </a:pPr>
                <a:endParaRPr lang="hu-HU" dirty="0"/>
              </a:p>
              <a:p>
                <a:pPr marL="0" indent="0">
                  <a:buNone/>
                </a:pPr>
                <a:r>
                  <a:rPr lang="hu-HU" dirty="0" smtClean="0"/>
                  <a:t>T</a:t>
                </a:r>
                <a:r>
                  <a:rPr lang="en-GB" dirty="0" smtClean="0"/>
                  <a:t>he </a:t>
                </a:r>
                <a:r>
                  <a:rPr lang="en-GB" dirty="0"/>
                  <a:t>most important of transient </a:t>
                </a:r>
                <a:r>
                  <a:rPr lang="en-GB" dirty="0" smtClean="0"/>
                  <a:t>cases</a:t>
                </a:r>
                <a:endParaRPr lang="hu-HU" dirty="0" smtClean="0"/>
              </a:p>
              <a:p>
                <a:pPr lvl="1"/>
                <a:r>
                  <a:rPr lang="hu-HU" dirty="0" smtClean="0"/>
                  <a:t>Centrum </a:t>
                </a:r>
                <a14:m>
                  <m:oMath xmlns:m="http://schemas.openxmlformats.org/officeDocument/2006/math">
                    <m:r>
                      <a:rPr lang="hu-HU" i="1">
                        <a:latin typeface="Cambria Math"/>
                        <a:ea typeface="Cambria Math"/>
                      </a:rPr>
                      <m:t>↔</m:t>
                    </m:r>
                    <m:r>
                      <m:rPr>
                        <m:sty m:val="p"/>
                      </m:rPr>
                      <a:rPr lang="hu-HU" b="0" i="0" smtClean="0">
                        <a:latin typeface="Cambria Math"/>
                        <a:ea typeface="Cambria Math"/>
                      </a:rPr>
                      <m:t>T</m:t>
                    </m:r>
                    <m:r>
                      <a:rPr lang="hu-HU" b="0" i="0" smtClean="0">
                        <a:latin typeface="Cambria Math"/>
                        <a:ea typeface="Cambria Math"/>
                      </a:rPr>
                      <m:t>=0 &amp; </m:t>
                    </m:r>
                    <m:r>
                      <m:rPr>
                        <m:sty m:val="p"/>
                      </m:rPr>
                      <a:rPr lang="hu-HU" b="0" i="0" smtClean="0">
                        <a:latin typeface="Cambria Math"/>
                        <a:ea typeface="Cambria Math"/>
                      </a:rPr>
                      <m:t>D</m:t>
                    </m:r>
                    <m:r>
                      <a:rPr lang="hu-HU" b="0" i="0" smtClean="0">
                        <a:latin typeface="Cambria Math"/>
                        <a:ea typeface="Cambria Math"/>
                      </a:rPr>
                      <m:t>&gt;0 −</m:t>
                    </m:r>
                    <m:r>
                      <m:rPr>
                        <m:sty m:val="p"/>
                      </m:rPr>
                      <a:rPr lang="hu-HU" i="0">
                        <a:latin typeface="Cambria Math"/>
                        <a:ea typeface="Cambria Math"/>
                      </a:rPr>
                      <m:t>stability</m:t>
                    </m:r>
                    <m:r>
                      <a:rPr lang="hu-HU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hu-HU" b="0" i="0" smtClean="0">
                        <a:latin typeface="Cambria Math"/>
                        <a:ea typeface="Cambria Math"/>
                      </a:rPr>
                      <m:t>a</m:t>
                    </m:r>
                    <m:r>
                      <m:rPr>
                        <m:sty m:val="p"/>
                      </m:rPr>
                      <a:rPr lang="hu-HU" i="0">
                        <a:latin typeface="Cambria Math"/>
                        <a:ea typeface="Cambria Math"/>
                      </a:rPr>
                      <m:t>ttraction</m:t>
                    </m:r>
                  </m:oMath>
                </a14:m>
                <a:r>
                  <a:rPr lang="hu-HU" dirty="0" smtClean="0"/>
                  <a:t> w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hu-HU" i="0">
                        <a:latin typeface="Cambria Math"/>
                        <a:ea typeface="Cambria Math"/>
                      </a:rPr>
                      <m:t>ithout</m:t>
                    </m:r>
                    <m:r>
                      <a:rPr lang="hu-HU" i="0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endParaRPr lang="hu-HU" dirty="0" smtClean="0">
                  <a:ea typeface="Cambria Math"/>
                </a:endParaRPr>
              </a:p>
              <a:p>
                <a:pPr lvl="1"/>
                <a:endParaRPr lang="hu-HU" dirty="0" smtClean="0">
                  <a:ea typeface="Cambria Math"/>
                </a:endParaRPr>
              </a:p>
              <a:p>
                <a:pPr marL="0" indent="0">
                  <a:buNone/>
                </a:pPr>
                <a:r>
                  <a:rPr lang="hu-HU" dirty="0" err="1" smtClean="0"/>
                  <a:t>Asymptotic</a:t>
                </a:r>
                <a:r>
                  <a:rPr lang="hu-HU" dirty="0" smtClean="0"/>
                  <a:t> </a:t>
                </a:r>
                <a:r>
                  <a:rPr lang="hu-HU" dirty="0" err="1" smtClean="0"/>
                  <a:t>stability</a:t>
                </a:r>
                <a:r>
                  <a:rPr lang="hu-HU" dirty="0" smtClean="0"/>
                  <a:t> (</a:t>
                </a:r>
                <a14:m>
                  <m:oMath xmlns:m="http://schemas.openxmlformats.org/officeDocument/2006/math">
                    <m:r>
                      <a:rPr lang="hu-HU" i="1">
                        <a:latin typeface="Cambria Math"/>
                        <a:ea typeface="Cambria Math"/>
                      </a:rPr>
                      <m:t>↔</m:t>
                    </m:r>
                  </m:oMath>
                </a14:m>
                <a:r>
                  <a:rPr lang="hu-HU" dirty="0"/>
                  <a:t> </a:t>
                </a:r>
                <a:r>
                  <a:rPr lang="hu-HU" dirty="0" err="1"/>
                  <a:t>stability</a:t>
                </a:r>
                <a:r>
                  <a:rPr lang="hu-HU" dirty="0"/>
                  <a:t> </a:t>
                </a:r>
                <a:r>
                  <a:rPr lang="hu-HU" dirty="0" smtClean="0"/>
                  <a:t> and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hu-HU" i="0">
                        <a:latin typeface="Cambria Math"/>
                        <a:ea typeface="Cambria Math"/>
                      </a:rPr>
                      <m:t>a</m:t>
                    </m:r>
                    <m:r>
                      <m:rPr>
                        <m:sty m:val="p"/>
                      </m:rPr>
                      <a:rPr lang="hu-HU" i="0">
                        <a:latin typeface="Cambria Math"/>
                        <a:ea typeface="Cambria Math"/>
                      </a:rPr>
                      <m:t>ttraction</m:t>
                    </m:r>
                  </m:oMath>
                </a14:m>
                <a:r>
                  <a:rPr lang="hu-HU" dirty="0"/>
                  <a:t> </a:t>
                </a:r>
                <a:r>
                  <a:rPr lang="hu-HU" dirty="0" smtClean="0"/>
                  <a:t>)</a:t>
                </a:r>
                <a:endParaRPr lang="hu-HU" dirty="0"/>
              </a:p>
              <a:p>
                <a:pPr lvl="1"/>
                <a:r>
                  <a:rPr lang="hu-HU" dirty="0" err="1"/>
                  <a:t>Stable</a:t>
                </a:r>
                <a:r>
                  <a:rPr lang="hu-HU" dirty="0"/>
                  <a:t> </a:t>
                </a:r>
                <a:r>
                  <a:rPr lang="hu-HU" dirty="0" err="1"/>
                  <a:t>Node</a:t>
                </a:r>
                <a:r>
                  <a:rPr lang="hu-HU" dirty="0"/>
                  <a:t> </a:t>
                </a:r>
                <a:r>
                  <a:rPr lang="hu-HU" dirty="0" err="1"/>
                  <a:t>or</a:t>
                </a:r>
                <a:r>
                  <a:rPr lang="hu-HU" dirty="0"/>
                  <a:t> </a:t>
                </a:r>
                <a:r>
                  <a:rPr lang="hu-HU" dirty="0" err="1"/>
                  <a:t>Stable</a:t>
                </a:r>
                <a:r>
                  <a:rPr lang="hu-HU" dirty="0"/>
                  <a:t> </a:t>
                </a:r>
                <a:r>
                  <a:rPr lang="hu-HU" dirty="0" err="1" smtClean="0"/>
                  <a:t>Focus</a:t>
                </a:r>
                <a:r>
                  <a:rPr lang="hu-HU" dirty="0" smtClean="0"/>
                  <a:t> </a:t>
                </a:r>
                <a14:m>
                  <m:oMath xmlns:m="http://schemas.openxmlformats.org/officeDocument/2006/math">
                    <m:r>
                      <a:rPr lang="hu-HU" i="1">
                        <a:latin typeface="Cambria Math"/>
                        <a:ea typeface="Cambria Math"/>
                      </a:rPr>
                      <m:t>↔</m:t>
                    </m:r>
                  </m:oMath>
                </a14:m>
                <a:r>
                  <a:rPr lang="hu-HU" dirty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hu-HU">
                        <a:latin typeface="Cambria Math"/>
                        <a:ea typeface="Cambria Math"/>
                      </a:rPr>
                      <m:t>T</m:t>
                    </m:r>
                    <m:r>
                      <a:rPr lang="hu-HU" b="0" i="0" smtClean="0">
                        <a:latin typeface="Cambria Math"/>
                        <a:ea typeface="Cambria Math"/>
                      </a:rPr>
                      <m:t>&lt;</m:t>
                    </m:r>
                    <m:r>
                      <a:rPr lang="hu-HU">
                        <a:latin typeface="Cambria Math"/>
                        <a:ea typeface="Cambria Math"/>
                      </a:rPr>
                      <m:t>0 &amp; </m:t>
                    </m:r>
                    <m:r>
                      <m:rPr>
                        <m:sty m:val="p"/>
                      </m:rPr>
                      <a:rPr lang="hu-HU">
                        <a:latin typeface="Cambria Math"/>
                        <a:ea typeface="Cambria Math"/>
                      </a:rPr>
                      <m:t>D</m:t>
                    </m:r>
                    <m:r>
                      <a:rPr lang="hu-HU">
                        <a:latin typeface="Cambria Math"/>
                        <a:ea typeface="Cambria Math"/>
                      </a:rPr>
                      <m:t>&gt;0 </m:t>
                    </m:r>
                  </m:oMath>
                </a14:m>
                <a:endParaRPr lang="hu-HU" dirty="0" smtClean="0">
                  <a:ea typeface="Cambria Math"/>
                </a:endParaRPr>
              </a:p>
              <a:p>
                <a:pPr lvl="1"/>
                <a:r>
                  <a:rPr lang="hu-HU" dirty="0" err="1" smtClean="0"/>
                  <a:t>In</a:t>
                </a:r>
                <a:r>
                  <a:rPr lang="hu-HU" dirty="0" smtClean="0"/>
                  <a:t> </a:t>
                </a:r>
                <a:r>
                  <a:rPr lang="hu-HU" dirty="0" err="1"/>
                  <a:t>other</a:t>
                </a:r>
                <a:r>
                  <a:rPr lang="hu-HU" dirty="0"/>
                  <a:t> </a:t>
                </a:r>
                <a:r>
                  <a:rPr lang="hu-HU" dirty="0" err="1" smtClean="0"/>
                  <a:t>words</a:t>
                </a:r>
                <a:r>
                  <a:rPr lang="hu-HU" dirty="0" smtClean="0"/>
                  <a:t>: </a:t>
                </a:r>
                <a:r>
                  <a:rPr lang="hu-HU" i="1" dirty="0" smtClean="0"/>
                  <a:t>p(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 smtClean="0">
                        <a:latin typeface="Cambria Math"/>
                      </a:rPr>
                      <m:t>λ</m:t>
                    </m:r>
                  </m:oMath>
                </a14:m>
                <a:r>
                  <a:rPr lang="hu-HU" i="1" dirty="0" smtClean="0"/>
                  <a:t>)=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hu-HU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l-GR" i="1">
                            <a:latin typeface="Cambria Math"/>
                          </a:rPr>
                          <m:t>λ</m:t>
                        </m:r>
                      </m:e>
                      <m:sup>
                        <m:r>
                          <a:rPr lang="hu-HU" b="0" i="1" dirty="0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hu-HU" dirty="0" smtClean="0"/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hu-HU" b="0" i="1" dirty="0" smtClean="0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hu-HU" b="0" i="1" dirty="0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a:rPr lang="el-GR" i="1">
                        <a:latin typeface="Cambria Math"/>
                      </a:rPr>
                      <m:t>λ</m:t>
                    </m:r>
                    <m:r>
                      <a:rPr lang="hu-HU" b="0" i="1" smtClean="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hu-HU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hu-HU" i="1" dirty="0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hu-HU" b="0" i="1" dirty="0" smtClean="0">
                            <a:latin typeface="Cambria Math"/>
                          </a:rPr>
                          <m:t>0,</m:t>
                        </m:r>
                      </m:sub>
                    </m:sSub>
                    <m:r>
                      <a:rPr lang="hu-HU" b="0" i="1" dirty="0" smtClean="0">
                        <a:latin typeface="Cambria Math"/>
                      </a:rPr>
                      <m:t> </m:t>
                    </m:r>
                    <m:r>
                      <a:rPr lang="hu-HU" b="0" i="1" dirty="0" smtClean="0">
                        <a:latin typeface="Cambria Math"/>
                      </a:rPr>
                      <m:t>𝑤h𝑒𝑟𝑒</m:t>
                    </m:r>
                    <m:sSub>
                      <m:sSubPr>
                        <m:ctrlPr>
                          <a:rPr lang="hu-HU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hu-HU" b="0" i="1" dirty="0" smtClean="0">
                            <a:latin typeface="Cambria Math"/>
                          </a:rPr>
                          <m:t> </m:t>
                        </m:r>
                        <m:r>
                          <a:rPr lang="hu-HU" i="1" dirty="0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hu-HU" i="1" dirty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hu-HU" b="0" i="1" dirty="0" smtClean="0">
                        <a:latin typeface="Cambria Math"/>
                      </a:rPr>
                      <m:t>&gt;0</m:t>
                    </m:r>
                  </m:oMath>
                </a14:m>
                <a:r>
                  <a:rPr lang="hu-HU" dirty="0" smtClean="0"/>
                  <a:t> &amp;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hu-HU" i="1" dirty="0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hu-HU" b="0" i="1" dirty="0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hu-HU" b="0" i="1" dirty="0" smtClean="0">
                        <a:latin typeface="Cambria Math"/>
                      </a:rPr>
                      <m:t>&gt;0</m:t>
                    </m:r>
                  </m:oMath>
                </a14:m>
                <a:endParaRPr lang="hu-HU" dirty="0" smtClean="0"/>
              </a:p>
              <a:p>
                <a:pPr lvl="1"/>
                <a:endParaRPr lang="en-GB" dirty="0"/>
              </a:p>
            </p:txBody>
          </p:sp>
        </mc:Choice>
        <mc:Fallback>
          <p:sp>
            <p:nvSpPr>
              <p:cNvPr id="5" name="Tartalom helye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564904"/>
                <a:ext cx="8229600" cy="3759696"/>
              </a:xfrm>
              <a:blipFill rotWithShape="1">
                <a:blip r:embed="rId2" cstate="print"/>
                <a:stretch>
                  <a:fillRect l="-593" t="-162" b="-16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Tartalom hely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76056" y="2453139"/>
            <a:ext cx="3463861" cy="2400155"/>
          </a:xfrm>
          <a:prstGeom prst="rect">
            <a:avLst/>
          </a:prstGeom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1844824"/>
            <a:ext cx="8294746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465712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08" y="357165"/>
            <a:ext cx="4714908" cy="651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007678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Competitive </a:t>
            </a:r>
            <a:r>
              <a:rPr lang="en-US" sz="4000" dirty="0" err="1" smtClean="0"/>
              <a:t>Lotka–Volterra</a:t>
            </a:r>
            <a:r>
              <a:rPr lang="en-US" sz="4000" dirty="0" smtClean="0"/>
              <a:t> equations</a:t>
            </a:r>
            <a:endParaRPr lang="en-US" sz="4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128112"/>
            <a:ext cx="8229600" cy="4389120"/>
          </a:xfrm>
        </p:spPr>
        <p:txBody>
          <a:bodyPr/>
          <a:lstStyle/>
          <a:p>
            <a:r>
              <a:rPr lang="en-US" dirty="0" smtClean="0"/>
              <a:t>Models of oscillating chemical reactions, or</a:t>
            </a:r>
          </a:p>
          <a:p>
            <a:r>
              <a:rPr lang="en-US" dirty="0" smtClean="0"/>
              <a:t>Coexistence of Predator (y) and Prey (x) in an ecosystem</a:t>
            </a:r>
          </a:p>
          <a:p>
            <a:r>
              <a:rPr lang="en-US" dirty="0" err="1" smtClean="0"/>
              <a:t>dx</a:t>
            </a:r>
            <a:r>
              <a:rPr lang="en-US" dirty="0" smtClean="0"/>
              <a:t>=x*(</a:t>
            </a:r>
            <a:r>
              <a:rPr lang="en-US" dirty="0" smtClean="0">
                <a:solidFill>
                  <a:srgbClr val="FF0000"/>
                </a:solidFill>
              </a:rPr>
              <a:t>α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-β*y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dy</a:t>
            </a:r>
            <a:r>
              <a:rPr lang="en-US" dirty="0" smtClean="0"/>
              <a:t>=y*(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-</a:t>
            </a:r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</a:rPr>
              <a:t>γ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+δ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*x</a:t>
            </a:r>
            <a:r>
              <a:rPr lang="en-US" dirty="0" smtClean="0"/>
              <a:t>)</a:t>
            </a:r>
          </a:p>
          <a:p>
            <a:r>
              <a:rPr lang="en-US" dirty="0" smtClean="0"/>
              <a:t>Initial value dependent stable oscillation emerges in the quantity of the two species.</a:t>
            </a:r>
            <a:endParaRPr lang="en-US" dirty="0"/>
          </a:p>
        </p:txBody>
      </p:sp>
      <p:sp>
        <p:nvSpPr>
          <p:cNvPr id="4" name="Szövegdoboz 3"/>
          <p:cNvSpPr txBox="1"/>
          <p:nvPr/>
        </p:nvSpPr>
        <p:spPr>
          <a:xfrm>
            <a:off x="2915816" y="2420888"/>
            <a:ext cx="57606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Rate of natural increase</a:t>
            </a:r>
          </a:p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Natural death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Interactions between the species (here: predation)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7170" name="Picture 2" descr="Képtalálat a következőre: „lotka-volterra”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4293096"/>
            <a:ext cx="3248025" cy="2400301"/>
          </a:xfrm>
          <a:prstGeom prst="rect">
            <a:avLst/>
          </a:prstGeom>
          <a:noFill/>
        </p:spPr>
      </p:pic>
      <p:pic>
        <p:nvPicPr>
          <p:cNvPr id="7172" name="Picture 4" descr="Képtalálat a következőre: „lotka-volterra”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20072" y="4005064"/>
            <a:ext cx="3312368" cy="279084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237908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Population dynamics</a:t>
            </a:r>
            <a:r>
              <a:rPr lang="hu-HU" dirty="0" smtClean="0"/>
              <a:t> 1.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species of x and y form the system</a:t>
            </a:r>
          </a:p>
          <a:p>
            <a:r>
              <a:rPr lang="en-US" dirty="0" smtClean="0"/>
              <a:t>Equations of their changes:</a:t>
            </a:r>
          </a:p>
          <a:p>
            <a:pPr lvl="1"/>
            <a:r>
              <a:rPr lang="en-US" dirty="0" err="1" smtClean="0"/>
              <a:t>dx</a:t>
            </a:r>
            <a:r>
              <a:rPr lang="en-US" dirty="0" smtClean="0"/>
              <a:t>=x*(</a:t>
            </a:r>
            <a:r>
              <a:rPr lang="en-US" dirty="0" smtClean="0">
                <a:solidFill>
                  <a:srgbClr val="FF0000"/>
                </a:solidFill>
              </a:rPr>
              <a:t>1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-2x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-y</a:t>
            </a:r>
            <a:r>
              <a:rPr lang="en-US" dirty="0" smtClean="0"/>
              <a:t>); </a:t>
            </a:r>
          </a:p>
          <a:p>
            <a:pPr lvl="1"/>
            <a:r>
              <a:rPr lang="en-US" dirty="0" err="1" smtClean="0"/>
              <a:t>dy</a:t>
            </a:r>
            <a:r>
              <a:rPr lang="en-US" dirty="0" smtClean="0"/>
              <a:t>=y*(</a:t>
            </a:r>
            <a:r>
              <a:rPr lang="en-US" dirty="0" smtClean="0">
                <a:solidFill>
                  <a:srgbClr val="FF0000"/>
                </a:solidFill>
              </a:rPr>
              <a:t>3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-2y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-x</a:t>
            </a:r>
            <a:r>
              <a:rPr lang="en-US" dirty="0" smtClean="0"/>
              <a:t>);</a:t>
            </a:r>
          </a:p>
          <a:p>
            <a:r>
              <a:rPr lang="en-US" dirty="0" smtClean="0"/>
              <a:t>The equations show us how do the sizes of populations change  from initial x and y.</a:t>
            </a:r>
          </a:p>
          <a:p>
            <a:r>
              <a:rPr lang="en-US" dirty="0" smtClean="0"/>
              <a:t>Tasks:</a:t>
            </a:r>
          </a:p>
          <a:p>
            <a:pPr lvl="1"/>
            <a:r>
              <a:rPr lang="en-US" dirty="0" smtClean="0"/>
              <a:t>Show the equilibrium points</a:t>
            </a:r>
          </a:p>
          <a:p>
            <a:pPr lvl="1"/>
            <a:r>
              <a:rPr lang="en-US" dirty="0" smtClean="0"/>
              <a:t>What kind of fix points are they</a:t>
            </a:r>
          </a:p>
        </p:txBody>
      </p:sp>
      <p:sp>
        <p:nvSpPr>
          <p:cNvPr id="5" name="Szövegdoboz 4"/>
          <p:cNvSpPr txBox="1"/>
          <p:nvPr/>
        </p:nvSpPr>
        <p:spPr>
          <a:xfrm>
            <a:off x="3203848" y="2865710"/>
            <a:ext cx="57606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Rate of natural increase</a:t>
            </a:r>
          </a:p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Natural death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Interactions between the species (here: </a:t>
            </a:r>
            <a:r>
              <a:rPr lang="hu-HU" dirty="0" err="1" smtClean="0">
                <a:solidFill>
                  <a:schemeClr val="accent6">
                    <a:lumMod val="75000"/>
                  </a:schemeClr>
                </a:solidFill>
              </a:rPr>
              <a:t>competition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425962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Population dynamics</a:t>
            </a:r>
            <a:r>
              <a:rPr lang="hu-HU" dirty="0" smtClean="0"/>
              <a:t> 2.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935480"/>
            <a:ext cx="8363272" cy="451785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species of x and y form the system</a:t>
            </a:r>
          </a:p>
          <a:p>
            <a:r>
              <a:rPr lang="en-US" dirty="0" smtClean="0"/>
              <a:t>Equations of their changes:</a:t>
            </a:r>
          </a:p>
          <a:p>
            <a:pPr lvl="1"/>
            <a:r>
              <a:rPr lang="en-US" dirty="0" err="1" smtClean="0"/>
              <a:t>dx</a:t>
            </a:r>
            <a:r>
              <a:rPr lang="en-US" dirty="0" smtClean="0"/>
              <a:t>=x*(</a:t>
            </a:r>
            <a:r>
              <a:rPr lang="en-US" dirty="0" smtClean="0">
                <a:solidFill>
                  <a:srgbClr val="FF0000"/>
                </a:solidFill>
              </a:rPr>
              <a:t>8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-x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-2y</a:t>
            </a:r>
            <a:r>
              <a:rPr lang="en-US" dirty="0" smtClean="0"/>
              <a:t>); </a:t>
            </a:r>
          </a:p>
          <a:p>
            <a:pPr lvl="1"/>
            <a:r>
              <a:rPr lang="en-US" dirty="0" err="1" smtClean="0"/>
              <a:t>dy</a:t>
            </a:r>
            <a:r>
              <a:rPr lang="en-US" dirty="0" smtClean="0"/>
              <a:t>=y*(</a:t>
            </a:r>
            <a:r>
              <a:rPr lang="en-US" dirty="0" smtClean="0">
                <a:solidFill>
                  <a:srgbClr val="FF0000"/>
                </a:solidFill>
              </a:rPr>
              <a:t>5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-y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-x</a:t>
            </a:r>
            <a:r>
              <a:rPr lang="en-US" dirty="0" smtClean="0"/>
              <a:t>);</a:t>
            </a:r>
          </a:p>
          <a:p>
            <a:r>
              <a:rPr lang="en-US" dirty="0" smtClean="0"/>
              <a:t>The equations show us how do the sizes of populations change  from initial x and y.</a:t>
            </a:r>
          </a:p>
          <a:p>
            <a:r>
              <a:rPr lang="en-US" dirty="0" smtClean="0"/>
              <a:t>Tasks:</a:t>
            </a:r>
          </a:p>
          <a:p>
            <a:pPr lvl="1"/>
            <a:r>
              <a:rPr lang="en-US" dirty="0" smtClean="0"/>
              <a:t>Show the equilibrium points</a:t>
            </a:r>
          </a:p>
          <a:p>
            <a:pPr lvl="1"/>
            <a:r>
              <a:rPr lang="en-US" dirty="0" smtClean="0"/>
              <a:t>Draw the saddle point</a:t>
            </a:r>
          </a:p>
          <a:p>
            <a:pPr lvl="1"/>
            <a:r>
              <a:rPr lang="en-US" dirty="0" smtClean="0"/>
              <a:t>Show the separating curve of  "life and death" (a curve that determines which species will remain</a:t>
            </a:r>
          </a:p>
          <a:p>
            <a:endParaRPr lang="en-US" dirty="0"/>
          </a:p>
        </p:txBody>
      </p:sp>
      <p:sp>
        <p:nvSpPr>
          <p:cNvPr id="5" name="Szövegdoboz 4"/>
          <p:cNvSpPr txBox="1"/>
          <p:nvPr/>
        </p:nvSpPr>
        <p:spPr>
          <a:xfrm>
            <a:off x="3131840" y="2708920"/>
            <a:ext cx="57606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Rate of natural increase</a:t>
            </a:r>
          </a:p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Natural death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Interactions between the species (here: </a:t>
            </a:r>
            <a:r>
              <a:rPr lang="hu-HU" dirty="0" err="1" smtClean="0">
                <a:solidFill>
                  <a:schemeClr val="accent6">
                    <a:lumMod val="75000"/>
                  </a:schemeClr>
                </a:solidFill>
              </a:rPr>
              <a:t>competition</a:t>
            </a:r>
            <a:r>
              <a:rPr lang="hu-HU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42596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0034" y="2786058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Thank you for your attention!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Matlab</a:t>
            </a:r>
            <a:r>
              <a:rPr lang="en-US" dirty="0" smtClean="0"/>
              <a:t>® supplement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[X,Y] = </a:t>
            </a:r>
            <a:r>
              <a:rPr lang="en-US" dirty="0" err="1" smtClean="0">
                <a:solidFill>
                  <a:srgbClr val="FF0000"/>
                </a:solidFill>
              </a:rPr>
              <a:t>meshgrid</a:t>
            </a:r>
            <a:r>
              <a:rPr lang="en-US" dirty="0" smtClean="0"/>
              <a:t>(</a:t>
            </a:r>
            <a:r>
              <a:rPr lang="en-US" dirty="0" err="1" smtClean="0"/>
              <a:t>x,y</a:t>
            </a:r>
            <a:r>
              <a:rPr lang="en-US" dirty="0" smtClean="0"/>
              <a:t>) replicates the grid vectors x and y to produce a full grid.</a:t>
            </a:r>
          </a:p>
          <a:p>
            <a:r>
              <a:rPr lang="en-US" dirty="0" smtClean="0"/>
              <a:t>equation= </a:t>
            </a:r>
            <a:r>
              <a:rPr lang="en-US" dirty="0" smtClean="0">
                <a:solidFill>
                  <a:srgbClr val="FF0000"/>
                </a:solidFill>
              </a:rPr>
              <a:t>@(</a:t>
            </a:r>
            <a:r>
              <a:rPr lang="en-US" dirty="0" err="1" smtClean="0">
                <a:solidFill>
                  <a:srgbClr val="FF0000"/>
                </a:solidFill>
              </a:rPr>
              <a:t>t,</a:t>
            </a:r>
            <a:r>
              <a:rPr lang="en-US" dirty="0" err="1" smtClean="0">
                <a:solidFill>
                  <a:srgbClr val="00B0F0"/>
                </a:solidFill>
              </a:rPr>
              <a:t>y</a:t>
            </a:r>
            <a:r>
              <a:rPr lang="en-US" dirty="0" smtClean="0">
                <a:solidFill>
                  <a:srgbClr val="FF0000"/>
                </a:solidFill>
              </a:rPr>
              <a:t>) </a:t>
            </a:r>
            <a:r>
              <a:rPr lang="en-US" dirty="0" smtClean="0"/>
              <a:t>[</a:t>
            </a:r>
            <a:r>
              <a:rPr lang="en-US" dirty="0" smtClean="0">
                <a:solidFill>
                  <a:srgbClr val="00B0F0"/>
                </a:solidFill>
              </a:rPr>
              <a:t>y</a:t>
            </a:r>
            <a:r>
              <a:rPr lang="en-US" dirty="0" smtClean="0"/>
              <a:t>(2); </a:t>
            </a:r>
            <a:r>
              <a:rPr lang="en-US" dirty="0" smtClean="0">
                <a:solidFill>
                  <a:srgbClr val="00B0F0"/>
                </a:solidFill>
              </a:rPr>
              <a:t>y</a:t>
            </a:r>
            <a:r>
              <a:rPr lang="en-US" dirty="0" smtClean="0"/>
              <a:t>(1)];</a:t>
            </a:r>
            <a:br>
              <a:rPr lang="en-US" dirty="0" smtClean="0"/>
            </a:br>
            <a:r>
              <a:rPr lang="en-US" dirty="0" smtClean="0"/>
              <a:t>	          [1. </a:t>
            </a:r>
            <a:r>
              <a:rPr lang="en-US" dirty="0" err="1" smtClean="0"/>
              <a:t>equ</a:t>
            </a:r>
            <a:r>
              <a:rPr lang="en-US" dirty="0" smtClean="0"/>
              <a:t> of the system; 2. </a:t>
            </a:r>
            <a:r>
              <a:rPr lang="en-US" dirty="0" err="1" smtClean="0"/>
              <a:t>equ</a:t>
            </a:r>
            <a:r>
              <a:rPr lang="en-US" dirty="0" smtClean="0"/>
              <a:t> of the system]</a:t>
            </a:r>
          </a:p>
          <a:p>
            <a:r>
              <a:rPr lang="en-US" dirty="0" smtClean="0"/>
              <a:t>[</a:t>
            </a:r>
            <a:r>
              <a:rPr lang="en-US" dirty="0" err="1" smtClean="0"/>
              <a:t>t,</a:t>
            </a:r>
            <a:r>
              <a:rPr lang="en-US" dirty="0" err="1" smtClean="0">
                <a:solidFill>
                  <a:srgbClr val="00B0F0"/>
                </a:solidFill>
              </a:rPr>
              <a:t>y</a:t>
            </a:r>
            <a:r>
              <a:rPr lang="en-US" dirty="0" smtClean="0"/>
              <a:t>]=</a:t>
            </a:r>
            <a:r>
              <a:rPr lang="en-US" dirty="0" smtClean="0">
                <a:solidFill>
                  <a:srgbClr val="FF0000"/>
                </a:solidFill>
              </a:rPr>
              <a:t>ode45</a:t>
            </a:r>
            <a:r>
              <a:rPr lang="en-US" dirty="0" smtClean="0"/>
              <a:t>(equation, [t</a:t>
            </a:r>
            <a:r>
              <a:rPr lang="en-US" baseline="-25000" dirty="0" smtClean="0"/>
              <a:t>0</a:t>
            </a:r>
            <a:r>
              <a:rPr lang="en-US" dirty="0" smtClean="0"/>
              <a:t>,t</a:t>
            </a:r>
            <a:r>
              <a:rPr lang="en-US" baseline="-25000" dirty="0" smtClean="0"/>
              <a:t>max</a:t>
            </a:r>
            <a:r>
              <a:rPr lang="en-US" dirty="0" smtClean="0"/>
              <a:t>][</a:t>
            </a:r>
            <a:r>
              <a:rPr lang="en-US" dirty="0" err="1" smtClean="0"/>
              <a:t>X</a:t>
            </a:r>
            <a:r>
              <a:rPr lang="en-US" baseline="-25000" dirty="0" err="1" smtClean="0"/>
              <a:t>init</a:t>
            </a:r>
            <a:r>
              <a:rPr lang="en-US" dirty="0" err="1" smtClean="0"/>
              <a:t>,Y</a:t>
            </a:r>
            <a:r>
              <a:rPr lang="en-US" baseline="-25000" dirty="0" err="1" smtClean="0"/>
              <a:t>init</a:t>
            </a:r>
            <a:r>
              <a:rPr lang="en-US" dirty="0" smtClean="0"/>
              <a:t>]);</a:t>
            </a:r>
            <a:br>
              <a:rPr lang="en-US" dirty="0" smtClean="0"/>
            </a:br>
            <a:r>
              <a:rPr lang="en-US" dirty="0" smtClean="0"/>
              <a:t>there are other solvers as well, first we try this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figure</a:t>
            </a:r>
            <a:r>
              <a:rPr lang="en-US" dirty="0" smtClean="0"/>
              <a:t> creates figure graphics objects. Figure objects are the individual windows on the screen in which the MATLAB software displays graphical output.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plot</a:t>
            </a:r>
            <a:r>
              <a:rPr lang="en-US" dirty="0" smtClean="0"/>
              <a:t>(</a:t>
            </a:r>
            <a:r>
              <a:rPr lang="en-US" dirty="0" err="1" smtClean="0"/>
              <a:t>x,y,how</a:t>
            </a:r>
            <a:r>
              <a:rPr lang="en-US" dirty="0" smtClean="0"/>
              <a:t>…) drawing, has many options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subplot</a:t>
            </a:r>
            <a:r>
              <a:rPr lang="en-US" dirty="0" smtClean="0"/>
              <a:t>(</a:t>
            </a:r>
            <a:r>
              <a:rPr lang="en-US" dirty="0" err="1" smtClean="0"/>
              <a:t>m,n,p</a:t>
            </a:r>
            <a:r>
              <a:rPr lang="en-US" dirty="0" smtClean="0"/>
              <a:t>) (divide the figure m*n parts, draws in the p </a:t>
            </a:r>
            <a:r>
              <a:rPr lang="en-US" dirty="0" err="1" smtClean="0"/>
              <a:t>th</a:t>
            </a:r>
            <a:r>
              <a:rPr lang="en-US" dirty="0" smtClean="0"/>
              <a:t> region)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contour</a:t>
            </a:r>
            <a:r>
              <a:rPr lang="en-US" dirty="0" smtClean="0"/>
              <a:t>(X,Y,Z), contour(</a:t>
            </a:r>
            <a:r>
              <a:rPr lang="en-US" dirty="0" err="1" smtClean="0"/>
              <a:t>X,Y,Z,n</a:t>
            </a:r>
            <a:r>
              <a:rPr lang="en-US" dirty="0" smtClean="0"/>
              <a:t>), and contour(</a:t>
            </a:r>
            <a:r>
              <a:rPr lang="en-US" dirty="0" err="1" smtClean="0"/>
              <a:t>X,Y,Z,v</a:t>
            </a:r>
            <a:r>
              <a:rPr lang="en-US" dirty="0" smtClean="0"/>
              <a:t>) draw contour plots of Z using X and Y to determine the x- and y-axis limits.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3875</TotalTime>
  <Words>366</Words>
  <Application>Microsoft Office PowerPoint</Application>
  <PresentationFormat>Diavetítés a képernyőre (4:3 oldalarány)</PresentationFormat>
  <Paragraphs>73</Paragraphs>
  <Slides>8</Slides>
  <Notes>2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9" baseType="lpstr">
      <vt:lpstr>Áramlás</vt:lpstr>
      <vt:lpstr>Theory of nonlinear dynamic systems Practice 5</vt:lpstr>
      <vt:lpstr>Trace-Determinant Diagram</vt:lpstr>
      <vt:lpstr>3. dia</vt:lpstr>
      <vt:lpstr>Competitive Lotka–Volterra equations</vt:lpstr>
      <vt:lpstr>Population dynamics 1.</vt:lpstr>
      <vt:lpstr>Population dynamics 2.</vt:lpstr>
      <vt:lpstr>Thank you for your attention!</vt:lpstr>
      <vt:lpstr>Matlab® supplement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Nemlineáris dinamikus rendszerek alapjai I. gyakorlat</dc:title>
  <dc:creator>Hartdegen</dc:creator>
  <cp:lastModifiedBy>JJuhász</cp:lastModifiedBy>
  <cp:revision>223</cp:revision>
  <dcterms:created xsi:type="dcterms:W3CDTF">2014-09-15T19:16:28Z</dcterms:created>
  <dcterms:modified xsi:type="dcterms:W3CDTF">2016-10-12T10:31:24Z</dcterms:modified>
</cp:coreProperties>
</file>