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14"/>
  </p:notesMasterIdLst>
  <p:sldIdLst>
    <p:sldId id="300" r:id="rId2"/>
    <p:sldId id="309" r:id="rId3"/>
    <p:sldId id="310" r:id="rId4"/>
    <p:sldId id="311" r:id="rId5"/>
    <p:sldId id="312" r:id="rId6"/>
    <p:sldId id="313" r:id="rId7"/>
    <p:sldId id="307" r:id="rId8"/>
    <p:sldId id="308" r:id="rId9"/>
    <p:sldId id="306" r:id="rId10"/>
    <p:sldId id="314" r:id="rId11"/>
    <p:sldId id="282" r:id="rId12"/>
    <p:sldId id="299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99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9" autoAdjust="0"/>
    <p:restoredTop sz="72581" autoAdjust="0"/>
  </p:normalViewPr>
  <p:slideViewPr>
    <p:cSldViewPr>
      <p:cViewPr varScale="1">
        <p:scale>
          <a:sx n="47" d="100"/>
          <a:sy n="47" d="100"/>
        </p:scale>
        <p:origin x="-11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1A9F0CB-8413-4733-8810-CB70C0343899}" type="datetimeFigureOut">
              <a:rPr lang="hu-HU" smtClean="0"/>
              <a:pPr/>
              <a:t>2016.10.05.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560A28-7746-40FE-9BFD-400905BB5545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24560629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Force field: a space and time dependent force is applied to the points</a:t>
            </a:r>
          </a:p>
          <a:p>
            <a:r>
              <a:rPr lang="en-US" sz="1200" kern="120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Stationary force field: the force is only space</a:t>
            </a:r>
            <a:r>
              <a:rPr lang="en-US" sz="12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dependent (constant in time)</a:t>
            </a:r>
          </a:p>
          <a:p>
            <a:r>
              <a:rPr lang="en-US" sz="1200" b="1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Potential force field: a stationary force field, where the work on a point only depends on the initial and the final state (,but independents from the trajectory between them)</a:t>
            </a:r>
          </a:p>
          <a:p>
            <a:r>
              <a:rPr lang="en-US" sz="12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Central force field: the impact lines of all forces cross each</a:t>
            </a:r>
            <a:r>
              <a:rPr lang="hu-HU" sz="12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noProof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 in one point</a:t>
            </a:r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4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853160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5</a:t>
            </a:fld>
            <a:endParaRPr lang="hu-HU"/>
          </a:p>
        </p:txBody>
      </p:sp>
    </p:spTree>
    <p:extLst>
      <p:ext uri="{BB962C8B-B14F-4D97-AF65-F5344CB8AC3E}">
        <p14:creationId xmlns="" xmlns:p14="http://schemas.microsoft.com/office/powerpoint/2010/main" val="331765406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noProof="0" dirty="0" smtClean="0"/>
              <a:t>Solutions:</a:t>
            </a:r>
          </a:p>
          <a:p>
            <a:endParaRPr lang="en-US" noProof="0" dirty="0" smtClean="0"/>
          </a:p>
          <a:p>
            <a:r>
              <a:rPr lang="en-US" noProof="0" dirty="0" smtClean="0"/>
              <a:t>1:  </a:t>
            </a:r>
            <a:r>
              <a:rPr lang="hu-HU" noProof="0" dirty="0" smtClean="0"/>
              <a:t>S</a:t>
            </a:r>
            <a:r>
              <a:rPr lang="en-US" noProof="0" dirty="0" smtClean="0"/>
              <a:t>table node: 	eigen_value1= -0.5; eigen_value2= -3</a:t>
            </a:r>
          </a:p>
          <a:p>
            <a:r>
              <a:rPr lang="en-US" noProof="0" dirty="0" smtClean="0"/>
              <a:t>		eigen_vektor1=[3 -5]; eigen_vector2=[0 1]</a:t>
            </a:r>
          </a:p>
          <a:p>
            <a:endParaRPr lang="en-US" noProof="0" dirty="0" smtClean="0"/>
          </a:p>
          <a:p>
            <a:r>
              <a:rPr lang="en-US" noProof="0" dirty="0" smtClean="0"/>
              <a:t>2. Saddle node:	eigen_value1= 2.5; eigen_value2= -1</a:t>
            </a:r>
          </a:p>
          <a:p>
            <a:r>
              <a:rPr lang="en-US" noProof="0" dirty="0" smtClean="0"/>
              <a:t>		eigen_vektor1=[1 -7]; eigen_vector2=[1 0]</a:t>
            </a:r>
          </a:p>
          <a:p>
            <a:endParaRPr lang="en-US" noProof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560A28-7746-40FE-9BFD-400905BB5545}" type="slidenum">
              <a:rPr lang="hu-HU" smtClean="0"/>
              <a:pPr/>
              <a:t>10</a:t>
            </a:fld>
            <a:endParaRPr lang="hu-H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ím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Alcím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átum hely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2016.10.05.</a:t>
            </a:fld>
            <a:endParaRPr lang="hu-HU"/>
          </a:p>
        </p:txBody>
      </p:sp>
      <p:sp>
        <p:nvSpPr>
          <p:cNvPr id="19" name="Élőláb hely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Dia számának hely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2016.10.05.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Tartalom helye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2016.10.05.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2016.10.05.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2016.10.05.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Szöveg hely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Egy sarkán kerekítve levágott téglalap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erékszögű háromszög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2016.10.05.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Szabadkézi sokszög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Szabadkézi sokszög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zabadkézi sokszög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Szabadkézi sokszög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Cím hely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Szöveg hely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átum hely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62EF2FB6-033B-4A3D-9CA7-0498D376719E}" type="datetimeFigureOut">
              <a:rPr lang="hu-HU" smtClean="0"/>
              <a:pPr/>
              <a:t>2016.10.05.</a:t>
            </a:fld>
            <a:endParaRPr lang="hu-HU"/>
          </a:p>
        </p:txBody>
      </p:sp>
      <p:sp>
        <p:nvSpPr>
          <p:cNvPr id="22" name="Élőláb hely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Dia számának hely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2624803-D527-4B3F-9B8E-0DEFFB836E18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Csoportba foglalás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Szabadkézi sokszög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Szabadkézi sokszög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Theory of nonlinear dynamic systems</a:t>
            </a:r>
            <a:br>
              <a:rPr lang="en-US" dirty="0" smtClean="0"/>
            </a:br>
            <a:r>
              <a:rPr lang="en-US" dirty="0" smtClean="0"/>
              <a:t>Practice </a:t>
            </a:r>
            <a:r>
              <a:rPr lang="hu-HU" dirty="0"/>
              <a:t>4</a:t>
            </a:r>
            <a:endParaRPr lang="en-US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3080784"/>
          </a:xfrm>
        </p:spPr>
        <p:txBody>
          <a:bodyPr>
            <a:normAutofit/>
          </a:bodyPr>
          <a:lstStyle/>
          <a:p>
            <a:r>
              <a:rPr lang="hu-HU" dirty="0" smtClean="0"/>
              <a:t>Juhász János</a:t>
            </a:r>
          </a:p>
          <a:p>
            <a:r>
              <a:rPr lang="hu-HU" dirty="0" err="1" smtClean="0"/>
              <a:t>juhasz.janos</a:t>
            </a:r>
            <a:r>
              <a:rPr lang="hu-HU" dirty="0" smtClean="0"/>
              <a:t>@.</a:t>
            </a:r>
            <a:r>
              <a:rPr lang="hu-HU" dirty="0" err="1" smtClean="0"/>
              <a:t>itk.ppke.hu</a:t>
            </a:r>
            <a:endParaRPr lang="hu-HU" dirty="0" smtClean="0"/>
          </a:p>
          <a:p>
            <a:r>
              <a:rPr lang="hu-HU" dirty="0" smtClean="0"/>
              <a:t>Szélig Ádám</a:t>
            </a:r>
          </a:p>
          <a:p>
            <a:r>
              <a:rPr lang="hu-HU" dirty="0" err="1" smtClean="0"/>
              <a:t>szelig.adam.gyorgy</a:t>
            </a:r>
            <a:r>
              <a:rPr lang="hu-HU" dirty="0" smtClean="0"/>
              <a:t>@</a:t>
            </a:r>
            <a:r>
              <a:rPr lang="hu-HU" dirty="0" err="1" smtClean="0"/>
              <a:t>itk.ppke.hu</a:t>
            </a:r>
            <a:endParaRPr lang="hu-HU" dirty="0" smtClean="0"/>
          </a:p>
          <a:p>
            <a:r>
              <a:rPr lang="hu-HU" dirty="0" smtClean="0"/>
              <a:t>Goda Márton</a:t>
            </a:r>
          </a:p>
          <a:p>
            <a:r>
              <a:rPr lang="hu-HU" dirty="0" err="1" smtClean="0"/>
              <a:t>goda.marton.aron</a:t>
            </a:r>
            <a:r>
              <a:rPr lang="hu-HU" dirty="0" smtClean="0"/>
              <a:t>@</a:t>
            </a:r>
            <a:r>
              <a:rPr lang="hu-HU" dirty="0" err="1" smtClean="0"/>
              <a:t>itk.ppke.hu</a:t>
            </a:r>
            <a:endParaRPr lang="hu-HU" dirty="0" smtClean="0"/>
          </a:p>
          <a:p>
            <a:endParaRPr lang="hu-HU" dirty="0" smtClean="0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EF2FB6-033B-4A3D-9CA7-0498D376719E}" type="datetimeFigureOut">
              <a:rPr lang="hu-HU" smtClean="0"/>
              <a:pPr/>
              <a:t>2016.10.05.</a:t>
            </a:fld>
            <a:endParaRPr lang="hu-HU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Trace-Determinant Diagram</a:t>
            </a:r>
            <a:endParaRPr lang="en-GB" dirty="0"/>
          </a:p>
        </p:txBody>
      </p:sp>
      <p:sp>
        <p:nvSpPr>
          <p:cNvPr id="9" name="Tartalom helye 2"/>
          <p:cNvSpPr>
            <a:spLocks noGrp="1"/>
          </p:cNvSpPr>
          <p:nvPr>
            <p:ph idx="1"/>
          </p:nvPr>
        </p:nvSpPr>
        <p:spPr>
          <a:xfrm>
            <a:off x="457200" y="1935480"/>
            <a:ext cx="8229600" cy="438912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How the trajectories behave, if the linear system looks like this near the fix point</a:t>
            </a:r>
            <a:r>
              <a:rPr lang="en-US" dirty="0" smtClean="0"/>
              <a:t>?</a:t>
            </a:r>
            <a:endParaRPr lang="en-US" dirty="0" smtClean="0"/>
          </a:p>
          <a:p>
            <a:r>
              <a:rPr lang="en-US" dirty="0" smtClean="0"/>
              <a:t>1.:  </a:t>
            </a:r>
            <a:endParaRPr lang="hu-HU" dirty="0" smtClean="0"/>
          </a:p>
          <a:p>
            <a:endParaRPr lang="en-US" dirty="0" smtClean="0"/>
          </a:p>
          <a:p>
            <a:r>
              <a:rPr lang="en-US" dirty="0" smtClean="0"/>
              <a:t>2.: </a:t>
            </a:r>
            <a:endParaRPr lang="hu-HU" dirty="0" smtClean="0"/>
          </a:p>
          <a:p>
            <a:endParaRPr lang="hu-HU" dirty="0" smtClean="0"/>
          </a:p>
          <a:p>
            <a:r>
              <a:rPr lang="hu-HU" dirty="0" smtClean="0"/>
              <a:t>3.: </a:t>
            </a:r>
            <a:endParaRPr lang="en-US" dirty="0" smtClean="0"/>
          </a:p>
        </p:txBody>
      </p:sp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2870393"/>
            <a:ext cx="1368152" cy="414591"/>
          </a:xfrm>
          <a:prstGeom prst="rect">
            <a:avLst/>
          </a:prstGeom>
          <a:noFill/>
        </p:spPr>
      </p:pic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47664" y="3198574"/>
            <a:ext cx="2232248" cy="446450"/>
          </a:xfrm>
          <a:prstGeom prst="rect">
            <a:avLst/>
          </a:prstGeom>
          <a:noFill/>
        </p:spPr>
      </p:pic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59" name="Rectangle 11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8" name="Picture 10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3767125"/>
            <a:ext cx="2088232" cy="453963"/>
          </a:xfrm>
          <a:prstGeom prst="rect">
            <a:avLst/>
          </a:prstGeom>
          <a:noFill/>
        </p:spPr>
      </p:pic>
      <p:sp>
        <p:nvSpPr>
          <p:cNvPr id="2060" name="Rectangle 12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64" name="Picture 16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4162172"/>
            <a:ext cx="1152128" cy="418956"/>
          </a:xfrm>
          <a:prstGeom prst="rect">
            <a:avLst/>
          </a:prstGeom>
          <a:noFill/>
        </p:spPr>
      </p:pic>
      <p:sp>
        <p:nvSpPr>
          <p:cNvPr id="2066" name="Rectangle 18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5" y="4821154"/>
            <a:ext cx="864097" cy="480054"/>
          </a:xfrm>
          <a:prstGeom prst="rect">
            <a:avLst/>
          </a:prstGeom>
          <a:noFill/>
        </p:spPr>
      </p:pic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475656" y="5112567"/>
            <a:ext cx="3384376" cy="476673"/>
          </a:xfrm>
          <a:prstGeom prst="rect">
            <a:avLst/>
          </a:prstGeom>
          <a:noFill/>
        </p:spPr>
      </p:pic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2" name="Picture 6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52120" y="5128000"/>
            <a:ext cx="1440160" cy="389232"/>
          </a:xfrm>
          <a:prstGeom prst="rect">
            <a:avLst/>
          </a:prstGeom>
          <a:noFill/>
        </p:spPr>
      </p:pic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6477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hu-H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46571203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00034" y="2786058"/>
            <a:ext cx="8229600" cy="1143000"/>
          </a:xfrm>
        </p:spPr>
        <p:txBody>
          <a:bodyPr/>
          <a:lstStyle/>
          <a:p>
            <a:pPr algn="ctr"/>
            <a:r>
              <a:rPr lang="en-US" dirty="0" smtClean="0"/>
              <a:t>Thank you for your attention!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Matlab</a:t>
            </a:r>
            <a:r>
              <a:rPr lang="en-US" dirty="0" smtClean="0"/>
              <a:t>® supplement</a:t>
            </a:r>
            <a:endParaRPr lang="en-US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[X,Y] = </a:t>
            </a:r>
            <a:r>
              <a:rPr lang="en-US" dirty="0" err="1" smtClean="0">
                <a:solidFill>
                  <a:srgbClr val="FF0000"/>
                </a:solidFill>
              </a:rPr>
              <a:t>meshgrid</a:t>
            </a:r>
            <a:r>
              <a:rPr lang="en-US" dirty="0" smtClean="0"/>
              <a:t>(</a:t>
            </a:r>
            <a:r>
              <a:rPr lang="en-US" dirty="0" err="1" smtClean="0"/>
              <a:t>x,y</a:t>
            </a:r>
            <a:r>
              <a:rPr lang="en-US" dirty="0" smtClean="0"/>
              <a:t>) replicates the grid vectors x and y to produce a full grid.</a:t>
            </a:r>
          </a:p>
          <a:p>
            <a:r>
              <a:rPr lang="en-US" dirty="0" smtClean="0"/>
              <a:t>equation= </a:t>
            </a:r>
            <a:r>
              <a:rPr lang="en-US" dirty="0" smtClean="0">
                <a:solidFill>
                  <a:srgbClr val="FF0000"/>
                </a:solidFill>
              </a:rPr>
              <a:t>@(</a:t>
            </a:r>
            <a:r>
              <a:rPr lang="en-US" dirty="0" err="1" smtClean="0">
                <a:solidFill>
                  <a:srgbClr val="FF0000"/>
                </a:solidFill>
              </a:rPr>
              <a:t>t,</a:t>
            </a:r>
            <a:r>
              <a:rPr lang="en-US" dirty="0" err="1" smtClean="0">
                <a:solidFill>
                  <a:srgbClr val="00B0F0"/>
                </a:solidFill>
              </a:rPr>
              <a:t>y</a:t>
            </a:r>
            <a:r>
              <a:rPr lang="en-US" dirty="0" smtClean="0">
                <a:solidFill>
                  <a:srgbClr val="FF0000"/>
                </a:solidFill>
              </a:rPr>
              <a:t>) </a:t>
            </a:r>
            <a:r>
              <a:rPr lang="en-US" dirty="0" smtClean="0"/>
              <a:t>[</a:t>
            </a:r>
            <a:r>
              <a:rPr lang="en-US" dirty="0" smtClean="0">
                <a:solidFill>
                  <a:srgbClr val="00B0F0"/>
                </a:solidFill>
              </a:rPr>
              <a:t>y</a:t>
            </a:r>
            <a:r>
              <a:rPr lang="en-US" dirty="0" smtClean="0"/>
              <a:t>(2); </a:t>
            </a:r>
            <a:r>
              <a:rPr lang="en-US" dirty="0" smtClean="0">
                <a:solidFill>
                  <a:srgbClr val="00B0F0"/>
                </a:solidFill>
              </a:rPr>
              <a:t>y</a:t>
            </a:r>
            <a:r>
              <a:rPr lang="en-US" dirty="0" smtClean="0"/>
              <a:t>(1)];</a:t>
            </a:r>
            <a:br>
              <a:rPr lang="en-US" dirty="0" smtClean="0"/>
            </a:br>
            <a:r>
              <a:rPr lang="en-US" dirty="0" smtClean="0"/>
              <a:t>	          [1. </a:t>
            </a:r>
            <a:r>
              <a:rPr lang="en-US" dirty="0" err="1" smtClean="0"/>
              <a:t>equ</a:t>
            </a:r>
            <a:r>
              <a:rPr lang="en-US" dirty="0" smtClean="0"/>
              <a:t> of the system; 2. </a:t>
            </a:r>
            <a:r>
              <a:rPr lang="en-US" dirty="0" err="1" smtClean="0"/>
              <a:t>equ</a:t>
            </a:r>
            <a:r>
              <a:rPr lang="en-US" dirty="0" smtClean="0"/>
              <a:t> of the system]</a:t>
            </a:r>
          </a:p>
          <a:p>
            <a:r>
              <a:rPr lang="en-US" dirty="0" smtClean="0"/>
              <a:t>[</a:t>
            </a:r>
            <a:r>
              <a:rPr lang="en-US" dirty="0" err="1" smtClean="0"/>
              <a:t>t,</a:t>
            </a:r>
            <a:r>
              <a:rPr lang="en-US" dirty="0" err="1" smtClean="0">
                <a:solidFill>
                  <a:srgbClr val="00B0F0"/>
                </a:solidFill>
              </a:rPr>
              <a:t>y</a:t>
            </a:r>
            <a:r>
              <a:rPr lang="en-US" dirty="0" smtClean="0"/>
              <a:t>]=</a:t>
            </a:r>
            <a:r>
              <a:rPr lang="en-US" dirty="0" smtClean="0">
                <a:solidFill>
                  <a:srgbClr val="FF0000"/>
                </a:solidFill>
              </a:rPr>
              <a:t>ode45</a:t>
            </a:r>
            <a:r>
              <a:rPr lang="en-US" dirty="0" smtClean="0"/>
              <a:t>(equation, [t</a:t>
            </a:r>
            <a:r>
              <a:rPr lang="en-US" baseline="-25000" dirty="0" smtClean="0"/>
              <a:t>0</a:t>
            </a:r>
            <a:r>
              <a:rPr lang="en-US" dirty="0" smtClean="0"/>
              <a:t>,t</a:t>
            </a:r>
            <a:r>
              <a:rPr lang="en-US" baseline="-25000" dirty="0" smtClean="0"/>
              <a:t>max</a:t>
            </a:r>
            <a:r>
              <a:rPr lang="en-US" dirty="0" smtClean="0"/>
              <a:t>][</a:t>
            </a:r>
            <a:r>
              <a:rPr lang="en-US" dirty="0" err="1" smtClean="0"/>
              <a:t>X</a:t>
            </a:r>
            <a:r>
              <a:rPr lang="en-US" baseline="-25000" dirty="0" err="1" smtClean="0"/>
              <a:t>init</a:t>
            </a:r>
            <a:r>
              <a:rPr lang="en-US" dirty="0" err="1" smtClean="0"/>
              <a:t>,Y</a:t>
            </a:r>
            <a:r>
              <a:rPr lang="en-US" baseline="-25000" dirty="0" err="1" smtClean="0"/>
              <a:t>init</a:t>
            </a:r>
            <a:r>
              <a:rPr lang="en-US" dirty="0" smtClean="0"/>
              <a:t>]);</a:t>
            </a:r>
            <a:br>
              <a:rPr lang="en-US" dirty="0" smtClean="0"/>
            </a:br>
            <a:r>
              <a:rPr lang="en-US" dirty="0" smtClean="0"/>
              <a:t>there are other solvers as well, first we try this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figure</a:t>
            </a:r>
            <a:r>
              <a:rPr lang="en-US" dirty="0" smtClean="0"/>
              <a:t> creates figure graphics objects. Figure objects are the individual windows on the screen in which the MATLAB software displays graphical output.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plot</a:t>
            </a:r>
            <a:r>
              <a:rPr lang="en-US" dirty="0" smtClean="0"/>
              <a:t>(</a:t>
            </a:r>
            <a:r>
              <a:rPr lang="en-US" dirty="0" err="1" smtClean="0"/>
              <a:t>x,y,how</a:t>
            </a:r>
            <a:r>
              <a:rPr lang="en-US" dirty="0" smtClean="0"/>
              <a:t>…) drawing, has many options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subplot</a:t>
            </a:r>
            <a:r>
              <a:rPr lang="en-US" dirty="0" smtClean="0"/>
              <a:t>(</a:t>
            </a:r>
            <a:r>
              <a:rPr lang="en-US" dirty="0" err="1" smtClean="0"/>
              <a:t>m,n,p</a:t>
            </a:r>
            <a:r>
              <a:rPr lang="en-US" dirty="0" smtClean="0"/>
              <a:t>) (divide the figure m*n parts, draws in the p </a:t>
            </a:r>
            <a:r>
              <a:rPr lang="en-US" dirty="0" err="1" smtClean="0"/>
              <a:t>th</a:t>
            </a:r>
            <a:r>
              <a:rPr lang="en-US" dirty="0" smtClean="0"/>
              <a:t> region)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contour</a:t>
            </a:r>
            <a:r>
              <a:rPr lang="en-US" dirty="0" smtClean="0"/>
              <a:t>(X,Y,Z), contour(</a:t>
            </a:r>
            <a:r>
              <a:rPr lang="en-US" dirty="0" err="1" smtClean="0"/>
              <a:t>X,Y,Z,n</a:t>
            </a:r>
            <a:r>
              <a:rPr lang="en-US" dirty="0" smtClean="0"/>
              <a:t>), and contour(</a:t>
            </a:r>
            <a:r>
              <a:rPr lang="en-US" dirty="0" err="1" smtClean="0"/>
              <a:t>X,Y,Z,v</a:t>
            </a:r>
            <a:r>
              <a:rPr lang="en-US" dirty="0" smtClean="0"/>
              <a:t>) draw contour plots of Z using X and Y to determine the x- and y-axis limits.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Explicit Euler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Def</a:t>
            </a:r>
            <a:r>
              <a:rPr lang="hu-HU" dirty="0" smtClean="0"/>
              <a:t>.:</a:t>
            </a:r>
          </a:p>
          <a:p>
            <a:endParaRPr lang="hu-HU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755576" y="2420888"/>
                <a:ext cx="7920880" cy="3798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2400" dirty="0" smtClean="0"/>
                  <a:t>General </a:t>
                </a:r>
                <a:r>
                  <a:rPr lang="hu-HU" sz="2400" dirty="0" err="1" smtClean="0"/>
                  <a:t>task</a:t>
                </a:r>
                <a:r>
                  <a:rPr lang="hu-HU" sz="2400" dirty="0" smtClean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hu-HU" sz="24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r>
                        <a:rPr lang="hu-HU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, </m:t>
                      </m:r>
                      <m:r>
                        <a:rPr lang="hu-HU" sz="2400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hu-HU" sz="2400" b="0" i="1" smtClean="0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/>
                              <a:ea typeface="Cambria Math"/>
                            </a:rPr>
                            <m:t>ℝ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sup>
                      </m:sSup>
                    </m:oMath>
                  </m:oMathPara>
                </a14:m>
                <a:endParaRPr lang="hu-HU" sz="2400" b="0" i="1" dirty="0" smtClean="0">
                  <a:latin typeface="Cambria Math"/>
                  <a:ea typeface="Cambria Math"/>
                </a:endParaRPr>
              </a:p>
              <a:p>
                <a:r>
                  <a:rPr lang="hu-HU" sz="2400" dirty="0" smtClean="0">
                    <a:ea typeface="Cambria Math"/>
                  </a:rPr>
                  <a:t>			</a:t>
                </a:r>
                <a14:m>
                  <m:oMath xmlns:m="http://schemas.openxmlformats.org/officeDocument/2006/math">
                    <m:r>
                      <a:rPr lang="hu-HU" sz="2400" i="1" smtClean="0">
                        <a:latin typeface="Cambria Math"/>
                        <a:ea typeface="Cambria Math"/>
                      </a:rPr>
                      <m:t>𝜑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:[0,</m:t>
                    </m:r>
                    <m:sSub>
                      <m:sSubPr>
                        <m:ctrlPr>
                          <a:rPr lang="hu-HU" sz="24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hu-HU" sz="2400" b="0" i="1" smtClean="0">
                        <a:latin typeface="Cambria Math"/>
                        <a:ea typeface="Cambria Math"/>
                      </a:rPr>
                      <m:t>]×</m:t>
                    </m:r>
                  </m:oMath>
                </a14:m>
                <a:r>
                  <a:rPr lang="hu-HU" sz="24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𝑑</m:t>
                        </m:r>
                      </m:sup>
                    </m:sSup>
                    <m:r>
                      <a:rPr lang="hu-HU" sz="2400" i="1" smtClean="0"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𝑑</m:t>
                        </m:r>
                      </m:sup>
                    </m:sSup>
                  </m:oMath>
                </a14:m>
                <a:endParaRPr lang="hu-HU" sz="2400" dirty="0" smtClean="0"/>
              </a:p>
              <a:p>
                <a:r>
                  <a:rPr lang="hu-HU" sz="2400" dirty="0" smtClean="0"/>
                  <a:t>General </a:t>
                </a:r>
                <a:r>
                  <a:rPr lang="hu-HU" sz="2400" dirty="0" err="1" smtClean="0"/>
                  <a:t>method</a:t>
                </a:r>
                <a:r>
                  <a:rPr lang="hu-HU" sz="2400" dirty="0" smtClean="0"/>
                  <a:t>:		</a:t>
                </a:r>
              </a:p>
              <a:p>
                <a:endParaRPr lang="hu-HU" sz="2400" dirty="0" smtClean="0"/>
              </a:p>
              <a:p>
                <a:r>
                  <a:rPr lang="hu-HU" sz="2400" dirty="0"/>
                  <a:t>	</a:t>
                </a:r>
                <a:r>
                  <a:rPr lang="hu-HU" sz="24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</a:rPr>
                          <m:t>𝑘</m:t>
                        </m:r>
                        <m:r>
                          <a:rPr lang="hu-HU" sz="2400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hu-HU" sz="2400" b="0" i="1" smtClean="0">
                        <a:latin typeface="Cambria Math"/>
                      </a:rPr>
                      <m:t>=</m:t>
                    </m:r>
                    <m:r>
                      <a:rPr lang="hu-HU" sz="2400" i="1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hu-HU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hu-HU" sz="24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hu-HU" sz="2400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=0,1,2,… ↔</m:t>
                    </m:r>
                  </m:oMath>
                </a14:m>
                <a:r>
                  <a:rPr lang="hu-HU" sz="2400" dirty="0" smtClean="0"/>
                  <a:t> X =</a:t>
                </a:r>
                <a14:m>
                  <m:oMath xmlns:m="http://schemas.openxmlformats.org/officeDocument/2006/math">
                    <m:r>
                      <a:rPr lang="hu-HU" sz="24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hu-HU" sz="2400" i="1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hu-HU" sz="2400" dirty="0" smtClean="0">
                  <a:ea typeface="Cambria Math"/>
                </a:endParaRPr>
              </a:p>
              <a:p>
                <a:endParaRPr lang="hu-HU" sz="24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𝐸</m:t>
                        </m:r>
                      </m:sub>
                    </m:sSub>
                  </m:oMath>
                </a14:m>
                <a:r>
                  <a:rPr lang="hu-HU" sz="2400" dirty="0" smtClean="0"/>
                  <a:t> explicit Euler </a:t>
                </a:r>
                <a:r>
                  <a:rPr lang="hu-HU" sz="2400" dirty="0" err="1" smtClean="0"/>
                  <a:t>method</a:t>
                </a:r>
                <a:endParaRPr lang="hu-HU" sz="2400" dirty="0" smtClean="0"/>
              </a:p>
              <a:p>
                <a:endParaRPr lang="hu-HU" sz="2400" dirty="0" smtClean="0"/>
              </a:p>
              <a:p>
                <a:r>
                  <a:rPr lang="hu-HU" sz="2400" dirty="0" smtClean="0"/>
                  <a:t>		X </a:t>
                </a:r>
                <a:r>
                  <a:rPr lang="hu-HU" sz="24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𝐸</m:t>
                        </m:r>
                      </m:sub>
                    </m:sSub>
                    <m:d>
                      <m:d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hu-HU" sz="2400" dirty="0" smtClean="0"/>
                  <a:t>, </a:t>
                </a:r>
                <a:r>
                  <a:rPr lang="hu-HU" sz="2400" dirty="0" err="1" smtClean="0"/>
                  <a:t>where</a:t>
                </a:r>
                <a:r>
                  <a:rPr lang="hu-HU" sz="2400" dirty="0" smtClean="0"/>
                  <a:t> </a:t>
                </a:r>
                <a:r>
                  <a:rPr lang="hu-HU" sz="2400" i="1" dirty="0" smtClean="0"/>
                  <a:t>X=</a:t>
                </a:r>
                <a:r>
                  <a:rPr lang="hu-HU" sz="2400" i="1" dirty="0" err="1" smtClean="0"/>
                  <a:t>x</a:t>
                </a:r>
                <a:r>
                  <a:rPr lang="hu-HU" sz="2400" i="1" dirty="0" smtClean="0"/>
                  <a:t>+</a:t>
                </a:r>
                <a:r>
                  <a:rPr lang="hu-HU" sz="2400" i="1" dirty="0" err="1" smtClean="0"/>
                  <a:t>hf</a:t>
                </a:r>
                <a:r>
                  <a:rPr lang="hu-HU" sz="2400" i="1" dirty="0" smtClean="0"/>
                  <a:t>(</a:t>
                </a:r>
                <a:r>
                  <a:rPr lang="hu-HU" sz="2400" i="1" dirty="0" err="1" smtClean="0"/>
                  <a:t>x</a:t>
                </a:r>
                <a:r>
                  <a:rPr lang="hu-HU" sz="2400" i="1" dirty="0" smtClean="0"/>
                  <a:t>)</a:t>
                </a:r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420888"/>
                <a:ext cx="7920880" cy="37987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232" t="-1284" b="-27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Implicit Euler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Def</a:t>
            </a:r>
            <a:r>
              <a:rPr lang="hu-HU" dirty="0" smtClean="0"/>
              <a:t>.:</a:t>
            </a:r>
            <a:endParaRPr lang="hu-HU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Szövegdoboz 4"/>
              <p:cNvSpPr txBox="1"/>
              <p:nvPr/>
            </p:nvSpPr>
            <p:spPr>
              <a:xfrm>
                <a:off x="755576" y="2420888"/>
                <a:ext cx="7920880" cy="37987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2400" dirty="0" smtClean="0"/>
                  <a:t>General </a:t>
                </a:r>
                <a:r>
                  <a:rPr lang="hu-HU" sz="2400" dirty="0" err="1" smtClean="0"/>
                  <a:t>task</a:t>
                </a:r>
                <a:r>
                  <a:rPr lang="hu-HU" sz="2400" dirty="0" smtClean="0"/>
                  <a:t>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acc>
                        <m:accPr>
                          <m:chr m:val="̇"/>
                          <m:ctrlPr>
                            <a:rPr lang="hu-HU" sz="2400" i="1" smtClean="0">
                              <a:latin typeface="Cambria Math"/>
                            </a:rPr>
                          </m:ctrlPr>
                        </m:acc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</m:acc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r>
                        <a:rPr lang="hu-HU" sz="24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, </m:t>
                      </m:r>
                      <m:r>
                        <a:rPr lang="hu-HU" sz="2400" b="0" i="1" smtClean="0">
                          <a:latin typeface="Cambria Math"/>
                        </a:rPr>
                        <m:t>𝑥</m:t>
                      </m:r>
                      <m:d>
                        <m:d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0</m:t>
                          </m:r>
                        </m:e>
                      </m:d>
                      <m:r>
                        <a:rPr lang="hu-HU" sz="2400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hu-HU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hu-HU" sz="2400" b="0" i="1" smtClean="0">
                              <a:latin typeface="Cambria Math"/>
                            </a:rPr>
                            <m:t>𝑥</m:t>
                          </m:r>
                        </m:e>
                        <m:sub>
                          <m:r>
                            <a:rPr lang="hu-HU" sz="2400" b="0" i="1" smtClean="0">
                              <a:latin typeface="Cambria Math"/>
                            </a:rPr>
                            <m:t>0</m:t>
                          </m:r>
                        </m:sub>
                      </m:sSub>
                      <m:r>
                        <a:rPr lang="hu-HU" sz="2400" b="0" i="1" smtClean="0">
                          <a:latin typeface="Cambria Math"/>
                          <a:ea typeface="Cambria Math"/>
                        </a:rPr>
                        <m:t>∈</m:t>
                      </m:r>
                      <m:sSup>
                        <m:sSupPr>
                          <m:ctrlPr>
                            <a:rPr lang="hu-HU" sz="2400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hu-HU" sz="2400" b="0" i="1" smtClean="0">
                              <a:latin typeface="Cambria Math"/>
                              <a:ea typeface="Cambria Math"/>
                            </a:rPr>
                            <m:t>ℝ</m:t>
                          </m:r>
                        </m:e>
                        <m:sup>
                          <m:r>
                            <a:rPr lang="hu-HU" sz="2400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sup>
                      </m:sSup>
                    </m:oMath>
                  </m:oMathPara>
                </a14:m>
                <a:endParaRPr lang="hu-HU" sz="2400" b="0" i="1" dirty="0" smtClean="0">
                  <a:latin typeface="Cambria Math"/>
                  <a:ea typeface="Cambria Math"/>
                </a:endParaRPr>
              </a:p>
              <a:p>
                <a:r>
                  <a:rPr lang="hu-HU" sz="2400" dirty="0" smtClean="0">
                    <a:ea typeface="Cambria Math"/>
                  </a:rPr>
                  <a:t>			</a:t>
                </a:r>
                <a14:m>
                  <m:oMath xmlns:m="http://schemas.openxmlformats.org/officeDocument/2006/math">
                    <m:r>
                      <a:rPr lang="hu-HU" sz="2400" i="1" smtClean="0">
                        <a:latin typeface="Cambria Math"/>
                        <a:ea typeface="Cambria Math"/>
                      </a:rPr>
                      <m:t>𝜑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:[0,</m:t>
                    </m:r>
                    <m:sSub>
                      <m:sSubPr>
                        <m:ctrlPr>
                          <a:rPr lang="hu-HU" sz="2400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h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  <m:r>
                      <a:rPr lang="hu-HU" sz="2400" b="0" i="1" smtClean="0">
                        <a:latin typeface="Cambria Math"/>
                        <a:ea typeface="Cambria Math"/>
                      </a:rPr>
                      <m:t>]×</m:t>
                    </m:r>
                  </m:oMath>
                </a14:m>
                <a:r>
                  <a:rPr lang="hu-HU" sz="24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𝑑</m:t>
                        </m:r>
                      </m:sup>
                    </m:sSup>
                    <m:r>
                      <a:rPr lang="hu-HU" sz="2400" i="1" smtClean="0"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𝑑</m:t>
                        </m:r>
                      </m:sup>
                    </m:sSup>
                  </m:oMath>
                </a14:m>
                <a:endParaRPr lang="hu-HU" sz="2400" dirty="0" smtClean="0"/>
              </a:p>
              <a:p>
                <a:r>
                  <a:rPr lang="hu-HU" sz="2400" dirty="0" smtClean="0"/>
                  <a:t>General </a:t>
                </a:r>
                <a:r>
                  <a:rPr lang="hu-HU" sz="2400" dirty="0" err="1" smtClean="0"/>
                  <a:t>method</a:t>
                </a:r>
                <a:r>
                  <a:rPr lang="hu-HU" sz="2400" dirty="0" smtClean="0"/>
                  <a:t>:		</a:t>
                </a:r>
              </a:p>
              <a:p>
                <a:endParaRPr lang="hu-HU" sz="2400" dirty="0" smtClean="0"/>
              </a:p>
              <a:p>
                <a:r>
                  <a:rPr lang="hu-HU" sz="2400" dirty="0"/>
                  <a:t>	</a:t>
                </a:r>
                <a:r>
                  <a:rPr lang="hu-HU" sz="2400" dirty="0" smtClean="0"/>
                  <a:t>	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GB" sz="2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u-HU" sz="2400" b="0" i="1" smtClean="0">
                            <a:latin typeface="Cambria Math"/>
                          </a:rPr>
                          <m:t>𝑥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</a:rPr>
                          <m:t>𝑘</m:t>
                        </m:r>
                        <m:r>
                          <a:rPr lang="hu-HU" sz="2400" b="0" i="1" smtClean="0">
                            <a:latin typeface="Cambria Math"/>
                          </a:rPr>
                          <m:t>+1</m:t>
                        </m:r>
                      </m:sub>
                    </m:sSub>
                    <m:r>
                      <a:rPr lang="hu-HU" sz="2400" b="0" i="1" smtClean="0">
                        <a:latin typeface="Cambria Math"/>
                      </a:rPr>
                      <m:t>=</m:t>
                    </m:r>
                    <m:r>
                      <a:rPr lang="hu-HU" sz="2400" i="1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hu-HU" sz="2400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sSub>
                          <m:sSubPr>
                            <m:ctrlPr>
                              <a:rPr lang="hu-HU" sz="2400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/>
                                <a:ea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sub>
                        </m:sSub>
                      </m:e>
                    </m:d>
                    <m:r>
                      <a:rPr lang="hu-HU" sz="2400" b="0" i="1" smtClean="0">
                        <a:latin typeface="Cambria Math"/>
                        <a:ea typeface="Cambria Math"/>
                      </a:rPr>
                      <m:t>, 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𝑘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=0,1,2,… ↔</m:t>
                    </m:r>
                  </m:oMath>
                </a14:m>
                <a:r>
                  <a:rPr lang="hu-HU" sz="2400" dirty="0" smtClean="0"/>
                  <a:t> X =</a:t>
                </a:r>
                <a14:m>
                  <m:oMath xmlns:m="http://schemas.openxmlformats.org/officeDocument/2006/math">
                    <m:r>
                      <a:rPr lang="hu-HU" sz="2400" b="0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a:rPr lang="hu-HU" sz="2400" i="1">
                        <a:latin typeface="Cambria Math"/>
                        <a:ea typeface="Cambria Math"/>
                      </a:rPr>
                      <m:t>𝜑</m:t>
                    </m:r>
                    <m:d>
                      <m:d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</m:oMath>
                </a14:m>
                <a:endParaRPr lang="hu-HU" sz="2400" dirty="0" smtClean="0">
                  <a:ea typeface="Cambria Math"/>
                </a:endParaRPr>
              </a:p>
              <a:p>
                <a:endParaRPr lang="hu-HU" sz="24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𝐼</m:t>
                        </m:r>
                      </m:sub>
                    </m:sSub>
                  </m:oMath>
                </a14:m>
                <a:r>
                  <a:rPr lang="hu-HU" sz="2400" dirty="0" smtClean="0"/>
                  <a:t> implicit Euler </a:t>
                </a:r>
                <a:r>
                  <a:rPr lang="hu-HU" sz="2400" dirty="0" err="1" smtClean="0"/>
                  <a:t>method</a:t>
                </a:r>
                <a:endParaRPr lang="hu-HU" sz="2400" dirty="0" smtClean="0"/>
              </a:p>
              <a:p>
                <a:endParaRPr lang="hu-HU" sz="2400" dirty="0" smtClean="0"/>
              </a:p>
              <a:p>
                <a:r>
                  <a:rPr lang="hu-HU" sz="2400" dirty="0" smtClean="0"/>
                  <a:t>		X </a:t>
                </a:r>
                <a:r>
                  <a:rPr lang="hu-HU" sz="2400" dirty="0"/>
                  <a:t>=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𝜑</m:t>
                        </m:r>
                      </m:e>
                      <m:sub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𝐼</m:t>
                        </m:r>
                      </m:sub>
                    </m:sSub>
                    <m:d>
                      <m:dPr>
                        <m:ctrlPr>
                          <a:rPr lang="hu-HU" sz="2400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h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𝑥</m:t>
                        </m:r>
                      </m:e>
                    </m:d>
                  </m:oMath>
                </a14:m>
                <a:r>
                  <a:rPr lang="hu-HU" sz="2400" dirty="0" smtClean="0"/>
                  <a:t>, </a:t>
                </a:r>
                <a:r>
                  <a:rPr lang="hu-HU" sz="2400" dirty="0" err="1" smtClean="0"/>
                  <a:t>where</a:t>
                </a:r>
                <a:r>
                  <a:rPr lang="hu-HU" sz="2400" dirty="0" smtClean="0"/>
                  <a:t> </a:t>
                </a:r>
                <a:r>
                  <a:rPr lang="hu-HU" sz="2400" i="1" dirty="0" smtClean="0"/>
                  <a:t>X=</a:t>
                </a:r>
                <a:r>
                  <a:rPr lang="hu-HU" sz="2400" i="1" dirty="0" err="1" smtClean="0"/>
                  <a:t>x</a:t>
                </a:r>
                <a:r>
                  <a:rPr lang="hu-HU" sz="2400" i="1" dirty="0" smtClean="0"/>
                  <a:t>+</a:t>
                </a:r>
                <a:r>
                  <a:rPr lang="hu-HU" sz="2400" i="1" dirty="0" err="1" smtClean="0"/>
                  <a:t>hf</a:t>
                </a:r>
                <a:r>
                  <a:rPr lang="hu-HU" sz="2400" i="1" dirty="0" smtClean="0"/>
                  <a:t>(</a:t>
                </a:r>
                <a:r>
                  <a:rPr lang="hu-HU" sz="2400" i="1" dirty="0" err="1"/>
                  <a:t>X</a:t>
                </a:r>
                <a:r>
                  <a:rPr lang="hu-HU" sz="2400" i="1" dirty="0" smtClean="0"/>
                  <a:t>)</a:t>
                </a:r>
                <a:endParaRPr lang="hu-HU" sz="2400" i="1" dirty="0" smtClean="0"/>
              </a:p>
            </p:txBody>
          </p:sp>
        </mc:Choice>
        <mc:Fallback>
          <p:sp>
            <p:nvSpPr>
              <p:cNvPr id="5" name="Szövegdoboz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5576" y="2420888"/>
                <a:ext cx="7920880" cy="3798732"/>
              </a:xfrm>
              <a:prstGeom prst="rect">
                <a:avLst/>
              </a:prstGeom>
              <a:blipFill rotWithShape="1">
                <a:blip r:embed="rId2" cstate="print"/>
                <a:stretch>
                  <a:fillRect l="-1232" t="-1284" b="-272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Semi-implicit</a:t>
            </a:r>
            <a:r>
              <a:rPr lang="hu-HU" dirty="0" smtClean="0"/>
              <a:t> Euler</a:t>
            </a:r>
            <a:endParaRPr lang="hu-HU" dirty="0"/>
          </a:p>
        </p:txBody>
      </p:sp>
      <p:sp>
        <p:nvSpPr>
          <p:cNvPr id="3" name="Tartalom helye 2"/>
          <p:cNvSpPr>
            <a:spLocks noGrp="1" noRot="1" noChangeAspect="1" noMove="1" noResize="1" noEditPoints="1" noAdjustHandles="1" noChangeArrowheads="1" noChangeShapeType="1" noTextEdit="1"/>
          </p:cNvSpPr>
          <p:nvPr>
            <p:ph idx="1"/>
          </p:nvPr>
        </p:nvSpPr>
        <p:spPr>
          <a:blipFill rotWithShape="1">
            <a:blip r:embed="rId3" cstate="print"/>
            <a:stretch>
              <a:fillRect l="-593" t="-2083"/>
            </a:stretch>
          </a:blipFill>
        </p:spPr>
        <p:txBody>
          <a:bodyPr/>
          <a:lstStyle/>
          <a:p>
            <a:pPr>
              <a:buNone/>
            </a:pPr>
            <a:endParaRPr lang="en-GB" dirty="0">
              <a:noFill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Semi-implicit</a:t>
            </a:r>
            <a:r>
              <a:rPr lang="hu-HU" dirty="0" smtClean="0"/>
              <a:t> Euler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err="1" smtClean="0"/>
              <a:t>Suppl</a:t>
            </a:r>
            <a:r>
              <a:rPr lang="hu-HU" dirty="0" smtClean="0"/>
              <a:t>.:</a:t>
            </a:r>
            <a:endParaRPr lang="hu-HU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4" name="Szövegdoboz 3"/>
              <p:cNvSpPr txBox="1"/>
              <p:nvPr/>
            </p:nvSpPr>
            <p:spPr>
              <a:xfrm>
                <a:off x="441082" y="2564904"/>
                <a:ext cx="8424936" cy="36850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hu-HU" sz="2400" dirty="0" smtClean="0"/>
                  <a:t>The </a:t>
                </a:r>
                <a:r>
                  <a:rPr lang="hu-HU" sz="2400" dirty="0" err="1"/>
                  <a:t>exact</a:t>
                </a:r>
                <a:r>
                  <a:rPr lang="hu-HU" sz="2400" dirty="0"/>
                  <a:t> </a:t>
                </a:r>
                <a:r>
                  <a:rPr lang="hu-HU" sz="2400" dirty="0" err="1"/>
                  <a:t>solutions</a:t>
                </a:r>
                <a:r>
                  <a:rPr lang="hu-HU" sz="2400" dirty="0"/>
                  <a:t> </a:t>
                </a:r>
                <a:r>
                  <a:rPr lang="hu-HU" sz="2400" dirty="0" smtClean="0"/>
                  <a:t>of </a:t>
                </a:r>
                <a:r>
                  <a:rPr lang="el-GR" sz="2400" dirty="0" smtClean="0"/>
                  <a:t>Φ</a:t>
                </a:r>
                <a:r>
                  <a:rPr lang="hu-HU" sz="2400" dirty="0" smtClean="0"/>
                  <a:t>: </a:t>
                </a:r>
                <a14:m>
                  <m:oMath xmlns:m="http://schemas.openxmlformats.org/officeDocument/2006/math">
                    <m:r>
                      <a:rPr lang="hu-HU" sz="2400" i="1">
                        <a:latin typeface="Cambria Math"/>
                        <a:ea typeface="Cambria Math"/>
                      </a:rPr>
                      <m:t>ℝ</m:t>
                    </m:r>
                    <m:r>
                      <a:rPr lang="hu-HU" sz="2400" i="1">
                        <a:latin typeface="Cambria Math"/>
                        <a:ea typeface="Cambria Math"/>
                      </a:rPr>
                      <m:t>×</m:t>
                    </m:r>
                    <m:sSup>
                      <m:sSupPr>
                        <m:ctrlPr>
                          <a:rPr lang="hu-H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</a:rPr>
                          <m:t>𝑑</m:t>
                        </m:r>
                      </m:sup>
                    </m:sSup>
                    <m:r>
                      <a:rPr lang="hu-HU" sz="2400" i="1" smtClean="0">
                        <a:latin typeface="Cambria Math"/>
                        <a:ea typeface="Cambria Math"/>
                      </a:rPr>
                      <m:t>→</m:t>
                    </m:r>
                    <m:sSup>
                      <m:sSupPr>
                        <m:ctrlPr>
                          <a:rPr lang="hu-H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i="1">
                            <a:latin typeface="Cambria Math"/>
                          </a:rPr>
                          <m:t>𝑑</m:t>
                        </m:r>
                      </m:sup>
                    </m:sSup>
                    <m:r>
                      <a:rPr lang="hu-HU" sz="2400" b="0" i="1" smtClean="0">
                        <a:latin typeface="Cambria Math"/>
                      </a:rPr>
                      <m:t>, </m:t>
                    </m:r>
                    <m:d>
                      <m:dPr>
                        <m:ctrlPr>
                          <a:rPr lang="hu-HU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hu-HU" sz="2400" b="0" i="1" smtClean="0">
                            <a:latin typeface="Cambria Math"/>
                          </a:rPr>
                          <m:t>𝑡</m:t>
                        </m:r>
                        <m:r>
                          <a:rPr lang="hu-HU" sz="2400" b="0" i="1" smtClean="0">
                            <a:latin typeface="Cambria Math"/>
                          </a:rPr>
                          <m:t>,</m:t>
                        </m:r>
                        <m:d>
                          <m:dPr>
                            <m:ctrlPr>
                              <a:rPr lang="hu-HU" sz="2400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hu-HU" sz="24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hu-HU" sz="2400" b="0" i="1" smtClean="0">
                                    <a:latin typeface="Cambria Math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hu-HU" sz="2400" b="0" i="1" smtClean="0">
                                    <a:latin typeface="Cambria Math"/>
                                  </a:rPr>
                                  <m:t>𝑦</m:t>
                                </m:r>
                              </m:den>
                            </m:f>
                          </m:e>
                        </m:d>
                      </m:e>
                    </m:d>
                    <m:r>
                      <a:rPr lang="hu-HU" sz="2400" i="1">
                        <a:latin typeface="Cambria Math"/>
                        <a:ea typeface="Cambria Math"/>
                      </a:rPr>
                      <m:t>→</m:t>
                    </m:r>
                    <m:r>
                      <m:rPr>
                        <m:nor/>
                      </m:rPr>
                      <a:rPr lang="el-GR" sz="2400" dirty="0"/>
                      <m:t>Φ</m:t>
                    </m:r>
                  </m:oMath>
                </a14:m>
                <a:r>
                  <a:rPr lang="hu-HU" sz="2400" dirty="0"/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hu-HU" sz="2400" i="1">
                            <a:latin typeface="Cambria Math"/>
                          </a:rPr>
                        </m:ctrlPr>
                      </m:dPr>
                      <m:e>
                        <m:r>
                          <a:rPr lang="hu-HU" sz="2400" i="1">
                            <a:latin typeface="Cambria Math"/>
                          </a:rPr>
                          <m:t>𝑡</m:t>
                        </m:r>
                        <m:r>
                          <a:rPr lang="hu-HU" sz="2400" i="1">
                            <a:latin typeface="Cambria Math"/>
                          </a:rPr>
                          <m:t>,</m:t>
                        </m:r>
                        <m:d>
                          <m:dPr>
                            <m:ctrlPr>
                              <a:rPr lang="hu-HU" sz="2400" i="1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type m:val="noBar"/>
                                <m:ctrlPr>
                                  <a:rPr lang="hu-HU" sz="2400" i="1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lang="hu-HU" sz="2400" i="1">
                                    <a:latin typeface="Cambria Math"/>
                                  </a:rPr>
                                  <m:t>𝑥</m:t>
                                </m:r>
                              </m:num>
                              <m:den>
                                <m:r>
                                  <a:rPr lang="hu-HU" sz="2400" i="1">
                                    <a:latin typeface="Cambria Math"/>
                                  </a:rPr>
                                  <m:t>𝑦</m:t>
                                </m:r>
                              </m:den>
                            </m:f>
                          </m:e>
                        </m:d>
                      </m:e>
                    </m:d>
                  </m:oMath>
                </a14:m>
                <a:r>
                  <a:rPr lang="hu-HU" sz="2400" i="1" dirty="0" smtClean="0"/>
                  <a:t>  </a:t>
                </a:r>
                <a:r>
                  <a:rPr lang="hu-HU" sz="2400" b="1" dirty="0" smtClean="0"/>
                  <a:t>conserv</a:t>
                </a:r>
                <a:r>
                  <a:rPr lang="hu-HU" sz="2400" dirty="0" smtClean="0"/>
                  <a:t>: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nor/>
                      </m:rPr>
                      <a:rPr lang="hu-HU" sz="2400" b="1" dirty="0"/>
                      <m:t>energ</m:t>
                    </m:r>
                    <m:r>
                      <m:rPr>
                        <m:nor/>
                      </m:rPr>
                      <a:rPr lang="hu-HU" sz="2400" b="1" dirty="0" smtClean="0"/>
                      <m:t>y</m:t>
                    </m:r>
                    <m:r>
                      <a:rPr lang="hu-HU" sz="2400" b="0" i="1" dirty="0" smtClean="0">
                        <a:latin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hu-HU" sz="2400" b="0" i="0" dirty="0" smtClean="0">
                        <a:latin typeface="Cambria Math"/>
                      </a:rPr>
                      <m:t>of</m:t>
                    </m:r>
                    <m:r>
                      <a:rPr lang="hu-HU" sz="2400" i="1" dirty="0">
                        <a:latin typeface="Cambria Math"/>
                      </a:rPr>
                      <m:t> </m:t>
                    </m:r>
                    <m:f>
                      <m:fPr>
                        <m:ctrlPr>
                          <a:rPr lang="hu-HU" sz="240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u-HU" sz="240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hu-HU" sz="2400" b="0" i="1" smtClean="0">
                                <a:latin typeface="Cambria Math"/>
                              </a:rPr>
                              <m:t>𝑦</m:t>
                            </m:r>
                          </m:e>
                          <m:sup>
                            <m:r>
                              <a:rPr lang="hu-HU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u-HU" sz="2400" b="0" i="1" smtClean="0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hu-HU" sz="2400" b="0" i="1" smtClean="0">
                        <a:latin typeface="Cambria Math"/>
                      </a:rPr>
                      <m:t>+</m:t>
                    </m:r>
                    <m:r>
                      <a:rPr lang="hu-HU" sz="2400" b="0" i="1" smtClean="0">
                        <a:latin typeface="Cambria Math"/>
                      </a:rPr>
                      <m:t>𝑉</m:t>
                    </m:r>
                    <m:d>
                      <m:dPr>
                        <m:ctrlPr>
                          <a:rPr lang="hu-HU" sz="2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hu-HU" sz="2400" b="0" i="1" smtClean="0">
                            <a:latin typeface="Cambria Math"/>
                          </a:rPr>
                          <m:t>𝑥</m:t>
                        </m:r>
                      </m:e>
                    </m:d>
                    <m:r>
                      <a:rPr lang="hu-HU" sz="24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hu-HU" sz="2400" dirty="0" smtClean="0"/>
                  <a:t> </a:t>
                </a:r>
                <a:r>
                  <a:rPr lang="hu-HU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400" i="1" smtClean="0">
                            <a:latin typeface="Cambria Math"/>
                          </a:rPr>
                        </m:ctrlPr>
                      </m:fPr>
                      <m:num>
                        <m:sSubSup>
                          <m:sSubSupPr>
                            <m:ctrlPr>
                              <a:rPr lang="hu-HU" sz="2400" i="1" smtClean="0">
                                <a:latin typeface="Cambria Math"/>
                              </a:rPr>
                            </m:ctrlPr>
                          </m:sSubSupPr>
                          <m:e>
                            <m:sSub>
                              <m:sSubPr>
                                <m:ctrlPr>
                                  <a:rPr lang="hu-HU" sz="2400" i="1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lang="hu-HU" sz="2400" i="1">
                                    <a:latin typeface="Cambria Math"/>
                                  </a:rPr>
                                  <m:t>𝑦</m:t>
                                </m:r>
                              </m:e>
                              <m:sub>
                                <m:r>
                                  <a:rPr lang="hu-HU" sz="2400" i="1">
                                    <a:latin typeface="Cambria Math"/>
                                  </a:rPr>
                                  <m:t>0</m:t>
                                </m:r>
                              </m:sub>
                            </m:sSub>
                          </m:e>
                          <m:sub/>
                          <m:sup>
                            <m:r>
                              <a:rPr lang="hu-HU" sz="24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bSup>
                      </m:num>
                      <m:den>
                        <m:r>
                          <a:rPr lang="hu-HU" sz="2400" i="1">
                            <a:latin typeface="Cambria Math"/>
                          </a:rPr>
                          <m:t>2</m:t>
                        </m:r>
                      </m:den>
                    </m:f>
                    <m:r>
                      <a:rPr lang="hu-HU" sz="2400" i="1">
                        <a:latin typeface="Cambria Math"/>
                      </a:rPr>
                      <m:t>+</m:t>
                    </m:r>
                    <m:r>
                      <a:rPr lang="hu-HU" sz="2400" i="1">
                        <a:latin typeface="Cambria Math"/>
                      </a:rPr>
                      <m:t>𝑉</m:t>
                    </m:r>
                    <m:d>
                      <m:dPr>
                        <m:ctrlPr>
                          <a:rPr lang="hu-HU" sz="2400" i="1">
                            <a:latin typeface="Cambria Math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hu-HU" sz="24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hu-HU" sz="2400" b="0" i="1" smtClean="0">
                                <a:latin typeface="Cambria Math"/>
                              </a:rPr>
                              <m:t>𝑥</m:t>
                            </m:r>
                          </m:e>
                          <m:sub>
                            <m:r>
                              <a:rPr lang="hu-HU" sz="2400" b="0" i="1" smtClean="0">
                                <a:latin typeface="Cambria Math"/>
                              </a:rPr>
                              <m:t>0</m:t>
                            </m:r>
                          </m:sub>
                        </m:sSub>
                      </m:e>
                    </m:d>
                  </m:oMath>
                </a14:m>
                <a:endParaRPr lang="hu-HU" sz="2400" dirty="0" smtClean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hu-HU" sz="2400" b="1" dirty="0" err="1" smtClean="0"/>
                  <a:t>area</a:t>
                </a:r>
                <a:r>
                  <a:rPr lang="hu-HU" sz="2400" b="1" dirty="0" smtClean="0"/>
                  <a:t> </a:t>
                </a:r>
                <a:r>
                  <a:rPr lang="hu-HU" sz="2400" dirty="0" smtClean="0"/>
                  <a:t>of </a:t>
                </a:r>
                <a:r>
                  <a:rPr lang="hu-HU" sz="2400" i="1" dirty="0" err="1" smtClean="0"/>
                  <a:t>dx</a:t>
                </a:r>
                <a:r>
                  <a:rPr lang="hu-HU" sz="2400" i="1" dirty="0" smtClean="0"/>
                  <a:t> </a:t>
                </a:r>
                <a:r>
                  <a:rPr lang="hu-HU" sz="2400" i="1" dirty="0" err="1" smtClean="0"/>
                  <a:t>dy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at</a:t>
                </a:r>
                <a:r>
                  <a:rPr lang="hu-HU" sz="2400" dirty="0" smtClean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sz="2400" i="1">
                            <a:latin typeface="Cambria Math"/>
                          </a:rPr>
                        </m:ctrlPr>
                      </m:sSupPr>
                      <m:e>
                        <m:r>
                          <a:rPr lang="hu-HU" sz="2400" i="1">
                            <a:latin typeface="Cambria Math"/>
                            <a:ea typeface="Cambria Math"/>
                          </a:rPr>
                          <m:t>ℝ</m:t>
                        </m:r>
                      </m:e>
                      <m:sup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p>
                    </m:sSup>
                    <m:r>
                      <a:rPr lang="hu-HU" sz="2400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hu-HU" sz="2400" dirty="0" err="1" smtClean="0"/>
                  <a:t>phase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portrait</a:t>
                </a:r>
                <a:r>
                  <a:rPr lang="hu-HU" sz="2400" dirty="0" smtClean="0"/>
                  <a:t>  </a:t>
                </a:r>
              </a:p>
              <a:p>
                <a:endParaRPr lang="hu-HU" sz="2400" dirty="0" smtClean="0"/>
              </a:p>
              <a:p>
                <a:r>
                  <a:rPr lang="hu-HU" sz="2400" dirty="0" err="1" smtClean="0"/>
                  <a:t>This</a:t>
                </a:r>
                <a:r>
                  <a:rPr lang="hu-HU" sz="2400" dirty="0" smtClean="0"/>
                  <a:t> </a:t>
                </a:r>
                <a:r>
                  <a:rPr lang="en-GB" sz="2400" dirty="0" smtClean="0"/>
                  <a:t>special </a:t>
                </a:r>
                <a:r>
                  <a:rPr lang="en-GB" sz="2400" dirty="0" smtClean="0"/>
                  <a:t>method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conservs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the</a:t>
                </a:r>
                <a:r>
                  <a:rPr lang="hu-HU" sz="2400" dirty="0" smtClean="0"/>
                  <a:t> </a:t>
                </a:r>
                <a:r>
                  <a:rPr lang="hu-HU" sz="2400" i="1" dirty="0" err="1"/>
                  <a:t>dx</a:t>
                </a:r>
                <a:r>
                  <a:rPr lang="hu-HU" sz="2400" i="1" dirty="0"/>
                  <a:t> </a:t>
                </a:r>
                <a:r>
                  <a:rPr lang="hu-HU" sz="2400" i="1" dirty="0" err="1"/>
                  <a:t>dy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area</a:t>
                </a:r>
                <a:r>
                  <a:rPr lang="hu-HU" sz="2400" dirty="0" smtClean="0"/>
                  <a:t>, </a:t>
                </a:r>
                <a:r>
                  <a:rPr lang="hu-HU" sz="2400" dirty="0" err="1" smtClean="0"/>
                  <a:t>according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to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the</a:t>
                </a:r>
                <a:r>
                  <a:rPr lang="hu-HU" sz="2400" dirty="0" smtClean="0"/>
                  <a:t> </a:t>
                </a:r>
                <a:r>
                  <a:rPr lang="hu-HU" sz="2400" dirty="0" err="1" smtClean="0"/>
                  <a:t>det</a:t>
                </a:r>
                <a:r>
                  <a:rPr lang="hu-HU" sz="2400" dirty="0" smtClean="0"/>
                  <a:t> (J)</a:t>
                </a:r>
                <a14:m>
                  <m:oMath xmlns:m="http://schemas.openxmlformats.org/officeDocument/2006/math">
                    <m:r>
                      <a:rPr lang="hu-HU" sz="2400" i="1" smtClean="0">
                        <a:latin typeface="Cambria Math"/>
                        <a:ea typeface="Cambria Math"/>
                      </a:rPr>
                      <m:t>≡</m:t>
                    </m:r>
                    <m:r>
                      <a:rPr lang="hu-HU" sz="2400" b="0" i="1" smtClean="0">
                        <a:latin typeface="Cambria Math"/>
                        <a:ea typeface="Cambria Math"/>
                      </a:rPr>
                      <m:t>1</m:t>
                    </m:r>
                  </m:oMath>
                </a14:m>
                <a:r>
                  <a:rPr lang="hu-HU" sz="2400" dirty="0" smtClean="0"/>
                  <a:t>, </a:t>
                </a:r>
                <a:r>
                  <a:rPr lang="hu-HU" sz="2400" dirty="0" err="1" smtClean="0"/>
                  <a:t>where</a:t>
                </a:r>
                <a:r>
                  <a:rPr lang="hu-HU" sz="2400" dirty="0" smtClean="0"/>
                  <a:t> </a:t>
                </a:r>
                <a:r>
                  <a:rPr lang="hu-HU" sz="2400" i="1" dirty="0" smtClean="0"/>
                  <a:t>J=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hu-HU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hu-HU" sz="240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𝑋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𝑌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num>
                      <m:den>
                        <m:r>
                          <a:rPr lang="hu-HU" sz="2400" i="1" smtClean="0">
                            <a:latin typeface="Cambria Math"/>
                            <a:ea typeface="Cambria Math"/>
                          </a:rPr>
                          <m:t>𝜕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(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𝑥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𝑦</m:t>
                        </m:r>
                        <m:r>
                          <a:rPr lang="hu-HU" sz="2400" b="0" i="1" smtClean="0">
                            <a:latin typeface="Cambria Math"/>
                            <a:ea typeface="Cambria Math"/>
                          </a:rPr>
                          <m:t>)</m:t>
                        </m:r>
                      </m:den>
                    </m:f>
                    <m:r>
                      <a:rPr lang="hu-HU" sz="2400" b="0" i="0" smtClean="0">
                        <a:latin typeface="Cambria Math"/>
                        <a:ea typeface="Cambria Math"/>
                      </a:rPr>
                      <m:t>.</m:t>
                    </m:r>
                  </m:oMath>
                </a14:m>
                <a:endParaRPr lang="hu-HU" sz="2400" dirty="0"/>
              </a:p>
              <a:p>
                <a:endParaRPr lang="en-GB" dirty="0"/>
              </a:p>
            </p:txBody>
          </p:sp>
        </mc:Choice>
        <mc:Fallback>
          <p:sp>
            <p:nvSpPr>
              <p:cNvPr id="4" name="Szövegdoboz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1082" y="2564904"/>
                <a:ext cx="8424936" cy="3685048"/>
              </a:xfrm>
              <a:prstGeom prst="rect">
                <a:avLst/>
              </a:prstGeom>
              <a:blipFill rotWithShape="1">
                <a:blip r:embed="rId3" cstate="print"/>
                <a:stretch>
                  <a:fillRect l="-108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mtClean="0"/>
              <a:t>Comparation of numerical methods:</a:t>
            </a:r>
            <a:endParaRPr lang="en-US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Always take care of the physics of the problem</a:t>
            </a:r>
          </a:p>
          <a:p>
            <a:r>
              <a:rPr lang="en-US" dirty="0" smtClean="0"/>
              <a:t>Energy</a:t>
            </a:r>
          </a:p>
          <a:p>
            <a:r>
              <a:rPr lang="en-US" dirty="0" smtClean="0"/>
              <a:t>=&gt; choose problem specific numerical methods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33475" y="2352675"/>
            <a:ext cx="6877050" cy="2152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3568" y="2276872"/>
            <a:ext cx="7348394" cy="2232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Trace-Determinant </a:t>
            </a:r>
            <a:r>
              <a:rPr lang="en-GB" dirty="0" smtClean="0"/>
              <a:t>Diagram</a:t>
            </a:r>
            <a:endParaRPr lang="en-GB" dirty="0"/>
          </a:p>
        </p:txBody>
      </p:sp>
      <mc:AlternateContent xmlns:mc="http://schemas.openxmlformats.org/markup-compatibility/2006">
        <mc:Choice xmlns="" xmlns:a14="http://schemas.microsoft.com/office/drawing/2010/main" Requires="a14">
          <p:sp>
            <p:nvSpPr>
              <p:cNvPr id="5" name="Tartalom helye 4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2564904"/>
                <a:ext cx="8229600" cy="3759696"/>
              </a:xfrm>
            </p:spPr>
            <p:txBody>
              <a:bodyPr>
                <a:normAutofit fontScale="70000" lnSpcReduction="20000"/>
              </a:bodyPr>
              <a:lstStyle/>
              <a:p>
                <a:pPr lvl="1"/>
                <a:r>
                  <a:rPr lang="hu-HU" dirty="0" smtClean="0"/>
                  <a:t>Unstable</a:t>
                </a:r>
                <a:r>
                  <a:rPr lang="hu-HU" dirty="0"/>
                  <a:t> </a:t>
                </a:r>
                <a:r>
                  <a:rPr lang="hu-HU" dirty="0" err="1" smtClean="0"/>
                  <a:t>Focus</a:t>
                </a:r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i="1" smtClean="0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b="0" i="1" dirty="0" smtClean="0">
                        <a:latin typeface="Cambria Math"/>
                      </a:rPr>
                      <m:t>𝑇</m:t>
                    </m:r>
                    <m:r>
                      <a:rPr lang="hu-HU" b="0" i="1" dirty="0" smtClean="0">
                        <a:latin typeface="Cambria Math"/>
                      </a:rPr>
                      <m:t>&gt;0 &amp; </m:t>
                    </m:r>
                    <m:r>
                      <a:rPr lang="hu-HU" b="0" i="1" dirty="0" smtClean="0">
                        <a:latin typeface="Cambria Math"/>
                      </a:rPr>
                      <m:t>𝐷</m:t>
                    </m:r>
                    <m:r>
                      <a:rPr lang="hu-HU" b="0" i="1" dirty="0" smtClean="0">
                        <a:latin typeface="Cambria Math"/>
                      </a:rPr>
                      <m:t>&gt;</m:t>
                    </m:r>
                    <m:f>
                      <m:fPr>
                        <m:ctrlPr>
                          <a:rPr lang="hu-HU" b="0" i="1" dirty="0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u-HU" b="0" i="1" dirty="0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hu-HU" b="0" i="1" dirty="0" smtClean="0">
                                <a:latin typeface="Cambria Math"/>
                              </a:rPr>
                              <m:t>𝑇</m:t>
                            </m:r>
                          </m:e>
                          <m:sup>
                            <m:r>
                              <a:rPr lang="hu-HU" b="0" i="1" dirty="0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u-HU" b="0" i="1" dirty="0" smtClean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hu-HU" dirty="0"/>
              </a:p>
              <a:p>
                <a:pPr lvl="1"/>
                <a:r>
                  <a:rPr lang="hu-HU" dirty="0" err="1"/>
                  <a:t>Unstable</a:t>
                </a:r>
                <a:r>
                  <a:rPr lang="hu-HU" dirty="0"/>
                  <a:t> </a:t>
                </a:r>
                <a:r>
                  <a:rPr lang="hu-HU" dirty="0" err="1" smtClean="0"/>
                  <a:t>Node</a:t>
                </a:r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hu-HU" dirty="0"/>
                  <a:t> </a:t>
                </a:r>
                <a14:m>
                  <m:oMath xmlns:m="http://schemas.openxmlformats.org/officeDocument/2006/math">
                    <m:r>
                      <a:rPr lang="hu-HU" i="1" dirty="0">
                        <a:latin typeface="Cambria Math"/>
                      </a:rPr>
                      <m:t>𝑇</m:t>
                    </m:r>
                    <m:r>
                      <a:rPr lang="hu-HU" i="1" dirty="0">
                        <a:latin typeface="Cambria Math"/>
                      </a:rPr>
                      <m:t>&gt;0 &amp; 0&lt;</m:t>
                    </m:r>
                    <m:r>
                      <a:rPr lang="hu-HU" i="1" dirty="0">
                        <a:latin typeface="Cambria Math"/>
                      </a:rPr>
                      <m:t>𝐷</m:t>
                    </m:r>
                    <m:r>
                      <a:rPr lang="hu-HU" b="0" i="1" dirty="0" smtClean="0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hu-HU" i="1" dirty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u-HU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hu-HU" i="1" dirty="0">
                                <a:latin typeface="Cambria Math"/>
                              </a:rPr>
                              <m:t>𝑇</m:t>
                            </m:r>
                          </m:e>
                          <m:sup>
                            <m:r>
                              <a:rPr lang="hu-HU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u-HU" i="1" dirty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hu-HU" dirty="0"/>
              </a:p>
              <a:p>
                <a:pPr lvl="1"/>
                <a:r>
                  <a:rPr lang="hu-HU" dirty="0" err="1" smtClean="0"/>
                  <a:t>Saddle</a:t>
                </a:r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hu-HU" dirty="0"/>
                  <a:t> </a:t>
                </a:r>
                <a:r>
                  <a:rPr lang="hu-HU" dirty="0" smtClean="0"/>
                  <a:t>D</a:t>
                </a:r>
                <a14:m>
                  <m:oMath xmlns:m="http://schemas.openxmlformats.org/officeDocument/2006/math">
                    <m:r>
                      <a:rPr lang="hu-HU" i="1" dirty="0" smtClean="0">
                        <a:latin typeface="Cambria Math"/>
                      </a:rPr>
                      <m:t>&lt;</m:t>
                    </m:r>
                    <m:r>
                      <a:rPr lang="hu-HU" b="0" i="1" dirty="0" smtClean="0">
                        <a:latin typeface="Cambria Math"/>
                      </a:rPr>
                      <m:t>0</m:t>
                    </m:r>
                  </m:oMath>
                </a14:m>
                <a:endParaRPr lang="hu-HU" b="0" dirty="0" smtClean="0"/>
              </a:p>
              <a:p>
                <a:pPr lvl="1"/>
                <a:r>
                  <a:rPr lang="hu-HU" dirty="0" err="1"/>
                  <a:t>Stable</a:t>
                </a:r>
                <a:r>
                  <a:rPr lang="hu-HU" dirty="0"/>
                  <a:t> </a:t>
                </a:r>
                <a:r>
                  <a:rPr lang="hu-HU" dirty="0" err="1" smtClean="0"/>
                  <a:t>Node</a:t>
                </a:r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hu-HU" dirty="0"/>
                  <a:t> </a:t>
                </a:r>
                <a14:m>
                  <m:oMath xmlns:m="http://schemas.openxmlformats.org/officeDocument/2006/math">
                    <m:r>
                      <a:rPr lang="hu-HU" i="1" dirty="0">
                        <a:latin typeface="Cambria Math"/>
                      </a:rPr>
                      <m:t>𝑇</m:t>
                    </m:r>
                    <m:r>
                      <a:rPr lang="hu-HU" b="0" i="1" dirty="0" smtClean="0">
                        <a:latin typeface="Cambria Math"/>
                      </a:rPr>
                      <m:t>&lt;</m:t>
                    </m:r>
                    <m:r>
                      <a:rPr lang="hu-HU" i="1" dirty="0">
                        <a:latin typeface="Cambria Math"/>
                      </a:rPr>
                      <m:t>0 &amp; </m:t>
                    </m:r>
                    <m:r>
                      <a:rPr lang="hu-HU" b="0" i="1" dirty="0" smtClean="0">
                        <a:latin typeface="Cambria Math"/>
                      </a:rPr>
                      <m:t>0&lt;</m:t>
                    </m:r>
                    <m:r>
                      <a:rPr lang="hu-HU" i="1" dirty="0">
                        <a:latin typeface="Cambria Math"/>
                      </a:rPr>
                      <m:t>𝐷</m:t>
                    </m:r>
                    <m:r>
                      <a:rPr lang="hu-HU" b="0" i="1" dirty="0" smtClean="0">
                        <a:latin typeface="Cambria Math"/>
                      </a:rPr>
                      <m:t>&lt;</m:t>
                    </m:r>
                    <m:f>
                      <m:fPr>
                        <m:ctrlPr>
                          <a:rPr lang="hu-HU" i="1" dirty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u-HU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hu-HU" i="1" dirty="0">
                                <a:latin typeface="Cambria Math"/>
                              </a:rPr>
                              <m:t>𝑇</m:t>
                            </m:r>
                          </m:e>
                          <m:sup>
                            <m:r>
                              <a:rPr lang="hu-HU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u-HU" i="1" dirty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hu-HU" dirty="0"/>
              </a:p>
              <a:p>
                <a:pPr lvl="1"/>
                <a:r>
                  <a:rPr lang="hu-HU" dirty="0" err="1"/>
                  <a:t>Stable</a:t>
                </a:r>
                <a:r>
                  <a:rPr lang="hu-HU" dirty="0"/>
                  <a:t> </a:t>
                </a:r>
                <a:r>
                  <a:rPr lang="hu-HU" dirty="0" err="1" smtClean="0"/>
                  <a:t>Focus</a:t>
                </a:r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hu-HU" dirty="0"/>
                  <a:t> </a:t>
                </a:r>
                <a14:m>
                  <m:oMath xmlns:m="http://schemas.openxmlformats.org/officeDocument/2006/math">
                    <m:r>
                      <a:rPr lang="hu-HU" i="1" dirty="0">
                        <a:latin typeface="Cambria Math"/>
                      </a:rPr>
                      <m:t>𝑇</m:t>
                    </m:r>
                    <m:r>
                      <a:rPr lang="hu-HU" b="0" i="1" dirty="0" smtClean="0">
                        <a:latin typeface="Cambria Math"/>
                      </a:rPr>
                      <m:t>&lt;</m:t>
                    </m:r>
                    <m:r>
                      <a:rPr lang="hu-HU" i="1" dirty="0">
                        <a:latin typeface="Cambria Math"/>
                      </a:rPr>
                      <m:t>0 &amp; </m:t>
                    </m:r>
                    <m:r>
                      <a:rPr lang="hu-HU" i="1" dirty="0">
                        <a:latin typeface="Cambria Math"/>
                      </a:rPr>
                      <m:t>𝐷</m:t>
                    </m:r>
                    <m:r>
                      <a:rPr lang="hu-HU" i="1" dirty="0">
                        <a:latin typeface="Cambria Math"/>
                      </a:rPr>
                      <m:t>&gt;</m:t>
                    </m:r>
                    <m:f>
                      <m:fPr>
                        <m:ctrlPr>
                          <a:rPr lang="hu-HU" i="1" dirty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hu-HU" i="1" dirty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lang="hu-HU" i="1" dirty="0">
                                <a:latin typeface="Cambria Math"/>
                              </a:rPr>
                              <m:t>𝑇</m:t>
                            </m:r>
                          </m:e>
                          <m:sup>
                            <m:r>
                              <a:rPr lang="hu-HU" i="1" dirty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hu-HU" i="1" dirty="0">
                            <a:latin typeface="Cambria Math"/>
                          </a:rPr>
                          <m:t>4</m:t>
                        </m:r>
                      </m:den>
                    </m:f>
                  </m:oMath>
                </a14:m>
                <a:endParaRPr lang="hu-HU" dirty="0" smtClean="0"/>
              </a:p>
              <a:p>
                <a:pPr marL="393192" lvl="1" indent="0">
                  <a:buNone/>
                </a:pPr>
                <a:endParaRPr lang="hu-HU" dirty="0"/>
              </a:p>
              <a:p>
                <a:pPr marL="0" indent="0">
                  <a:buNone/>
                </a:pPr>
                <a:r>
                  <a:rPr lang="hu-HU" dirty="0" smtClean="0"/>
                  <a:t>T</a:t>
                </a:r>
                <a:r>
                  <a:rPr lang="en-GB" dirty="0" smtClean="0"/>
                  <a:t>he </a:t>
                </a:r>
                <a:r>
                  <a:rPr lang="en-GB" dirty="0"/>
                  <a:t>most important of transient </a:t>
                </a:r>
                <a:r>
                  <a:rPr lang="en-GB" dirty="0" smtClean="0"/>
                  <a:t>cases</a:t>
                </a:r>
                <a:endParaRPr lang="hu-HU" dirty="0" smtClean="0"/>
              </a:p>
              <a:p>
                <a:pPr lvl="1"/>
                <a:r>
                  <a:rPr lang="hu-HU" dirty="0" smtClean="0"/>
                  <a:t>Centrum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ea typeface="Cambria Math"/>
                      </a:rPr>
                      <m:t>↔</m:t>
                    </m:r>
                    <m:r>
                      <m:rPr>
                        <m:sty m:val="p"/>
                      </m:rPr>
                      <a:rPr lang="hu-HU" b="0" i="0" smtClean="0">
                        <a:latin typeface="Cambria Math"/>
                        <a:ea typeface="Cambria Math"/>
                      </a:rPr>
                      <m:t>T</m:t>
                    </m:r>
                    <m:r>
                      <a:rPr lang="hu-HU" b="0" i="0" smtClean="0">
                        <a:latin typeface="Cambria Math"/>
                        <a:ea typeface="Cambria Math"/>
                      </a:rPr>
                      <m:t>=0 &amp; </m:t>
                    </m:r>
                    <m:r>
                      <m:rPr>
                        <m:sty m:val="p"/>
                      </m:rPr>
                      <a:rPr lang="hu-HU" b="0" i="0" smtClean="0">
                        <a:latin typeface="Cambria Math"/>
                        <a:ea typeface="Cambria Math"/>
                      </a:rPr>
                      <m:t>D</m:t>
                    </m:r>
                    <m:r>
                      <a:rPr lang="hu-HU" b="0" i="0" smtClean="0">
                        <a:latin typeface="Cambria Math"/>
                        <a:ea typeface="Cambria Math"/>
                      </a:rPr>
                      <m:t>&gt;0 −</m:t>
                    </m:r>
                    <m:r>
                      <m:rPr>
                        <m:sty m:val="p"/>
                      </m:rPr>
                      <a:rPr lang="hu-HU" i="0">
                        <a:latin typeface="Cambria Math"/>
                        <a:ea typeface="Cambria Math"/>
                      </a:rPr>
                      <m:t>stability</m:t>
                    </m:r>
                    <m:r>
                      <a:rPr lang="hu-HU" i="0" smtClean="0">
                        <a:latin typeface="Cambria Math"/>
                        <a:ea typeface="Cambria Math"/>
                      </a:rPr>
                      <m:t> </m:t>
                    </m:r>
                    <m:r>
                      <m:rPr>
                        <m:sty m:val="p"/>
                      </m:rPr>
                      <a:rPr lang="hu-HU" b="0" i="0" smtClean="0">
                        <a:latin typeface="Cambria Math"/>
                        <a:ea typeface="Cambria Math"/>
                      </a:rPr>
                      <m:t>a</m:t>
                    </m:r>
                    <m:r>
                      <m:rPr>
                        <m:sty m:val="p"/>
                      </m:rPr>
                      <a:rPr lang="hu-HU" i="0">
                        <a:latin typeface="Cambria Math"/>
                        <a:ea typeface="Cambria Math"/>
                      </a:rPr>
                      <m:t>ttraction</m:t>
                    </m:r>
                  </m:oMath>
                </a14:m>
                <a:r>
                  <a:rPr lang="hu-HU" dirty="0" smtClean="0"/>
                  <a:t> w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i="0">
                        <a:latin typeface="Cambria Math"/>
                        <a:ea typeface="Cambria Math"/>
                      </a:rPr>
                      <m:t>ithout</m:t>
                    </m:r>
                    <m:r>
                      <a:rPr lang="hu-HU" i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hu-HU" dirty="0" smtClean="0">
                  <a:ea typeface="Cambria Math"/>
                </a:endParaRPr>
              </a:p>
              <a:p>
                <a:pPr lvl="1"/>
                <a:endParaRPr lang="hu-HU" dirty="0" smtClean="0">
                  <a:ea typeface="Cambria Math"/>
                </a:endParaRPr>
              </a:p>
              <a:p>
                <a:pPr marL="0" indent="0">
                  <a:buNone/>
                </a:pPr>
                <a:r>
                  <a:rPr lang="hu-HU" dirty="0" err="1" smtClean="0"/>
                  <a:t>Asymptotic</a:t>
                </a:r>
                <a:r>
                  <a:rPr lang="hu-HU" dirty="0" smtClean="0"/>
                  <a:t> </a:t>
                </a:r>
                <a:r>
                  <a:rPr lang="hu-HU" dirty="0" err="1" smtClean="0"/>
                  <a:t>stability</a:t>
                </a:r>
                <a:r>
                  <a:rPr lang="hu-HU" dirty="0" smtClean="0"/>
                  <a:t> (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hu-HU" dirty="0"/>
                  <a:t> </a:t>
                </a:r>
                <a:r>
                  <a:rPr lang="hu-HU" dirty="0" err="1"/>
                  <a:t>stability</a:t>
                </a:r>
                <a:r>
                  <a:rPr lang="hu-HU" dirty="0"/>
                  <a:t> </a:t>
                </a:r>
                <a:r>
                  <a:rPr lang="hu-HU" dirty="0" smtClean="0"/>
                  <a:t> and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 i="0">
                        <a:latin typeface="Cambria Math"/>
                        <a:ea typeface="Cambria Math"/>
                      </a:rPr>
                      <m:t>a</m:t>
                    </m:r>
                    <m:r>
                      <m:rPr>
                        <m:sty m:val="p"/>
                      </m:rPr>
                      <a:rPr lang="hu-HU" i="0">
                        <a:latin typeface="Cambria Math"/>
                        <a:ea typeface="Cambria Math"/>
                      </a:rPr>
                      <m:t>ttraction</m:t>
                    </m:r>
                  </m:oMath>
                </a14:m>
                <a:r>
                  <a:rPr lang="hu-HU" dirty="0"/>
                  <a:t> </a:t>
                </a:r>
                <a:r>
                  <a:rPr lang="hu-HU" dirty="0" smtClean="0"/>
                  <a:t>)</a:t>
                </a:r>
                <a:endParaRPr lang="hu-HU" dirty="0"/>
              </a:p>
              <a:p>
                <a:pPr lvl="1"/>
                <a:r>
                  <a:rPr lang="hu-HU" dirty="0" err="1"/>
                  <a:t>Stable</a:t>
                </a:r>
                <a:r>
                  <a:rPr lang="hu-HU" dirty="0"/>
                  <a:t> </a:t>
                </a:r>
                <a:r>
                  <a:rPr lang="hu-HU" dirty="0" err="1"/>
                  <a:t>Node</a:t>
                </a:r>
                <a:r>
                  <a:rPr lang="hu-HU" dirty="0"/>
                  <a:t> </a:t>
                </a:r>
                <a:r>
                  <a:rPr lang="hu-HU" dirty="0" err="1"/>
                  <a:t>or</a:t>
                </a:r>
                <a:r>
                  <a:rPr lang="hu-HU" dirty="0"/>
                  <a:t> </a:t>
                </a:r>
                <a:r>
                  <a:rPr lang="hu-HU" dirty="0" err="1"/>
                  <a:t>Stable</a:t>
                </a:r>
                <a:r>
                  <a:rPr lang="hu-HU" dirty="0"/>
                  <a:t> </a:t>
                </a:r>
                <a:r>
                  <a:rPr lang="hu-HU" dirty="0" err="1" smtClean="0"/>
                  <a:t>Focus</a:t>
                </a:r>
                <a:r>
                  <a:rPr lang="hu-HU" dirty="0" smtClean="0"/>
                  <a:t> </a:t>
                </a:r>
                <a14:m>
                  <m:oMath xmlns:m="http://schemas.openxmlformats.org/officeDocument/2006/math">
                    <m:r>
                      <a:rPr lang="hu-HU" i="1">
                        <a:latin typeface="Cambria Math"/>
                        <a:ea typeface="Cambria Math"/>
                      </a:rPr>
                      <m:t>↔</m:t>
                    </m:r>
                  </m:oMath>
                </a14:m>
                <a:r>
                  <a:rPr lang="hu-HU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hu-HU">
                        <a:latin typeface="Cambria Math"/>
                        <a:ea typeface="Cambria Math"/>
                      </a:rPr>
                      <m:t>T</m:t>
                    </m:r>
                    <m:r>
                      <a:rPr lang="hu-HU" b="0" i="0" smtClean="0">
                        <a:latin typeface="Cambria Math"/>
                        <a:ea typeface="Cambria Math"/>
                      </a:rPr>
                      <m:t>&lt;</m:t>
                    </m:r>
                    <m:r>
                      <a:rPr lang="hu-HU">
                        <a:latin typeface="Cambria Math"/>
                        <a:ea typeface="Cambria Math"/>
                      </a:rPr>
                      <m:t>0 &amp; </m:t>
                    </m:r>
                    <m:r>
                      <m:rPr>
                        <m:sty m:val="p"/>
                      </m:rPr>
                      <a:rPr lang="hu-HU">
                        <a:latin typeface="Cambria Math"/>
                        <a:ea typeface="Cambria Math"/>
                      </a:rPr>
                      <m:t>D</m:t>
                    </m:r>
                    <m:r>
                      <a:rPr lang="hu-HU">
                        <a:latin typeface="Cambria Math"/>
                        <a:ea typeface="Cambria Math"/>
                      </a:rPr>
                      <m:t>&gt;0 </m:t>
                    </m:r>
                  </m:oMath>
                </a14:m>
                <a:endParaRPr lang="hu-HU" dirty="0" smtClean="0">
                  <a:ea typeface="Cambria Math"/>
                </a:endParaRPr>
              </a:p>
              <a:p>
                <a:pPr lvl="1"/>
                <a:r>
                  <a:rPr lang="hu-HU" dirty="0" err="1" smtClean="0"/>
                  <a:t>In</a:t>
                </a:r>
                <a:r>
                  <a:rPr lang="hu-HU" dirty="0" smtClean="0"/>
                  <a:t> </a:t>
                </a:r>
                <a:r>
                  <a:rPr lang="hu-HU" dirty="0" err="1"/>
                  <a:t>other</a:t>
                </a:r>
                <a:r>
                  <a:rPr lang="hu-HU" dirty="0"/>
                  <a:t> </a:t>
                </a:r>
                <a:r>
                  <a:rPr lang="hu-HU" dirty="0" err="1" smtClean="0"/>
                  <a:t>words</a:t>
                </a:r>
                <a:r>
                  <a:rPr lang="hu-HU" dirty="0" smtClean="0"/>
                  <a:t>: </a:t>
                </a:r>
                <a:r>
                  <a:rPr lang="hu-HU" i="1" dirty="0" smtClean="0"/>
                  <a:t>p(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i="1" smtClean="0">
                        <a:latin typeface="Cambria Math"/>
                      </a:rPr>
                      <m:t>λ</m:t>
                    </m:r>
                  </m:oMath>
                </a14:m>
                <a:r>
                  <a:rPr lang="hu-HU" i="1" dirty="0" smtClean="0"/>
                  <a:t>)=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hu-HU" i="1" dirty="0" smtClean="0">
                            <a:latin typeface="Cambria Math"/>
                          </a:rPr>
                        </m:ctrlPr>
                      </m:sSupPr>
                      <m:e>
                        <m:r>
                          <m:rPr>
                            <m:sty m:val="p"/>
                          </m:rPr>
                          <a:rPr lang="el-GR" i="1">
                            <a:latin typeface="Cambria Math"/>
                          </a:rPr>
                          <m:t>λ</m:t>
                        </m:r>
                      </m:e>
                      <m:sup>
                        <m:r>
                          <a:rPr lang="hu-HU" b="0" i="1" dirty="0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hu-HU" dirty="0" smtClean="0"/>
                  <a:t>+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u-HU" b="0" i="1" dirty="0" smtClean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hu-HU" b="0" i="1" dirty="0" smtClean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m:rPr>
                        <m:sty m:val="p"/>
                      </m:rPr>
                      <a:rPr lang="el-GR" i="1">
                        <a:latin typeface="Cambria Math"/>
                      </a:rPr>
                      <m:t>λ</m:t>
                    </m:r>
                    <m:r>
                      <a:rPr lang="hu-HU" b="0" i="1" smtClean="0">
                        <a:latin typeface="Cambria Math"/>
                      </a:rPr>
                      <m:t>+</m:t>
                    </m:r>
                    <m:sSub>
                      <m:sSubPr>
                        <m:ctrlPr>
                          <a:rPr lang="hu-HU" i="1" dirty="0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hu-HU" i="1" dirty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hu-HU" b="0" i="1" dirty="0" smtClean="0">
                            <a:latin typeface="Cambria Math"/>
                          </a:rPr>
                          <m:t>0,</m:t>
                        </m:r>
                      </m:sub>
                    </m:sSub>
                    <m:r>
                      <a:rPr lang="hu-HU" b="0" i="1" dirty="0" smtClean="0">
                        <a:latin typeface="Cambria Math"/>
                      </a:rPr>
                      <m:t> </m:t>
                    </m:r>
                    <m:r>
                      <a:rPr lang="hu-HU" b="0" i="1" dirty="0" smtClean="0">
                        <a:latin typeface="Cambria Math"/>
                      </a:rPr>
                      <m:t>𝑤h𝑒𝑟𝑒</m:t>
                    </m:r>
                    <m:sSub>
                      <m:sSubPr>
                        <m:ctrlPr>
                          <a:rPr lang="hu-HU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hu-HU" b="0" i="1" dirty="0" smtClean="0">
                            <a:latin typeface="Cambria Math"/>
                          </a:rPr>
                          <m:t> </m:t>
                        </m:r>
                        <m:r>
                          <a:rPr lang="hu-HU" i="1" dirty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hu-HU" i="1" dirty="0">
                            <a:latin typeface="Cambria Math"/>
                          </a:rPr>
                          <m:t>1</m:t>
                        </m:r>
                      </m:sub>
                    </m:sSub>
                    <m:r>
                      <a:rPr lang="hu-HU" b="0" i="1" dirty="0" smtClean="0">
                        <a:latin typeface="Cambria Math"/>
                      </a:rPr>
                      <m:t>&gt;0</m:t>
                    </m:r>
                  </m:oMath>
                </a14:m>
                <a:r>
                  <a:rPr lang="hu-HU" dirty="0" smtClean="0"/>
                  <a:t> &amp;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hu-HU" i="1" dirty="0">
                            <a:latin typeface="Cambria Math"/>
                          </a:rPr>
                        </m:ctrlPr>
                      </m:sSubPr>
                      <m:e>
                        <m:r>
                          <a:rPr lang="hu-HU" i="1" dirty="0">
                            <a:latin typeface="Cambria Math"/>
                          </a:rPr>
                          <m:t>𝑎</m:t>
                        </m:r>
                      </m:e>
                      <m:sub>
                        <m:r>
                          <a:rPr lang="hu-HU" b="0" i="1" dirty="0" smtClean="0">
                            <a:latin typeface="Cambria Math"/>
                          </a:rPr>
                          <m:t>0</m:t>
                        </m:r>
                      </m:sub>
                    </m:sSub>
                    <m:r>
                      <a:rPr lang="hu-HU" b="0" i="1" dirty="0" smtClean="0">
                        <a:latin typeface="Cambria Math"/>
                      </a:rPr>
                      <m:t>&gt;0</m:t>
                    </m:r>
                  </m:oMath>
                </a14:m>
                <a:endParaRPr lang="hu-HU" dirty="0" smtClean="0"/>
              </a:p>
              <a:p>
                <a:pPr lvl="1"/>
                <a:endParaRPr lang="en-GB" dirty="0"/>
              </a:p>
            </p:txBody>
          </p:sp>
        </mc:Choice>
        <mc:Fallback>
          <p:sp>
            <p:nvSpPr>
              <p:cNvPr id="5" name="Tartalom helye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2564904"/>
                <a:ext cx="8229600" cy="3759696"/>
              </a:xfrm>
              <a:blipFill rotWithShape="1">
                <a:blip r:embed="rId2" cstate="print"/>
                <a:stretch>
                  <a:fillRect l="-593" t="-162" b="-162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44824"/>
            <a:ext cx="829474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4657120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Trace-Determinant </a:t>
            </a:r>
            <a:r>
              <a:rPr lang="en-GB" dirty="0" smtClean="0"/>
              <a:t>Diagram</a:t>
            </a:r>
            <a:endParaRPr lang="en-GB" dirty="0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844824"/>
            <a:ext cx="829474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6" name="Csoportba foglalás 5"/>
          <p:cNvGrpSpPr/>
          <p:nvPr/>
        </p:nvGrpSpPr>
        <p:grpSpPr>
          <a:xfrm>
            <a:off x="1619672" y="2467213"/>
            <a:ext cx="6336704" cy="4390787"/>
            <a:chOff x="1619672" y="2467213"/>
            <a:chExt cx="6336704" cy="4390787"/>
          </a:xfrm>
        </p:grpSpPr>
        <p:pic>
          <p:nvPicPr>
            <p:cNvPr id="7" name="Tartalom helye 3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19672" y="2467213"/>
              <a:ext cx="6336704" cy="4390787"/>
            </a:xfrm>
            <a:prstGeom prst="rect">
              <a:avLst/>
            </a:prstGeom>
          </p:spPr>
        </p:pic>
        <p:sp>
          <p:nvSpPr>
            <p:cNvPr id="5" name="Téglalap 4"/>
            <p:cNvSpPr/>
            <p:nvPr/>
          </p:nvSpPr>
          <p:spPr>
            <a:xfrm>
              <a:off x="3203848" y="4653136"/>
              <a:ext cx="288032" cy="144016"/>
            </a:xfrm>
            <a:prstGeom prst="rect">
              <a:avLst/>
            </a:prstGeom>
            <a:solidFill>
              <a:srgbClr val="FF99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14657120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143108" y="301201"/>
            <a:ext cx="4714908" cy="6512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100767847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3688</TotalTime>
  <Words>208</Words>
  <Application>Microsoft Office PowerPoint</Application>
  <PresentationFormat>Diavetítés a képernyőre (4:3 oldalarány)</PresentationFormat>
  <Paragraphs>61</Paragraphs>
  <Slides>12</Slides>
  <Notes>3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Áramlás</vt:lpstr>
      <vt:lpstr>Theory of nonlinear dynamic systems Practice 4</vt:lpstr>
      <vt:lpstr>Explicit Euler</vt:lpstr>
      <vt:lpstr>Implicit Euler</vt:lpstr>
      <vt:lpstr>Semi-implicit Euler</vt:lpstr>
      <vt:lpstr>Semi-implicit Euler</vt:lpstr>
      <vt:lpstr>Comparation of numerical methods:</vt:lpstr>
      <vt:lpstr>Trace-Determinant Diagram</vt:lpstr>
      <vt:lpstr>Trace-Determinant Diagram</vt:lpstr>
      <vt:lpstr>9. dia</vt:lpstr>
      <vt:lpstr>Trace-Determinant Diagram</vt:lpstr>
      <vt:lpstr>Thank you for your attention!</vt:lpstr>
      <vt:lpstr>Matlab® supplement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Nemlineáris dinamikus rendszerek alapjai I. gyakorlat</dc:title>
  <dc:creator>Hartdegen</dc:creator>
  <cp:lastModifiedBy>JJuhász</cp:lastModifiedBy>
  <cp:revision>222</cp:revision>
  <dcterms:created xsi:type="dcterms:W3CDTF">2014-09-15T19:16:28Z</dcterms:created>
  <dcterms:modified xsi:type="dcterms:W3CDTF">2016-10-05T07:58:30Z</dcterms:modified>
</cp:coreProperties>
</file>