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300" r:id="rId2"/>
    <p:sldId id="301" r:id="rId3"/>
    <p:sldId id="302" r:id="rId4"/>
    <p:sldId id="303" r:id="rId5"/>
    <p:sldId id="295" r:id="rId6"/>
    <p:sldId id="289" r:id="rId7"/>
    <p:sldId id="296" r:id="rId8"/>
    <p:sldId id="290" r:id="rId9"/>
    <p:sldId id="293" r:id="rId10"/>
    <p:sldId id="297" r:id="rId11"/>
    <p:sldId id="292" r:id="rId12"/>
    <p:sldId id="305" r:id="rId13"/>
    <p:sldId id="282" r:id="rId14"/>
    <p:sldId id="29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0859" autoAdjust="0"/>
  </p:normalViewPr>
  <p:slideViewPr>
    <p:cSldViewPr>
      <p:cViewPr varScale="1">
        <p:scale>
          <a:sx n="53" d="100"/>
          <a:sy n="53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5606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 = 2,718 281</a:t>
            </a:r>
          </a:p>
          <a:p>
            <a:r>
              <a:rPr lang="hu-HU" dirty="0" smtClean="0"/>
              <a:t>y2 = 1,5</a:t>
            </a:r>
          </a:p>
          <a:p>
            <a:r>
              <a:rPr lang="hu-HU" baseline="0" dirty="0" err="1" smtClean="0"/>
              <a:t>Thanks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stepsize</a:t>
            </a:r>
            <a:endParaRPr lang="hu-HU" baseline="0" dirty="0" smtClean="0"/>
          </a:p>
          <a:p>
            <a:r>
              <a:rPr lang="hu-HU" baseline="0" dirty="0" err="1" smtClean="0"/>
              <a:t>Try</a:t>
            </a:r>
            <a:r>
              <a:rPr lang="hu-HU" baseline="0" dirty="0" smtClean="0"/>
              <a:t> h = 1/10 </a:t>
            </a:r>
            <a:r>
              <a:rPr lang="hu-HU" baseline="0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2834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 field: a space and time dependent force is applied to the points</a:t>
            </a:r>
          </a:p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Stationary force field: the force is only space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dependent (constant in time)</a:t>
            </a:r>
          </a:p>
          <a:p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Potential force field: a stationary force field, where the work on a point only depends on the initial and the final state (,but independents from the trajectory between them)</a:t>
            </a:r>
          </a:p>
          <a:p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Central force field: the impact lines of all forces cross each</a:t>
            </a:r>
            <a:r>
              <a:rPr lang="hu-HU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in one point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5316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1765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</a:t>
            </a:r>
            <a:r>
              <a:rPr lang="hu-HU" dirty="0" smtClean="0"/>
              <a:t>3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8078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err="1" smtClean="0"/>
              <a:t>szelig.adam.gyorgy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Goda Márton</a:t>
            </a:r>
          </a:p>
          <a:p>
            <a:r>
              <a:rPr lang="hu-HU" dirty="0" err="1" smtClean="0"/>
              <a:t>goda.marton.aron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2016.09.28.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Suppl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Szövegdoboz 3"/>
              <p:cNvSpPr txBox="1"/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The </a:t>
                </a:r>
                <a:r>
                  <a:rPr lang="hu-HU" sz="2400" dirty="0" err="1"/>
                  <a:t>exact</a:t>
                </a:r>
                <a:r>
                  <a:rPr lang="hu-HU" sz="2400" dirty="0"/>
                  <a:t> </a:t>
                </a:r>
                <a:r>
                  <a:rPr lang="hu-HU" sz="2400" dirty="0" err="1"/>
                  <a:t>solutions</a:t>
                </a:r>
                <a:r>
                  <a:rPr lang="hu-HU" sz="2400" dirty="0"/>
                  <a:t> </a:t>
                </a:r>
                <a:r>
                  <a:rPr lang="hu-HU" sz="2400" dirty="0" smtClean="0"/>
                  <a:t>of </a:t>
                </a:r>
                <a:r>
                  <a:rPr lang="el-GR" sz="2400" dirty="0" smtClean="0"/>
                  <a:t>Φ</a:t>
                </a:r>
                <a:r>
                  <a:rPr lang="hu-HU" sz="2400" dirty="0" smtClean="0"/>
                  <a:t>: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, 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𝑡</m:t>
                        </m:r>
                        <m:r>
                          <a:rPr lang="hu-HU" sz="2400" b="0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u-HU" sz="2400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nor/>
                      </m:rPr>
                      <a:rPr lang="el-GR" sz="2400" dirty="0"/>
                      <m:t>Φ</m:t>
                    </m:r>
                  </m:oMath>
                </a14:m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</a:rPr>
                          <m:t>𝑡</m:t>
                        </m:r>
                        <m:r>
                          <a:rPr lang="hu-HU" sz="2400" i="1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hu-HU" sz="2400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hu-HU" sz="2400" i="1" dirty="0" smtClean="0"/>
                  <a:t>  </a:t>
                </a:r>
                <a:r>
                  <a:rPr lang="hu-HU" sz="2400" b="1" dirty="0" smtClean="0"/>
                  <a:t>conserv</a:t>
                </a:r>
                <a:r>
                  <a:rPr lang="hu-HU" sz="2400" dirty="0" smtClean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hu-HU" sz="2400" b="1" dirty="0"/>
                      <m:t>energ</m:t>
                    </m:r>
                    <m:r>
                      <m:rPr>
                        <m:nor/>
                      </m:rPr>
                      <a:rPr lang="hu-HU" sz="2400" b="1" dirty="0" smtClean="0"/>
                      <m:t>y</m:t>
                    </m:r>
                    <m:r>
                      <a:rPr lang="hu-HU" sz="2400" b="0" i="1" dirty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sz="2400" b="0" i="0" dirty="0" smtClean="0">
                        <a:latin typeface="Cambria Math"/>
                      </a:rPr>
                      <m:t>of</m:t>
                    </m:r>
                    <m:r>
                      <a:rPr lang="hu-HU" sz="2400" i="1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b="0" i="1" smtClean="0">
                        <a:latin typeface="Cambria Math"/>
                      </a:rPr>
                      <m:t>+</m:t>
                    </m:r>
                    <m:r>
                      <a:rPr lang="hu-HU" sz="2400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hu-HU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hu-HU" sz="2400" dirty="0" smtClean="0"/>
                  <a:t> </a:t>
                </a:r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hu-HU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i="1">
                        <a:latin typeface="Cambria Math"/>
                      </a:rPr>
                      <m:t>+</m:t>
                    </m:r>
                    <m:r>
                      <a:rPr lang="hu-HU" sz="2400" i="1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hu-HU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hu-HU" sz="2400" b="1" dirty="0" err="1" smtClean="0"/>
                  <a:t>area</a:t>
                </a:r>
                <a:r>
                  <a:rPr lang="hu-HU" sz="2400" b="1" dirty="0" smtClean="0"/>
                  <a:t> </a:t>
                </a:r>
                <a:r>
                  <a:rPr lang="hu-HU" sz="2400" dirty="0" smtClean="0"/>
                  <a:t>of </a:t>
                </a:r>
                <a:r>
                  <a:rPr lang="hu-HU" sz="2400" i="1" dirty="0" err="1" smtClean="0"/>
                  <a:t>dx</a:t>
                </a:r>
                <a:r>
                  <a:rPr lang="hu-HU" sz="2400" i="1" dirty="0" smtClean="0"/>
                  <a:t> </a:t>
                </a:r>
                <a:r>
                  <a:rPr lang="hu-HU" sz="2400" i="1" dirty="0" err="1" smtClean="0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at</a:t>
                </a:r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hu-HU" sz="2400" dirty="0" err="1" smtClean="0"/>
                  <a:t>phase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portrait</a:t>
                </a:r>
                <a:r>
                  <a:rPr lang="hu-HU" sz="2400" dirty="0" smtClean="0"/>
                  <a:t>  </a:t>
                </a:r>
              </a:p>
              <a:p>
                <a:endParaRPr lang="hu-HU" sz="2400" dirty="0" smtClean="0"/>
              </a:p>
              <a:p>
                <a:r>
                  <a:rPr lang="hu-HU" sz="2400" dirty="0" err="1" smtClean="0"/>
                  <a:t>This</a:t>
                </a:r>
                <a:r>
                  <a:rPr lang="hu-HU" sz="2400" dirty="0" smtClean="0"/>
                  <a:t> </a:t>
                </a:r>
                <a:r>
                  <a:rPr lang="en-GB" sz="2400" dirty="0" smtClean="0"/>
                  <a:t>special </a:t>
                </a:r>
                <a:r>
                  <a:rPr lang="en-GB" sz="2400" dirty="0" smtClean="0"/>
                  <a:t>method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conservs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i="1" dirty="0" err="1"/>
                  <a:t>dx</a:t>
                </a:r>
                <a:r>
                  <a:rPr lang="hu-HU" sz="2400" i="1" dirty="0"/>
                  <a:t> </a:t>
                </a:r>
                <a:r>
                  <a:rPr lang="hu-HU" sz="2400" i="1" dirty="0" err="1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area</a:t>
                </a:r>
                <a:r>
                  <a:rPr lang="hu-HU" sz="2400" dirty="0" smtClean="0"/>
                  <a:t>, </a:t>
                </a:r>
                <a:r>
                  <a:rPr lang="hu-HU" sz="2400" dirty="0" err="1" smtClean="0"/>
                  <a:t>according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to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det</a:t>
                </a:r>
                <a:r>
                  <a:rPr lang="hu-HU" sz="2400" dirty="0" smtClean="0"/>
                  <a:t> (J)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J=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hu-HU" sz="24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hu-HU" sz="2400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Comparation of numerical methods: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Always take care of the physics of the problem</a:t>
            </a:r>
          </a:p>
          <a:p>
            <a:r>
              <a:rPr lang="en-US" smtClean="0"/>
              <a:t>Energy</a:t>
            </a:r>
          </a:p>
          <a:p>
            <a:r>
              <a:rPr lang="en-US" smtClean="0"/>
              <a:t>=&gt; choose problem specific numerical methods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734839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* </a:t>
            </a:r>
            <a:r>
              <a:rPr lang="hu-HU" dirty="0" err="1" smtClean="0"/>
              <a:t>Optional</a:t>
            </a:r>
            <a:r>
              <a:rPr lang="hu-HU" dirty="0" smtClean="0"/>
              <a:t> </a:t>
            </a:r>
            <a:r>
              <a:rPr lang="hu-HU" dirty="0" err="1" smtClean="0"/>
              <a:t>homework</a:t>
            </a:r>
            <a:r>
              <a:rPr lang="hu-HU" dirty="0" smtClean="0"/>
              <a:t> </a:t>
            </a:r>
            <a:r>
              <a:rPr lang="hu-HU" dirty="0" smtClean="0">
                <a:sym typeface="Wingdings" pitchFamily="2" charset="2"/>
              </a:rPr>
              <a:t>: </a:t>
            </a:r>
            <a:r>
              <a:rPr lang="hu-HU" dirty="0" err="1" smtClean="0">
                <a:sym typeface="Wingdings" pitchFamily="2" charset="2"/>
              </a:rPr>
              <a:t>Bolzano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shooting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u-HU" dirty="0" smtClean="0"/>
                  <a:t>Damped</a:t>
                </a:r>
                <a:r>
                  <a:rPr lang="hu-HU" dirty="0"/>
                  <a:t> </a:t>
                </a:r>
                <a:r>
                  <a:rPr lang="hu-HU" dirty="0" err="1" smtClean="0"/>
                  <a:t>pendulum</a:t>
                </a:r>
                <a:r>
                  <a:rPr lang="hu-HU" dirty="0" smtClean="0"/>
                  <a:t>:</a:t>
                </a:r>
              </a:p>
              <a:p>
                <a:endParaRPr lang="hu-HU" dirty="0" smtClean="0"/>
              </a:p>
              <a:p>
                <a:r>
                  <a:rPr lang="hu-HU" dirty="0" err="1" smtClean="0"/>
                  <a:t>task</a:t>
                </a:r>
                <a:r>
                  <a:rPr lang="hu-HU" dirty="0" smtClean="0"/>
                  <a:t>: x_</a:t>
                </a:r>
                <a:r>
                  <a:rPr lang="hu-HU" dirty="0" err="1" smtClean="0"/>
                  <a:t>init</a:t>
                </a:r>
                <a:r>
                  <a:rPr lang="hu-HU" dirty="0" smtClean="0"/>
                  <a:t>=-5; b=0.1; y_</a:t>
                </a:r>
                <a:r>
                  <a:rPr lang="hu-HU" dirty="0" err="1" smtClean="0"/>
                  <a:t>init</a:t>
                </a:r>
                <a:r>
                  <a:rPr lang="hu-HU" dirty="0" smtClean="0"/>
                  <a:t>=?;</a:t>
                </a:r>
              </a:p>
              <a:p>
                <a:pPr marL="0" indent="0">
                  <a:buNone/>
                </a:pPr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err="1" smtClean="0"/>
                  <a:t>Give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the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initial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value</a:t>
                </a:r>
                <a:r>
                  <a:rPr lang="hu-HU" dirty="0" smtClean="0"/>
                  <a:t> of </a:t>
                </a:r>
                <a:r>
                  <a:rPr lang="hu-HU" i="1" dirty="0" smtClean="0"/>
                  <a:t>y</a:t>
                </a:r>
                <a:r>
                  <a:rPr lang="hu-HU" dirty="0" smtClean="0"/>
                  <a:t>, </a:t>
                </a:r>
                <a:r>
                  <a:rPr lang="hu-HU" dirty="0" err="1" smtClean="0"/>
                  <a:t>which</a:t>
                </a:r>
                <a:r>
                  <a:rPr lang="hu-HU" dirty="0"/>
                  <a:t> </a:t>
                </a:r>
                <a:r>
                  <a:rPr lang="hu-HU" dirty="0" err="1" smtClean="0"/>
                  <a:t>trajectory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approximates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the</a:t>
                </a:r>
                <a:r>
                  <a:rPr lang="hu-HU" dirty="0" smtClean="0"/>
                  <a:t> [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hu-HU" b="0" i="1" smtClean="0">
                        <a:latin typeface="Cambria Math"/>
                        <a:ea typeface="Cambria Math"/>
                      </a:rPr>
                      <m:t>,0</m:t>
                    </m:r>
                  </m:oMath>
                </a14:m>
                <a:r>
                  <a:rPr lang="hu-HU" dirty="0" smtClean="0"/>
                  <a:t>] </a:t>
                </a:r>
                <a:r>
                  <a:rPr lang="hu-HU" dirty="0" err="1" smtClean="0"/>
                  <a:t>unstabil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point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with</a:t>
                </a:r>
                <a:r>
                  <a:rPr lang="hu-HU" dirty="0" smtClean="0"/>
                  <a:t> 6 </a:t>
                </a:r>
                <a:r>
                  <a:rPr lang="hu-HU" dirty="0" err="1" smtClean="0"/>
                  <a:t>decimal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places</a:t>
                </a:r>
                <a:r>
                  <a:rPr lang="hu-HU" dirty="0" smtClean="0"/>
                  <a:t>. </a:t>
                </a:r>
              </a:p>
              <a:p>
                <a:endParaRPr lang="hu-HU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259" t="-1111" r="-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00306"/>
            <a:ext cx="2537478" cy="4286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000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 for your attention!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® supplement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</a:p>
          <a:p>
            <a:r>
              <a:rPr lang="en-US" dirty="0" smtClean="0"/>
              <a:t>equation= </a:t>
            </a:r>
            <a:r>
              <a:rPr lang="en-US" dirty="0" smtClean="0">
                <a:solidFill>
                  <a:srgbClr val="FF0000"/>
                </a:solidFill>
              </a:rPr>
              <a:t>@(</a:t>
            </a:r>
            <a:r>
              <a:rPr lang="en-US" dirty="0" err="1" smtClean="0">
                <a:solidFill>
                  <a:srgbClr val="FF0000"/>
                </a:solidFill>
              </a:rPr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(2);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(1)];</a:t>
            </a:r>
            <a:br>
              <a:rPr lang="en-US" dirty="0" smtClean="0"/>
            </a:br>
            <a:r>
              <a:rPr lang="en-US" dirty="0" smtClean="0"/>
              <a:t>	          [1. </a:t>
            </a:r>
            <a:r>
              <a:rPr lang="en-US" dirty="0" err="1" smtClean="0"/>
              <a:t>equ</a:t>
            </a:r>
            <a:r>
              <a:rPr lang="en-US" dirty="0" smtClean="0"/>
              <a:t> of the system; 2. </a:t>
            </a:r>
            <a:r>
              <a:rPr lang="en-US" dirty="0" err="1" smtClean="0"/>
              <a:t>equ</a:t>
            </a:r>
            <a:r>
              <a:rPr lang="en-US" dirty="0" smtClean="0"/>
              <a:t> of the system]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]=</a:t>
            </a:r>
            <a:r>
              <a:rPr lang="en-US" dirty="0" smtClean="0">
                <a:solidFill>
                  <a:srgbClr val="FF0000"/>
                </a:solidFill>
              </a:rPr>
              <a:t>ode45</a:t>
            </a:r>
            <a:r>
              <a:rPr lang="en-US" dirty="0" smtClean="0"/>
              <a:t>(equation, [t</a:t>
            </a:r>
            <a:r>
              <a:rPr lang="en-US" baseline="-25000" dirty="0" smtClean="0"/>
              <a:t>0</a:t>
            </a:r>
            <a:r>
              <a:rPr lang="en-US" dirty="0" smtClean="0"/>
              <a:t>,t</a:t>
            </a:r>
            <a:r>
              <a:rPr lang="en-US" baseline="-25000" dirty="0" smtClean="0"/>
              <a:t>max</a:t>
            </a:r>
            <a:r>
              <a:rPr lang="en-US" dirty="0" smtClean="0"/>
              <a:t>][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init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init</a:t>
            </a:r>
            <a:r>
              <a:rPr lang="en-US" dirty="0" smtClean="0"/>
              <a:t>]);</a:t>
            </a:r>
            <a:br>
              <a:rPr lang="en-US" dirty="0" smtClean="0"/>
            </a:br>
            <a:r>
              <a:rPr lang="en-US" dirty="0" smtClean="0"/>
              <a:t>there are other solvers as well, first we try this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plot</a:t>
            </a:r>
            <a:r>
              <a:rPr lang="en-US" dirty="0" smtClean="0"/>
              <a:t>(</a:t>
            </a:r>
            <a:r>
              <a:rPr lang="en-US" dirty="0" err="1" smtClean="0"/>
              <a:t>x,y,how</a:t>
            </a:r>
            <a:r>
              <a:rPr lang="en-US" dirty="0" smtClean="0"/>
              <a:t>…) drawing, has many options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subplot</a:t>
            </a:r>
            <a:r>
              <a:rPr lang="en-US" dirty="0" smtClean="0"/>
              <a:t>(</a:t>
            </a:r>
            <a:r>
              <a:rPr lang="en-US" dirty="0" err="1" smtClean="0"/>
              <a:t>m,n,p</a:t>
            </a:r>
            <a:r>
              <a:rPr lang="en-US" dirty="0" smtClean="0"/>
              <a:t>) (divide the figure m*n parts, draws in the p </a:t>
            </a:r>
            <a:r>
              <a:rPr lang="en-US" dirty="0" err="1" smtClean="0"/>
              <a:t>th</a:t>
            </a:r>
            <a:r>
              <a:rPr lang="en-US" dirty="0" smtClean="0"/>
              <a:t> region)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Van der Pol oscillator I.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en-US" smtClean="0"/>
              <a:t>An electronic oscillator is an electronic circuit that produces a periodic, oscillating electronic signal, often a sine wave or a square wave</a:t>
            </a:r>
            <a:endParaRPr lang="hu-HU" altLang="en-US" smtClean="0"/>
          </a:p>
          <a:p>
            <a:pPr eaLnBrk="1" hangingPunct="1"/>
            <a:endParaRPr lang="hu-HU" altLang="en-US" smtClean="0"/>
          </a:p>
          <a:p>
            <a:pPr eaLnBrk="1" hangingPunct="1"/>
            <a:r>
              <a:rPr lang="hu-HU" altLang="en-US" smtClean="0"/>
              <a:t>Solution of DE:</a:t>
            </a:r>
            <a:br>
              <a:rPr lang="hu-HU" altLang="en-US" smtClean="0"/>
            </a:br>
            <a:r>
              <a:rPr lang="hu-HU" altLang="en-US" smtClean="0"/>
              <a:t/>
            </a:r>
            <a:br>
              <a:rPr lang="hu-HU" altLang="en-US" smtClean="0"/>
            </a:br>
            <a:r>
              <a:rPr lang="hu-HU" altLang="en-US" smtClean="0"/>
              <a:t>c</a:t>
            </a:r>
            <a:r>
              <a:rPr lang="en-GB" altLang="en-US" smtClean="0"/>
              <a:t>onstant amplitude of sinusoidal signal</a:t>
            </a:r>
            <a:r>
              <a:rPr lang="hu-HU" altLang="en-US" smtClean="0"/>
              <a:t>, where U</a:t>
            </a:r>
            <a:r>
              <a:rPr lang="hu-HU" altLang="en-US" baseline="-25000" smtClean="0"/>
              <a:t>0</a:t>
            </a:r>
            <a:r>
              <a:rPr lang="hu-HU" altLang="en-US" smtClean="0"/>
              <a:t> is the </a:t>
            </a:r>
            <a:r>
              <a:rPr lang="en-GB" altLang="en-US" smtClean="0"/>
              <a:t>amplitude</a:t>
            </a:r>
            <a:r>
              <a:rPr lang="hu-HU" altLang="en-US" smtClean="0"/>
              <a:t> , </a:t>
            </a:r>
            <a:r>
              <a:rPr lang="el-GR" altLang="en-US" smtClean="0"/>
              <a:t>ω</a:t>
            </a:r>
            <a:r>
              <a:rPr lang="hu-HU" altLang="en-US" baseline="-25000" smtClean="0"/>
              <a:t>0</a:t>
            </a:r>
            <a:r>
              <a:rPr lang="hu-HU" altLang="en-US" smtClean="0"/>
              <a:t> is the frequency and </a:t>
            </a:r>
            <a:r>
              <a:rPr lang="el-GR" altLang="en-US" smtClean="0"/>
              <a:t>ς</a:t>
            </a:r>
            <a:r>
              <a:rPr lang="hu-HU" altLang="en-US" baseline="-25000" smtClean="0"/>
              <a:t>0</a:t>
            </a:r>
            <a:r>
              <a:rPr lang="hu-HU" altLang="en-US" smtClean="0"/>
              <a:t> is the phase.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Task</a:t>
            </a:r>
            <a:r>
              <a:rPr lang="hu-HU" altLang="en-US" smtClean="0"/>
              <a:t>: Circuit Implementation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9038" y="3119438"/>
            <a:ext cx="16859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214813"/>
            <a:ext cx="2514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98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Van der Pol oscillator 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hu-HU" dirty="0" err="1" smtClean="0"/>
              <a:t>Problems</a:t>
            </a:r>
            <a:r>
              <a:rPr lang="hu-HU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</a:t>
            </a:r>
            <a:r>
              <a:rPr lang="en-GB" dirty="0"/>
              <a:t>It depends on the initial conditions (after turning </a:t>
            </a:r>
            <a:r>
              <a:rPr lang="en-GB" dirty="0" smtClean="0"/>
              <a:t>of </a:t>
            </a:r>
            <a:r>
              <a:rPr lang="hu-HU" dirty="0" smtClean="0"/>
              <a:t>	</a:t>
            </a:r>
            <a:r>
              <a:rPr lang="en-GB" dirty="0" smtClean="0"/>
              <a:t>circuit </a:t>
            </a:r>
            <a:r>
              <a:rPr lang="en-GB" dirty="0"/>
              <a:t>the amplitude might be change</a:t>
            </a:r>
            <a:r>
              <a:rPr lang="en-GB" dirty="0" smtClean="0"/>
              <a:t>)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</a:t>
            </a:r>
            <a:r>
              <a:rPr lang="en-GB" dirty="0"/>
              <a:t>In reality it is necessarily a perfect structure to </a:t>
            </a:r>
            <a:r>
              <a:rPr lang="hu-HU" dirty="0" smtClean="0"/>
              <a:t>	</a:t>
            </a:r>
            <a:r>
              <a:rPr lang="en-GB" dirty="0" smtClean="0"/>
              <a:t>sinusoidal </a:t>
            </a:r>
            <a:r>
              <a:rPr lang="en-GB" dirty="0"/>
              <a:t>solution and constant amplitude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C</a:t>
            </a:r>
            <a:r>
              <a:rPr lang="en-GB" dirty="0" err="1" smtClean="0"/>
              <a:t>onstant</a:t>
            </a:r>
            <a:r>
              <a:rPr lang="en-GB" dirty="0" smtClean="0"/>
              <a:t> amplitude oscillator could not be </a:t>
            </a:r>
            <a:r>
              <a:rPr lang="hu-HU" dirty="0" err="1" smtClean="0"/>
              <a:t>constructed</a:t>
            </a:r>
            <a:r>
              <a:rPr lang="en-GB" dirty="0" smtClean="0"/>
              <a:t> </a:t>
            </a:r>
            <a:r>
              <a:rPr lang="en-GB" dirty="0"/>
              <a:t>with linear </a:t>
            </a:r>
            <a:r>
              <a:rPr lang="hu-HU" dirty="0" err="1" smtClean="0"/>
              <a:t>elements</a:t>
            </a:r>
            <a:r>
              <a:rPr lang="hu-HU" dirty="0" smtClean="0"/>
              <a:t> </a:t>
            </a:r>
            <a:r>
              <a:rPr lang="hu-HU" dirty="0" err="1" smtClean="0"/>
              <a:t>only</a:t>
            </a:r>
            <a:r>
              <a:rPr lang="en-GB" dirty="0" smtClean="0"/>
              <a:t> </a:t>
            </a:r>
            <a:r>
              <a:rPr lang="hu-HU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</a:t>
            </a:r>
            <a:r>
              <a:rPr lang="hu-HU" dirty="0" err="1" smtClean="0"/>
              <a:t>Conclusion</a:t>
            </a:r>
            <a:r>
              <a:rPr lang="hu-HU" dirty="0" smtClean="0"/>
              <a:t>: </a:t>
            </a:r>
            <a:r>
              <a:rPr lang="hu-HU" dirty="0" err="1" smtClean="0"/>
              <a:t>We</a:t>
            </a:r>
            <a:r>
              <a:rPr lang="en-GB" dirty="0" smtClean="0"/>
              <a:t> must </a:t>
            </a:r>
            <a:r>
              <a:rPr lang="en-GB" dirty="0"/>
              <a:t>ensure </a:t>
            </a:r>
            <a:r>
              <a:rPr lang="hu-HU" dirty="0" err="1" smtClean="0"/>
              <a:t>constant</a:t>
            </a:r>
            <a:r>
              <a:rPr lang="hu-HU" dirty="0" smtClean="0"/>
              <a:t> and </a:t>
            </a:r>
            <a:r>
              <a:rPr lang="hu-HU" dirty="0" err="1" smtClean="0"/>
              <a:t>stable</a:t>
            </a:r>
            <a:r>
              <a:rPr lang="en-GB" dirty="0" smtClean="0"/>
              <a:t> </a:t>
            </a:r>
            <a:r>
              <a:rPr lang="en-GB" dirty="0"/>
              <a:t>frequency </a:t>
            </a:r>
            <a:r>
              <a:rPr lang="en-GB" dirty="0" smtClean="0"/>
              <a:t>/amplitude</a:t>
            </a:r>
            <a:r>
              <a:rPr lang="hu-HU" dirty="0" smtClean="0"/>
              <a:t> </a:t>
            </a:r>
            <a:r>
              <a:rPr lang="en-GB" dirty="0" smtClean="0"/>
              <a:t>vibration.</a:t>
            </a:r>
            <a:r>
              <a:rPr lang="hu-HU" dirty="0" smtClean="0"/>
              <a:t> </a:t>
            </a:r>
            <a:r>
              <a:rPr lang="en-GB" dirty="0" smtClean="0"/>
              <a:t>Furthermore</a:t>
            </a:r>
            <a:r>
              <a:rPr lang="hu-HU" dirty="0" smtClean="0"/>
              <a:t>,</a:t>
            </a:r>
            <a:r>
              <a:rPr lang="en-GB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en-GB" dirty="0" smtClean="0"/>
              <a:t>system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en-GB" dirty="0" smtClean="0"/>
              <a:t> </a:t>
            </a:r>
            <a:r>
              <a:rPr lang="hu-HU" dirty="0" err="1" smtClean="0"/>
              <a:t>reach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en-GB" dirty="0" smtClean="0"/>
              <a:t>constant frequency</a:t>
            </a:r>
            <a:r>
              <a:rPr lang="hu-HU" dirty="0" smtClean="0"/>
              <a:t> </a:t>
            </a:r>
            <a:r>
              <a:rPr lang="en-GB" dirty="0" smtClean="0"/>
              <a:t>/amplitude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any</a:t>
            </a:r>
            <a:r>
              <a:rPr lang="en-GB" dirty="0" smtClean="0"/>
              <a:t> </a:t>
            </a:r>
            <a:r>
              <a:rPr lang="en-GB" dirty="0"/>
              <a:t>initial </a:t>
            </a:r>
            <a:r>
              <a:rPr lang="en-GB" dirty="0" smtClean="0"/>
              <a:t>condition</a:t>
            </a:r>
            <a:r>
              <a:rPr lang="hu-HU" dirty="0" smtClean="0"/>
              <a:t>s</a:t>
            </a:r>
            <a:r>
              <a:rPr lang="en-GB" dirty="0" smtClean="0"/>
              <a:t>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26108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Van der Pol oscillator III.</a:t>
            </a: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Solution:</a:t>
            </a:r>
          </a:p>
        </p:txBody>
      </p:sp>
      <p:pic>
        <p:nvPicPr>
          <p:cNvPr id="2048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500313"/>
            <a:ext cx="31559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 descr="C:\Users\Hartdegen\Downloads\Garay\Nemlindin\gyakorlat3\vanderpolke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143250"/>
            <a:ext cx="464343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24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Example</a:t>
            </a:r>
            <a:r>
              <a:rPr lang="hu-HU" dirty="0" smtClean="0"/>
              <a:t>:</a:t>
            </a:r>
          </a:p>
          <a:p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Szövegdoboz 3"/>
              <p:cNvSpPr txBox="1"/>
              <p:nvPr/>
            </p:nvSpPr>
            <p:spPr>
              <a:xfrm>
                <a:off x="899592" y="2996952"/>
                <a:ext cx="7675786" cy="2393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Write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explicit Euler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in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case</a:t>
                </a:r>
                <a:r>
                  <a:rPr lang="hu-HU" sz="2400" dirty="0" smtClean="0"/>
                  <a:t> of h=0.5:</a:t>
                </a:r>
              </a:p>
              <a:p>
                <a:endParaRPr lang="hu-HU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u-HU" sz="24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hu-HU" sz="2400" i="1" dirty="0"/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’(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)=2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xy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), 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 ∈[0;1]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hu-HU" sz="2400" i="1" dirty="0"/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(0)</m:t>
                              </m:r>
                              <m:r>
                                <m:rPr>
                                  <m:nor/>
                                </m:rPr>
                                <a:rPr lang="hu-HU" sz="2400" i="1" dirty="0"/>
                                <m:t>=1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err="1"/>
                  <a:t>Initial</a:t>
                </a:r>
                <a:r>
                  <a:rPr lang="hu-HU" sz="2400" dirty="0"/>
                  <a:t> </a:t>
                </a:r>
                <a:r>
                  <a:rPr lang="hu-HU" sz="2400" dirty="0" err="1"/>
                  <a:t>value</a:t>
                </a:r>
                <a:r>
                  <a:rPr lang="hu-HU" sz="2400" dirty="0"/>
                  <a:t> </a:t>
                </a:r>
                <a:r>
                  <a:rPr lang="hu-HU" sz="2400" dirty="0" err="1" smtClean="0"/>
                  <a:t>problem</a:t>
                </a:r>
                <a:r>
                  <a:rPr lang="hu-HU" sz="2400" dirty="0" smtClean="0"/>
                  <a:t>!  </a:t>
                </a:r>
                <a:r>
                  <a:rPr lang="hu-HU" sz="2400" dirty="0" err="1" smtClean="0"/>
                  <a:t>Write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approximation</a:t>
                </a:r>
                <a:r>
                  <a:rPr lang="hu-HU" sz="2400" dirty="0" smtClean="0"/>
                  <a:t> of  </a:t>
                </a:r>
                <a:r>
                  <a:rPr lang="hu-HU" sz="2400" i="1" dirty="0" smtClean="0"/>
                  <a:t>y(1)</a:t>
                </a:r>
                <a:r>
                  <a:rPr lang="hu-HU" sz="2400" dirty="0" smtClean="0"/>
                  <a:t>!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996952"/>
                <a:ext cx="7675786" cy="239347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71" t="-2041" b="-5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hu-HU" dirty="0" smtClean="0"/>
              <a:t>Explicit Euler II.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zövegdoboz 2"/>
              <p:cNvSpPr txBox="1"/>
              <p:nvPr/>
            </p:nvSpPr>
            <p:spPr>
              <a:xfrm>
                <a:off x="179512" y="1556792"/>
                <a:ext cx="8712968" cy="5675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1600" dirty="0" smtClean="0"/>
                  <a:t>Create </a:t>
                </a:r>
                <a:r>
                  <a:rPr lang="hu-HU" sz="1600" dirty="0" err="1" smtClean="0"/>
                  <a:t>the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interval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division</a:t>
                </a:r>
                <a:r>
                  <a:rPr lang="hu-HU" sz="1600" dirty="0" smtClean="0"/>
                  <a:t> of [0;1]. h = 0.5:</a:t>
                </a:r>
              </a:p>
              <a:p>
                <a:r>
                  <a:rPr lang="hu-HU" sz="16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=0,</m:t>
                    </m:r>
                  </m:oMath>
                </a14:m>
                <a:endParaRPr lang="hu-HU" sz="1600" b="0" i="1" dirty="0" smtClean="0">
                  <a:latin typeface="Cambria Math"/>
                </a:endParaRPr>
              </a:p>
              <a:p>
                <a:r>
                  <a:rPr lang="hu-HU" sz="16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=0.5, </m:t>
                    </m:r>
                  </m:oMath>
                </a14:m>
                <a:endParaRPr lang="hu-HU" sz="1600" b="0" i="1" dirty="0" smtClean="0">
                  <a:latin typeface="Cambria Math"/>
                </a:endParaRPr>
              </a:p>
              <a:p>
                <a:r>
                  <a:rPr lang="hu-HU" sz="16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=1</m:t>
                    </m:r>
                  </m:oMath>
                </a14:m>
                <a:endParaRPr lang="hu-HU" sz="1600" dirty="0" smtClean="0"/>
              </a:p>
              <a:p>
                <a:endParaRPr lang="hu-HU" sz="1600" dirty="0" smtClean="0"/>
              </a:p>
              <a:p>
                <a:r>
                  <a:rPr lang="hu-HU" sz="1600" dirty="0" smtClean="0"/>
                  <a:t>Formula of explicit </a:t>
                </a:r>
                <a:r>
                  <a:rPr lang="hu-HU" sz="1600" dirty="0" err="1" smtClean="0"/>
                  <a:t>Euler-method</a:t>
                </a:r>
                <a:r>
                  <a:rPr lang="hu-HU" sz="1600" dirty="0" smtClean="0"/>
                  <a:t>:</a:t>
                </a:r>
              </a:p>
              <a:p>
                <a:r>
                  <a:rPr lang="hu-HU" sz="16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𝑛</m:t>
                        </m:r>
                        <m:r>
                          <a:rPr lang="hu-HU" sz="16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hu-HU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+</m:t>
                    </m:r>
                    <m:r>
                      <a:rPr lang="hu-HU" sz="1600" b="0" i="1" smtClean="0">
                        <a:latin typeface="Cambria Math"/>
                      </a:rPr>
                      <m:t>h</m:t>
                    </m:r>
                    <m:r>
                      <a:rPr lang="hu-HU" sz="1600" b="0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hu-HU" sz="1600" i="1" dirty="0" smtClean="0"/>
                  <a:t>f </a:t>
                </a:r>
                <a:r>
                  <a:rPr lang="hu-HU" sz="16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hu-HU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hu-HU" sz="1600" dirty="0" smtClean="0"/>
                  <a:t>), (n=0,…,N-1),</a:t>
                </a:r>
              </a:p>
              <a:p>
                <a:r>
                  <a:rPr lang="hu-HU" sz="1600" dirty="0"/>
                  <a:t>	</a:t>
                </a:r>
                <a:r>
                  <a:rPr lang="hu-HU" sz="16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=</m:t>
                    </m:r>
                    <m:r>
                      <a:rPr lang="hu-HU" sz="1600" b="0" i="1" smtClean="0">
                        <a:latin typeface="Cambria Math"/>
                      </a:rPr>
                      <m:t>𝑦</m:t>
                    </m:r>
                    <m:r>
                      <a:rPr lang="hu-HU" sz="1600" b="0" i="1" smtClean="0">
                        <a:latin typeface="Cambria Math"/>
                      </a:rPr>
                      <m:t>(0)</m:t>
                    </m:r>
                  </m:oMath>
                </a14:m>
                <a:r>
                  <a:rPr lang="hu-HU" sz="1600" dirty="0" smtClean="0"/>
                  <a:t>,</a:t>
                </a:r>
              </a:p>
              <a:p>
                <a:endParaRPr lang="hu-HU" sz="1600" dirty="0" smtClean="0"/>
              </a:p>
              <a:p>
                <a:r>
                  <a:rPr lang="hu-HU" sz="1600" dirty="0" err="1" smtClean="0"/>
                  <a:t>Where</a:t>
                </a:r>
                <a:r>
                  <a:rPr lang="hu-HU" sz="1600" dirty="0" smtClean="0"/>
                  <a:t> N=2, </a:t>
                </a:r>
                <a:r>
                  <a:rPr lang="hu-HU" sz="1600" dirty="0" err="1" smtClean="0"/>
                  <a:t>because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the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interval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was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divided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into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two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parts</a:t>
                </a:r>
                <a:r>
                  <a:rPr lang="hu-HU" sz="1600" dirty="0" smtClean="0"/>
                  <a:t> and f(x,</a:t>
                </a:r>
                <a:r>
                  <a:rPr lang="hu-HU" sz="1600" dirty="0"/>
                  <a:t>y</a:t>
                </a:r>
                <a:r>
                  <a:rPr lang="hu-HU" sz="1600" dirty="0" smtClean="0"/>
                  <a:t>)=2xy. </a:t>
                </a:r>
                <a:r>
                  <a:rPr lang="en-GB" sz="1600" dirty="0"/>
                  <a:t>Concrete examples of applied </a:t>
                </a:r>
                <a:r>
                  <a:rPr lang="en-GB" sz="1600" dirty="0" smtClean="0"/>
                  <a:t>recursion</a:t>
                </a:r>
                <a:r>
                  <a:rPr lang="hu-HU" sz="1600" dirty="0" smtClean="0"/>
                  <a:t>:</a:t>
                </a:r>
              </a:p>
              <a:p>
                <a:r>
                  <a:rPr lang="hu-HU" sz="160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  <m:r>
                          <a:rPr lang="hu-HU" sz="1600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16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hu-HU" sz="1600" i="1">
                        <a:latin typeface="Cambria Math"/>
                      </a:rPr>
                      <m:t>+</m:t>
                    </m:r>
                    <m:r>
                      <a:rPr lang="hu-HU" sz="1600" i="1">
                        <a:latin typeface="Cambria Math"/>
                      </a:rPr>
                      <m:t>h</m:t>
                    </m:r>
                    <m:r>
                      <a:rPr lang="hu-HU" sz="1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hu-HU" sz="1600" b="0" i="0" smtClean="0">
                        <a:latin typeface="Cambria Math"/>
                        <a:ea typeface="Cambria Math"/>
                      </a:rPr>
                      <m:t>2</m:t>
                    </m:r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hu-HU" sz="1600" b="0" i="0" smtClean="0">
                        <a:latin typeface="Cambria Math"/>
                      </a:rPr>
                      <m:t>=(1+2</m:t>
                    </m:r>
                    <m:r>
                      <a:rPr lang="hu-HU" sz="1600" b="0" i="1" smtClean="0">
                        <a:latin typeface="Cambria Math"/>
                      </a:rPr>
                      <m:t>h</m:t>
                    </m:r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hu-HU" sz="1600" b="0" i="1" smtClean="0">
                        <a:latin typeface="Cambria Math"/>
                      </a:rPr>
                      <m:t>)</m:t>
                    </m:r>
                    <m:r>
                      <a:rPr lang="hu-HU" sz="16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hu-H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hu-HU" sz="1600" dirty="0" smtClean="0"/>
                  <a:t>,	(n=0,1)</a:t>
                </a:r>
              </a:p>
              <a:p>
                <a:r>
                  <a:rPr lang="hu-HU" sz="160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hu-HU" sz="1600" dirty="0" smtClean="0"/>
                  <a:t> = 1.</a:t>
                </a:r>
              </a:p>
              <a:p>
                <a:endParaRPr lang="hu-HU" sz="1600" dirty="0" smtClean="0"/>
              </a:p>
              <a:p>
                <a:r>
                  <a:rPr lang="hu-HU" sz="1600" dirty="0" err="1" smtClean="0"/>
                  <a:t>Since</a:t>
                </a:r>
                <a:endParaRPr lang="hu-HU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hu-HU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hu-HU" sz="1600" i="1">
                          <a:latin typeface="Cambria Math"/>
                        </a:rPr>
                        <m:t>=</m:t>
                      </m:r>
                      <m:r>
                        <a:rPr lang="hu-HU" sz="1600" i="1" smtClean="0">
                          <a:latin typeface="Cambria Math"/>
                        </a:rPr>
                        <m:t> </m:t>
                      </m:r>
                      <m:r>
                        <a:rPr lang="hu-HU" sz="1600">
                          <a:latin typeface="Cambria Math"/>
                        </a:rPr>
                        <m:t>(1+2</m:t>
                      </m:r>
                      <m:r>
                        <a:rPr lang="hu-HU" sz="1600" i="1">
                          <a:latin typeface="Cambria Math"/>
                        </a:rPr>
                        <m:t>h</m:t>
                      </m:r>
                      <m:sSub>
                        <m:sSubPr>
                          <m:ctrlPr>
                            <a:rPr lang="hu-H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1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1600" i="1">
                          <a:latin typeface="Cambria Math"/>
                        </a:rPr>
                        <m:t>)</m:t>
                      </m:r>
                      <m:r>
                        <a:rPr lang="hu-HU" sz="1600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hu-H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hu-HU" sz="1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u-HU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hu-HU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hu-HU" sz="1600" i="1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hu-HU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1600">
                              <a:latin typeface="Cambria Math"/>
                            </a:rPr>
                            <m:t>1+2</m:t>
                          </m:r>
                          <m:r>
                            <a:rPr lang="hu-HU" sz="1600" i="1">
                              <a:latin typeface="Cambria Math"/>
                            </a:rPr>
                            <m:t>h</m:t>
                          </m:r>
                          <m:sSub>
                            <m:sSubPr>
                              <m:ctrlPr>
                                <a:rPr lang="hu-HU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u-HU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hu-HU" sz="1600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hu-H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hu-HU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hu-HU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hu-HU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1600" b="0" i="1" smtClean="0">
                              <a:latin typeface="Cambria Math"/>
                            </a:rPr>
                            <m:t>1+0.5</m:t>
                          </m:r>
                        </m:e>
                      </m:d>
                      <m:r>
                        <a:rPr lang="hu-HU" sz="1600" b="0" i="1" smtClean="0">
                          <a:latin typeface="Cambria Math"/>
                          <a:ea typeface="Cambria Math"/>
                        </a:rPr>
                        <m:t>∙1=</m:t>
                      </m:r>
                      <m:f>
                        <m:fPr>
                          <m:ctrlPr>
                            <a:rPr lang="hu-HU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hu-HU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hu-HU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hu-HU" sz="1600" b="0" i="0" smtClean="0">
                          <a:latin typeface="Cambria Math"/>
                          <a:ea typeface="Cambria Math"/>
                        </a:rPr>
                        <m:t> ,</m:t>
                      </m:r>
                    </m:oMath>
                  </m:oMathPara>
                </a14:m>
                <a:endParaRPr lang="hu-HU" sz="1600" b="0" dirty="0" smtClean="0">
                  <a:ea typeface="Cambria Math"/>
                </a:endParaRPr>
              </a:p>
              <a:p>
                <a:r>
                  <a:rPr lang="hu-HU" sz="1600" dirty="0" err="1"/>
                  <a:t>t</a:t>
                </a:r>
                <a:r>
                  <a:rPr lang="hu-HU" sz="1600" dirty="0" err="1" smtClean="0"/>
                  <a:t>herefore</a:t>
                </a:r>
                <a:r>
                  <a:rPr lang="hu-HU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hu-HU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1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hu-HU" sz="1600" i="1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hu-HU" sz="16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1600" dirty="0" smtClean="0"/>
                  <a:t> </a:t>
                </a:r>
                <a:r>
                  <a:rPr lang="hu-HU" sz="1600" dirty="0" err="1" smtClean="0"/>
                  <a:t>at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the</a:t>
                </a:r>
                <a:r>
                  <a:rPr lang="hu-HU" sz="1600" dirty="0" smtClean="0"/>
                  <a:t> </a:t>
                </a:r>
                <a:r>
                  <a:rPr lang="hu-HU" sz="1600" dirty="0" err="1"/>
                  <a:t>approximation</a:t>
                </a:r>
                <a:r>
                  <a:rPr lang="hu-HU" sz="1600" dirty="0"/>
                  <a:t> of  </a:t>
                </a:r>
                <a:r>
                  <a:rPr lang="hu-HU" sz="1600" i="1" dirty="0"/>
                  <a:t>y(1</a:t>
                </a:r>
                <a:r>
                  <a:rPr lang="hu-HU" sz="1600" i="1" dirty="0" smtClean="0"/>
                  <a:t>)</a:t>
                </a:r>
                <a:r>
                  <a:rPr lang="hu-HU" sz="1600" dirty="0" smtClean="0"/>
                  <a:t>. </a:t>
                </a:r>
                <a:r>
                  <a:rPr lang="hu-HU" sz="1600" dirty="0"/>
                  <a:t>The </a:t>
                </a:r>
                <a:r>
                  <a:rPr lang="hu-HU" sz="1600" dirty="0" err="1" smtClean="0"/>
                  <a:t>exact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solution</a:t>
                </a:r>
                <a:r>
                  <a:rPr lang="hu-HU" sz="1600" dirty="0" smtClean="0"/>
                  <a:t> of </a:t>
                </a:r>
                <a:r>
                  <a:rPr lang="hu-HU" sz="1600" dirty="0" err="1" smtClean="0"/>
                  <a:t>the</a:t>
                </a:r>
                <a:r>
                  <a:rPr lang="hu-HU" sz="1600" dirty="0" smtClean="0"/>
                  <a:t> </a:t>
                </a:r>
                <a:r>
                  <a:rPr lang="hu-HU" sz="1600" dirty="0" err="1" smtClean="0"/>
                  <a:t>initial</a:t>
                </a:r>
                <a:r>
                  <a:rPr lang="hu-HU" sz="1600" dirty="0" smtClean="0"/>
                  <a:t> </a:t>
                </a:r>
                <a:r>
                  <a:rPr lang="hu-HU" sz="1600" dirty="0" err="1"/>
                  <a:t>value</a:t>
                </a:r>
                <a:r>
                  <a:rPr lang="hu-HU" sz="1600" dirty="0"/>
                  <a:t> </a:t>
                </a:r>
                <a:r>
                  <a:rPr lang="hu-HU" sz="1600" dirty="0" err="1" smtClean="0"/>
                  <a:t>problem</a:t>
                </a:r>
                <a:r>
                  <a:rPr lang="hu-HU" sz="1600" dirty="0" smtClean="0"/>
                  <a:t>:</a:t>
                </a:r>
              </a:p>
              <a:p>
                <a:r>
                  <a:rPr lang="hu-HU" sz="1600" dirty="0" smtClean="0"/>
                  <a:t>			y(x)=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hu-HU" sz="16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hu-HU" sz="16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hu-HU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hu-HU" sz="1600" dirty="0" smtClean="0"/>
                  <a:t>	  </a:t>
                </a:r>
                <a14:m>
                  <m:oMath xmlns:m="http://schemas.openxmlformats.org/officeDocument/2006/math">
                    <m:r>
                      <a:rPr lang="hu-HU" sz="160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hu-HU" sz="1600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hu-HU" sz="1600" b="0" i="1" smtClean="0">
                        <a:latin typeface="Cambria Math"/>
                        <a:ea typeface="Cambria Math"/>
                      </a:rPr>
                      <m:t>𝑦</m:t>
                    </m:r>
                    <m:d>
                      <m:dPr>
                        <m:ctrlPr>
                          <a:rPr lang="hu-HU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hu-HU" sz="1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hu-HU" sz="1600" b="0" i="1" smtClean="0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r>
                  <a:rPr lang="hu-HU" sz="1600" dirty="0" smtClean="0"/>
                  <a:t> </a:t>
                </a:r>
              </a:p>
              <a:p>
                <a:endParaRPr lang="hu-HU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556792"/>
                <a:ext cx="8712968" cy="567501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50" t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Szövegdoboz 3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hu-HU" sz="2400" dirty="0" smtClean="0"/>
                  <a:t> explicit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)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Szövegdoboz 4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hu-HU" sz="2400" dirty="0" smtClean="0"/>
                  <a:t> implicit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 smtClean="0"/>
                  <a:t>)</a:t>
                </a:r>
                <a:endParaRPr lang="hu-HU" sz="2400" i="1" dirty="0" smtClean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3" cstate="print"/>
            <a:stretch>
              <a:fillRect l="-593" t="-2083"/>
            </a:stretch>
          </a:blipFill>
        </p:spPr>
        <p:txBody>
          <a:bodyPr/>
          <a:lstStyle/>
          <a:p>
            <a:pPr>
              <a:buNone/>
            </a:pPr>
            <a:endParaRPr lang="en-GB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3551</TotalTime>
  <Words>257</Words>
  <Application>Microsoft Office PowerPoint</Application>
  <PresentationFormat>Diavetítés a képernyőre (4:3 oldalarány)</PresentationFormat>
  <Paragraphs>68</Paragraphs>
  <Slides>14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Áramlás</vt:lpstr>
      <vt:lpstr>Theory of nonlinear dynamic systems Practice 3</vt:lpstr>
      <vt:lpstr>Van der Pol oscillator I.</vt:lpstr>
      <vt:lpstr>Van der Pol oscillator II.</vt:lpstr>
      <vt:lpstr>Van der Pol oscillator III.</vt:lpstr>
      <vt:lpstr>Explicit Euler I.</vt:lpstr>
      <vt:lpstr>Explicit Euler II.</vt:lpstr>
      <vt:lpstr>Explicit Euler III.</vt:lpstr>
      <vt:lpstr>Implicit Euler</vt:lpstr>
      <vt:lpstr>Semi-implicit Euler</vt:lpstr>
      <vt:lpstr>Semi-implicit Euler</vt:lpstr>
      <vt:lpstr>Comparation of numerical methods:</vt:lpstr>
      <vt:lpstr>* Optional homework : Bolzano shooting</vt:lpstr>
      <vt:lpstr>Thank you for your attention!</vt:lpstr>
      <vt:lpstr>Matlab® supplement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211</cp:revision>
  <dcterms:created xsi:type="dcterms:W3CDTF">2014-09-15T19:16:28Z</dcterms:created>
  <dcterms:modified xsi:type="dcterms:W3CDTF">2016-09-28T07:47:31Z</dcterms:modified>
</cp:coreProperties>
</file>