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0" r:id="rId6"/>
    <p:sldId id="259" r:id="rId7"/>
    <p:sldId id="264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53" autoAdjust="0"/>
  </p:normalViewPr>
  <p:slideViewPr>
    <p:cSldViewPr>
      <p:cViewPr varScale="1">
        <p:scale>
          <a:sx n="59" d="100"/>
          <a:sy n="59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Miért?:</a:t>
            </a:r>
          </a:p>
          <a:p>
            <a:r>
              <a:rPr lang="hu-HU" dirty="0" smtClean="0"/>
              <a:t>Több</a:t>
            </a:r>
            <a:r>
              <a:rPr lang="hu-HU" baseline="0" dirty="0" smtClean="0"/>
              <a:t> egy kép ezer szónál. (és főleg integráljelek, paraméterek és deriváltak sokaságánál)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ath.uni-bielefeld.de/~numlab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1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8078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</a:t>
            </a:r>
            <a:r>
              <a:rPr lang="hu-HU" dirty="0" err="1" smtClean="0"/>
              <a:t>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  <a:endParaRPr lang="hu-HU" dirty="0" smtClean="0"/>
          </a:p>
          <a:p>
            <a:r>
              <a:rPr lang="hu-HU" dirty="0" err="1" smtClean="0"/>
              <a:t>szelig.adam.gyorgy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Goda Márton</a:t>
            </a:r>
          </a:p>
          <a:p>
            <a:r>
              <a:rPr lang="hu-HU" dirty="0" err="1" smtClean="0"/>
              <a:t>g</a:t>
            </a:r>
            <a:r>
              <a:rPr lang="hu-HU" dirty="0" err="1" smtClean="0"/>
              <a:t>oda.marton.aron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2016.09.13.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® </a:t>
            </a:r>
            <a:r>
              <a:rPr lang="en-US" dirty="0" smtClean="0"/>
              <a:t>supplement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equation= </a:t>
            </a:r>
            <a:r>
              <a:rPr lang="en-US" dirty="0" smtClean="0">
                <a:solidFill>
                  <a:srgbClr val="FF0000"/>
                </a:solidFill>
              </a:rPr>
              <a:t>@(</a:t>
            </a:r>
            <a:r>
              <a:rPr lang="en-US" dirty="0" err="1" smtClean="0">
                <a:solidFill>
                  <a:srgbClr val="FF0000"/>
                </a:solidFill>
              </a:rPr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(2);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(1)];</a:t>
            </a:r>
            <a:br>
              <a:rPr lang="en-US" dirty="0" smtClean="0"/>
            </a:br>
            <a:r>
              <a:rPr lang="en-US" dirty="0" smtClean="0"/>
              <a:t>	          [1. </a:t>
            </a:r>
            <a:r>
              <a:rPr lang="en-US" dirty="0" err="1" smtClean="0"/>
              <a:t>equ</a:t>
            </a:r>
            <a:r>
              <a:rPr lang="en-US" dirty="0" smtClean="0"/>
              <a:t> of the system; 2. </a:t>
            </a:r>
            <a:r>
              <a:rPr lang="en-US" dirty="0" err="1" smtClean="0"/>
              <a:t>equ</a:t>
            </a:r>
            <a:r>
              <a:rPr lang="en-US" dirty="0" smtClean="0"/>
              <a:t> of the system]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]=</a:t>
            </a:r>
            <a:r>
              <a:rPr lang="en-US" dirty="0" smtClean="0">
                <a:solidFill>
                  <a:srgbClr val="FF0000"/>
                </a:solidFill>
              </a:rPr>
              <a:t>ode45</a:t>
            </a:r>
            <a:r>
              <a:rPr lang="en-US" dirty="0" smtClean="0"/>
              <a:t>(equation, [t</a:t>
            </a:r>
            <a:r>
              <a:rPr lang="en-US" baseline="-25000" dirty="0" smtClean="0"/>
              <a:t>0</a:t>
            </a:r>
            <a:r>
              <a:rPr lang="en-US" dirty="0" smtClean="0"/>
              <a:t>,t</a:t>
            </a:r>
            <a:r>
              <a:rPr lang="en-US" baseline="-25000" dirty="0" smtClean="0"/>
              <a:t>max</a:t>
            </a:r>
            <a:r>
              <a:rPr lang="en-US" dirty="0" smtClean="0"/>
              <a:t>][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init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init</a:t>
            </a:r>
            <a:r>
              <a:rPr lang="en-US" dirty="0" smtClean="0"/>
              <a:t>]);</a:t>
            </a:r>
            <a:br>
              <a:rPr lang="en-US" dirty="0" smtClean="0"/>
            </a:br>
            <a:r>
              <a:rPr lang="en-US" dirty="0" smtClean="0"/>
              <a:t>there are other solvers as well, first we try this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</a:t>
            </a:r>
            <a:r>
              <a:rPr lang="en-US" dirty="0" smtClean="0"/>
              <a:t>creates figure graphics objects. Figure objects are the individual windows on the screen in which the MATLAB software displays graphical output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plot</a:t>
            </a:r>
            <a:r>
              <a:rPr lang="en-US" dirty="0" smtClean="0"/>
              <a:t>(</a:t>
            </a:r>
            <a:r>
              <a:rPr lang="en-US" dirty="0" err="1" smtClean="0"/>
              <a:t>x,y,how</a:t>
            </a:r>
            <a:r>
              <a:rPr lang="en-US" dirty="0" smtClean="0"/>
              <a:t>…) drawing, has many options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subplot</a:t>
            </a:r>
            <a:r>
              <a:rPr lang="en-US" dirty="0" smtClean="0"/>
              <a:t>(</a:t>
            </a:r>
            <a:r>
              <a:rPr lang="en-US" dirty="0" err="1" smtClean="0"/>
              <a:t>m,n,p</a:t>
            </a:r>
            <a:r>
              <a:rPr lang="en-US" dirty="0" smtClean="0"/>
              <a:t>) (divide the figure m*n parts, draws in the p </a:t>
            </a:r>
            <a:r>
              <a:rPr lang="en-US" dirty="0" err="1" smtClean="0"/>
              <a:t>th</a:t>
            </a:r>
            <a:r>
              <a:rPr lang="en-US" dirty="0" smtClean="0"/>
              <a:t> region)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</a:t>
            </a:r>
            <a:r>
              <a:rPr lang="en-US" dirty="0" smtClean="0"/>
              <a:t>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r>
              <a:rPr lang="en-US" dirty="0" smtClean="0"/>
              <a:t> - 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Participation, midterm, homework, </a:t>
            </a:r>
            <a:r>
              <a:rPr lang="en-US" u="sng" dirty="0" smtClean="0"/>
              <a:t>PROJECT</a:t>
            </a:r>
            <a:endParaRPr lang="en-US" u="sng" dirty="0" smtClean="0"/>
          </a:p>
          <a:p>
            <a:r>
              <a:rPr lang="en-US" dirty="0" err="1" smtClean="0"/>
              <a:t>Matlab</a:t>
            </a:r>
            <a:r>
              <a:rPr lang="en-US" dirty="0" smtClean="0"/>
              <a:t>® (</a:t>
            </a:r>
            <a:r>
              <a:rPr lang="en-US" dirty="0" smtClean="0"/>
              <a:t>why</a:t>
            </a:r>
            <a:r>
              <a:rPr lang="en-US" dirty="0" smtClean="0"/>
              <a:t>?)</a:t>
            </a:r>
          </a:p>
          <a:p>
            <a:r>
              <a:rPr lang="en-US" dirty="0" smtClean="0"/>
              <a:t>Optional homework</a:t>
            </a:r>
            <a:endParaRPr lang="en-US" dirty="0" smtClean="0"/>
          </a:p>
          <a:p>
            <a:r>
              <a:rPr lang="en-US" dirty="0" smtClean="0"/>
              <a:t>The a</a:t>
            </a:r>
            <a:r>
              <a:rPr lang="en-US" dirty="0" smtClean="0"/>
              <a:t>im of the practices: </a:t>
            </a:r>
            <a:br>
              <a:rPr lang="en-US" dirty="0" smtClean="0"/>
            </a:br>
            <a:r>
              <a:rPr lang="en-US" dirty="0" smtClean="0"/>
              <a:t>deeper understanding of the lecture examples, implementing them in MATLAB (a framework will be given), „playing” with the parameters</a:t>
            </a:r>
            <a:endParaRPr lang="en-US" dirty="0" smtClean="0"/>
          </a:p>
          <a:p>
            <a:r>
              <a:rPr lang="en-US" dirty="0" smtClean="0"/>
              <a:t>Optional MATLAB catch-up</a:t>
            </a:r>
            <a:endParaRPr lang="hu-HU" dirty="0" smtClean="0"/>
          </a:p>
          <a:p>
            <a:r>
              <a:rPr lang="en-US" dirty="0" smtClean="0"/>
              <a:t>Some students have to work on their own laptop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r>
              <a:rPr lang="hu-HU" dirty="0" smtClean="0"/>
              <a:t> </a:t>
            </a:r>
            <a:r>
              <a:rPr lang="hu-HU" dirty="0" smtClean="0"/>
              <a:t>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,,A fizika minden nehézsége, úgy látszik, abban áll, hogy a mozgásjelenségekből a természet erőit kikutassuk, s azután ezeknek az erőknek a segítségével a többi jelenséget megmagyarázzuk.”</a:t>
            </a:r>
            <a:br>
              <a:rPr lang="hu-HU" dirty="0" smtClean="0"/>
            </a:br>
            <a:r>
              <a:rPr lang="hu-HU" dirty="0" smtClean="0"/>
              <a:t>							Newton</a:t>
            </a:r>
          </a:p>
          <a:p>
            <a:pPr algn="ctr"/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20922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400" dirty="0" smtClean="0"/>
              <a:t>	</a:t>
            </a:r>
            <a:r>
              <a:rPr lang="en-US" sz="2400" b="1" dirty="0" smtClean="0"/>
              <a:t>Dynamic system</a:t>
            </a:r>
            <a:r>
              <a:rPr lang="en-US" sz="2400" dirty="0" smtClean="0"/>
              <a:t>: </a:t>
            </a:r>
            <a:r>
              <a:rPr lang="en-US" sz="2400" dirty="0" smtClean="0"/>
              <a:t>the states of the system are changing with time based on some rules  - mathematical description of a physical process</a:t>
            </a:r>
            <a:endParaRPr lang="en-US" sz="240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Theory</a:t>
            </a:r>
            <a:r>
              <a:rPr lang="hu-HU" dirty="0" smtClean="0"/>
              <a:t> </a:t>
            </a:r>
            <a:r>
              <a:rPr lang="hu-HU" dirty="0" smtClean="0"/>
              <a:t>II.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928662" y="2156663"/>
            <a:ext cx="7072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Phase space</a:t>
            </a:r>
            <a:r>
              <a:rPr lang="en-US" sz="2400" dirty="0" smtClean="0"/>
              <a:t>: the collection of all possible states of the dynamic system </a:t>
            </a:r>
            <a:br>
              <a:rPr lang="en-US" sz="2400" dirty="0" smtClean="0"/>
            </a:br>
            <a:r>
              <a:rPr lang="en-US" sz="2400" b="1" dirty="0" smtClean="0"/>
              <a:t>Trajectory</a:t>
            </a:r>
            <a:r>
              <a:rPr lang="en-US" sz="2400" dirty="0" smtClean="0"/>
              <a:t>: the path (trace) of an element from the phase </a:t>
            </a:r>
            <a:r>
              <a:rPr lang="en-US" sz="2400" dirty="0" smtClean="0"/>
              <a:t>space</a:t>
            </a:r>
          </a:p>
          <a:p>
            <a:r>
              <a:rPr lang="en-US" sz="2400" b="1" dirty="0" smtClean="0"/>
              <a:t>Types of the systems</a:t>
            </a:r>
            <a:r>
              <a:rPr lang="en-US" sz="2400" dirty="0" smtClean="0"/>
              <a:t>: dissipative, conservative, explosive</a:t>
            </a:r>
            <a:br>
              <a:rPr lang="en-US" sz="2400" dirty="0" smtClean="0"/>
            </a:br>
            <a:r>
              <a:rPr lang="en-US" sz="2400" b="1" dirty="0" smtClean="0"/>
              <a:t>Attractor</a:t>
            </a:r>
            <a:r>
              <a:rPr lang="en-US" sz="2400" dirty="0" smtClean="0"/>
              <a:t>: stable and attracts its surroundings, can be point, periodic, chaotic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Implement the following equations in </a:t>
            </a:r>
            <a:r>
              <a:rPr lang="en-US" dirty="0" err="1" smtClean="0"/>
              <a:t>Matlab</a:t>
            </a:r>
            <a:r>
              <a:rPr lang="en-US" dirty="0" smtClean="0"/>
              <a:t>, plot</a:t>
            </a:r>
            <a:r>
              <a:rPr lang="en-US" dirty="0" smtClean="0"/>
              <a:t> trajectories, and investigate the effects of different parameters!</a:t>
            </a:r>
            <a:endParaRPr lang="en-US" dirty="0" smtClean="0"/>
          </a:p>
          <a:p>
            <a:r>
              <a:rPr lang="hu-HU" dirty="0" smtClean="0"/>
              <a:t>1</a:t>
            </a:r>
            <a:r>
              <a:rPr lang="hu-HU" dirty="0" smtClean="0"/>
              <a:t>.</a:t>
            </a:r>
          </a:p>
          <a:p>
            <a:r>
              <a:rPr lang="hu-HU" dirty="0" smtClean="0"/>
              <a:t>2.</a:t>
            </a:r>
          </a:p>
          <a:p>
            <a:r>
              <a:rPr lang="hu-HU" dirty="0" smtClean="0"/>
              <a:t>3.</a:t>
            </a:r>
          </a:p>
          <a:p>
            <a:r>
              <a:rPr lang="hu-HU" dirty="0" smtClean="0"/>
              <a:t>4.</a:t>
            </a:r>
          </a:p>
          <a:p>
            <a:r>
              <a:rPr lang="hu-HU" dirty="0" smtClean="0"/>
              <a:t>5.</a:t>
            </a:r>
          </a:p>
          <a:p>
            <a:endParaRPr lang="hu-H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357562"/>
            <a:ext cx="250033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look at the following equations as well!</a:t>
            </a: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93417"/>
            <a:ext cx="3143272" cy="286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854968"/>
          </a:xfrm>
        </p:spPr>
        <p:txBody>
          <a:bodyPr/>
          <a:lstStyle/>
          <a:p>
            <a:r>
              <a:rPr lang="en-US" dirty="0" smtClean="0"/>
              <a:t>Optional homework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389120"/>
          </a:xfrm>
        </p:spPr>
        <p:txBody>
          <a:bodyPr/>
          <a:lstStyle/>
          <a:p>
            <a:r>
              <a:rPr lang="en-US" dirty="0" smtClean="0"/>
              <a:t>For extra points (and for fun </a:t>
            </a:r>
            <a:r>
              <a:rPr lang="en-US" dirty="0" smtClean="0">
                <a:sym typeface="Wingdings" pitchFamily="2" charset="2"/>
              </a:rPr>
              <a:t>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Download and install the </a:t>
            </a:r>
            <a:r>
              <a:rPr lang="en-US" dirty="0" err="1" smtClean="0"/>
              <a:t>NumLab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of Bielefeld University: </a:t>
            </a:r>
            <a:r>
              <a:rPr lang="en-US" dirty="0" smtClean="0">
                <a:hlinkClick r:id="rId2"/>
              </a:rPr>
              <a:t>https://www.math.uni-bielefeld.de/~numlab/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 descr="C:\Users\JJuhász\Desktop\terido2016\Numlab\Numla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564904"/>
            <a:ext cx="3778717" cy="4173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854968"/>
          </a:xfrm>
        </p:spPr>
        <p:txBody>
          <a:bodyPr/>
          <a:lstStyle/>
          <a:p>
            <a:r>
              <a:rPr lang="en-US" dirty="0" smtClean="0"/>
              <a:t>Optional homework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389120"/>
          </a:xfrm>
        </p:spPr>
        <p:txBody>
          <a:bodyPr/>
          <a:lstStyle/>
          <a:p>
            <a:r>
              <a:rPr lang="en-US" dirty="0" smtClean="0"/>
              <a:t>It contains many interesting simulations</a:t>
            </a:r>
            <a:endParaRPr lang="en-US" dirty="0" smtClean="0"/>
          </a:p>
          <a:p>
            <a:r>
              <a:rPr lang="en-US" dirty="0" smtClean="0"/>
              <a:t>Start the GUI called „</a:t>
            </a:r>
            <a:r>
              <a:rPr lang="en-US" b="1" dirty="0" smtClean="0"/>
              <a:t>DGL 2D Simulator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„</a:t>
            </a:r>
            <a:r>
              <a:rPr lang="en-US" b="1" dirty="0" smtClean="0"/>
              <a:t>play </a:t>
            </a:r>
            <a:r>
              <a:rPr lang="en-US" dirty="0" smtClean="0"/>
              <a:t>” with the simulator </a:t>
            </a:r>
            <a:r>
              <a:rPr lang="en-US" dirty="0" smtClean="0">
                <a:sym typeface="Wingdings" pitchFamily="2" charset="2"/>
              </a:rPr>
              <a:t> : try to catch different behaviors in the function  of changing the parameters and initial conditions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68960"/>
            <a:ext cx="6928155" cy="371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854968"/>
          </a:xfrm>
        </p:spPr>
        <p:txBody>
          <a:bodyPr/>
          <a:lstStyle/>
          <a:p>
            <a:r>
              <a:rPr lang="en-US" dirty="0" smtClean="0"/>
              <a:t>Optional homework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72128"/>
            <a:ext cx="8229600" cy="4389120"/>
          </a:xfrm>
        </p:spPr>
        <p:txBody>
          <a:bodyPr/>
          <a:lstStyle/>
          <a:p>
            <a:r>
              <a:rPr lang="en-US" dirty="0" smtClean="0"/>
              <a:t>What mathematical </a:t>
            </a:r>
            <a:r>
              <a:rPr lang="en-US" b="1" dirty="0" smtClean="0"/>
              <a:t>processes/ behaviors </a:t>
            </a:r>
            <a:r>
              <a:rPr lang="en-US" dirty="0" smtClean="0"/>
              <a:t>can be recognized during the simulation</a:t>
            </a:r>
            <a:r>
              <a:rPr lang="hu-HU" dirty="0" smtClean="0"/>
              <a:t>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could be the </a:t>
            </a:r>
            <a:r>
              <a:rPr lang="en-US" b="1" dirty="0" smtClean="0"/>
              <a:t>modeled natural/engineering phenomena</a:t>
            </a:r>
            <a:r>
              <a:rPr lang="en-US" dirty="0" smtClean="0"/>
              <a:t>?</a:t>
            </a:r>
          </a:p>
          <a:p>
            <a:r>
              <a:rPr lang="en-US" dirty="0" smtClean="0"/>
              <a:t>Send us you findings, ideas (with the </a:t>
            </a:r>
            <a:r>
              <a:rPr lang="hu-HU" dirty="0" err="1" smtClean="0"/>
              <a:t>suitable</a:t>
            </a:r>
            <a:r>
              <a:rPr lang="en-US" dirty="0" smtClean="0"/>
              <a:t> snapshots and parameters) in </a:t>
            </a:r>
            <a:r>
              <a:rPr lang="en-US" b="1" dirty="0" smtClean="0"/>
              <a:t>email</a:t>
            </a:r>
            <a:r>
              <a:rPr lang="en-US" dirty="0" smtClean="0"/>
              <a:t> till the next practice: </a:t>
            </a:r>
            <a:r>
              <a:rPr lang="en-US" b="1" dirty="0" smtClean="0"/>
              <a:t>09.21. 10:00 am</a:t>
            </a:r>
            <a:endParaRPr lang="hu-H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297</Words>
  <Application>Microsoft Office PowerPoint</Application>
  <PresentationFormat>Diavetítés a képernyőre (4:3 oldalarány)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Theory of nonlinear dynamic systems Practice 1</vt:lpstr>
      <vt:lpstr>Introduction - Requirements</vt:lpstr>
      <vt:lpstr>Theory I.</vt:lpstr>
      <vt:lpstr>Theory II.</vt:lpstr>
      <vt:lpstr>Exercises</vt:lpstr>
      <vt:lpstr>Exercises</vt:lpstr>
      <vt:lpstr>Optional homework</vt:lpstr>
      <vt:lpstr>Optional homework</vt:lpstr>
      <vt:lpstr>Optional homework</vt:lpstr>
      <vt:lpstr>Matlab® supplement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31</cp:revision>
  <dcterms:created xsi:type="dcterms:W3CDTF">2014-09-15T19:16:28Z</dcterms:created>
  <dcterms:modified xsi:type="dcterms:W3CDTF">2016-09-13T22:00:03Z</dcterms:modified>
</cp:coreProperties>
</file>