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4"/>
  </p:notesMasterIdLst>
  <p:sldIdLst>
    <p:sldId id="256" r:id="rId2"/>
    <p:sldId id="284" r:id="rId3"/>
    <p:sldId id="286" r:id="rId4"/>
    <p:sldId id="287" r:id="rId5"/>
    <p:sldId id="289" r:id="rId6"/>
    <p:sldId id="291" r:id="rId7"/>
    <p:sldId id="292" r:id="rId8"/>
    <p:sldId id="290" r:id="rId9"/>
    <p:sldId id="293" r:id="rId10"/>
    <p:sldId id="294" r:id="rId11"/>
    <p:sldId id="295" r:id="rId12"/>
    <p:sldId id="282" r:id="rId1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67078" autoAdjust="0"/>
  </p:normalViewPr>
  <p:slideViewPr>
    <p:cSldViewPr>
      <p:cViewPr varScale="1">
        <p:scale>
          <a:sx n="29" d="100"/>
          <a:sy n="29" d="100"/>
        </p:scale>
        <p:origin x="1915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-4498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A9F0CB-8413-4733-8810-CB70C0343899}" type="datetimeFigureOut">
              <a:rPr lang="hu-HU" smtClean="0"/>
              <a:pPr/>
              <a:t>2015.10.20.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60A28-7746-40FE-9BFD-400905BB554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4599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ndows2universe.org/earth/Water/ocean_eddies.html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geol.sc.edu/cbnelson/eddy/eddy_files/image003.jpg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60A28-7746-40FE-9BFD-400905BB5545}" type="slidenum">
              <a:rPr lang="hu-HU" smtClean="0"/>
              <a:pPr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987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hu-HU" dirty="0" smtClean="0"/>
              <a:t>,,A Golf-áramlat mentén felfedezett, de a legtöbb tengeráramlat két</a:t>
            </a:r>
            <a:br>
              <a:rPr lang="hu-HU" dirty="0" smtClean="0"/>
            </a:br>
            <a:r>
              <a:rPr lang="hu-HU" dirty="0" smtClean="0"/>
              <a:t>oldalán megfigyelhető örvények kialakulása egy nagyon érdekes</a:t>
            </a:r>
            <a:br>
              <a:rPr lang="hu-HU" dirty="0" smtClean="0"/>
            </a:br>
            <a:r>
              <a:rPr lang="hu-HU" dirty="0" smtClean="0"/>
              <a:t>instabilitás eredménye. Ugyanez az instabilitás hozza létre a légkörben</a:t>
            </a:r>
            <a:br>
              <a:rPr lang="hu-HU" dirty="0" smtClean="0"/>
            </a:br>
            <a:r>
              <a:rPr lang="hu-HU" dirty="0" smtClean="0"/>
              <a:t>a mérsékelt övi futóáramlások két oldalán az ellenkező irányba forgó</a:t>
            </a:r>
            <a:br>
              <a:rPr lang="hu-HU" dirty="0" smtClean="0"/>
            </a:br>
            <a:r>
              <a:rPr lang="hu-HU" dirty="0" smtClean="0"/>
              <a:t>ciklonokat és anticiklonokat, amelyek időjárásunk legfontosabb alakítói.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A tengerben is nagy az örvények jelentősége: magukba zárják az áramlás</a:t>
            </a:r>
            <a:br>
              <a:rPr lang="hu-HU" dirty="0" smtClean="0"/>
            </a:br>
            <a:r>
              <a:rPr lang="hu-HU" dirty="0" smtClean="0"/>
              <a:t>meleg (vagy hideg) vizét, és azt hosszú időn, akár hónapokon keresztül</a:t>
            </a:r>
            <a:br>
              <a:rPr lang="hu-HU" dirty="0" smtClean="0"/>
            </a:br>
            <a:r>
              <a:rPr lang="hu-HU" dirty="0" smtClean="0"/>
              <a:t>megőrzik a jóval hidegebb (melegebb) tengerben.</a:t>
            </a:r>
            <a:br>
              <a:rPr lang="hu-HU" dirty="0" smtClean="0"/>
            </a:br>
            <a:r>
              <a:rPr lang="hu-HU" dirty="0" smtClean="0">
                <a:hlinkClick r:id="rId3"/>
              </a:rPr>
              <a:t>http://www.windows2universe.org/</a:t>
            </a:r>
            <a:r>
              <a:rPr lang="hu-HU" dirty="0" err="1" smtClean="0">
                <a:hlinkClick r:id="rId3"/>
              </a:rPr>
              <a:t>earth</a:t>
            </a:r>
            <a:r>
              <a:rPr lang="hu-HU" dirty="0" smtClean="0">
                <a:hlinkClick r:id="rId3"/>
              </a:rPr>
              <a:t>/</a:t>
            </a:r>
            <a:r>
              <a:rPr lang="hu-HU" dirty="0" err="1" smtClean="0">
                <a:hlinkClick r:id="rId3"/>
              </a:rPr>
              <a:t>Water</a:t>
            </a:r>
            <a:r>
              <a:rPr lang="hu-HU" dirty="0" smtClean="0">
                <a:hlinkClick r:id="rId3"/>
              </a:rPr>
              <a:t>/</a:t>
            </a:r>
            <a:r>
              <a:rPr lang="hu-HU" dirty="0" err="1" smtClean="0">
                <a:hlinkClick r:id="rId3"/>
              </a:rPr>
              <a:t>ocean</a:t>
            </a:r>
            <a:r>
              <a:rPr lang="hu-HU" dirty="0" smtClean="0">
                <a:hlinkClick r:id="rId3"/>
              </a:rPr>
              <a:t>_</a:t>
            </a:r>
            <a:r>
              <a:rPr lang="hu-HU" dirty="0" err="1" smtClean="0">
                <a:hlinkClick r:id="rId3"/>
              </a:rPr>
              <a:t>eddies.html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A hideg örvények hónapokig igazi oázisok a tengeri élőlények számára,</a:t>
            </a:r>
            <a:br>
              <a:rPr lang="hu-HU" dirty="0" smtClean="0"/>
            </a:br>
            <a:r>
              <a:rPr lang="hu-HU" dirty="0" smtClean="0"/>
              <a:t>míg a meleg örvények pusztulást hoznak magukkal. (Sajnos most a hazai</a:t>
            </a:r>
            <a:br>
              <a:rPr lang="hu-HU" dirty="0" smtClean="0"/>
            </a:br>
            <a:r>
              <a:rPr lang="hu-HU" dirty="0" smtClean="0"/>
              <a:t>mezőgazdaságnak is egy ilyen meleg örvény, azaz anticiklon okoz jelentős</a:t>
            </a:r>
            <a:br>
              <a:rPr lang="hu-HU" dirty="0" smtClean="0"/>
            </a:br>
            <a:r>
              <a:rPr lang="hu-HU" dirty="0" smtClean="0"/>
              <a:t>károkat  - már jó ideje forog felettünk napos, meleg, de nagyon száraz</a:t>
            </a:r>
            <a:br>
              <a:rPr lang="hu-HU" dirty="0" smtClean="0"/>
            </a:br>
            <a:r>
              <a:rPr lang="hu-HU" dirty="0" smtClean="0"/>
              <a:t>időjárást okozva).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A szabályos, nagyjából egyenes vonalú áramlás olykor instabil</a:t>
            </a:r>
            <a:br>
              <a:rPr lang="hu-HU" dirty="0" smtClean="0"/>
            </a:br>
            <a:r>
              <a:rPr lang="hu-HU" dirty="0" smtClean="0"/>
              <a:t>egyensúlyba kerül: kis zavarok hatására elveszíti a stabilitását. A</a:t>
            </a:r>
            <a:br>
              <a:rPr lang="hu-HU" dirty="0" smtClean="0"/>
            </a:br>
            <a:r>
              <a:rPr lang="hu-HU" dirty="0" smtClean="0"/>
              <a:t>jelenség képe nagyon hasonlít a gyertyaláng stabilitásvesztésére, ahogy</a:t>
            </a:r>
            <a:br>
              <a:rPr lang="hu-HU" dirty="0" smtClean="0"/>
            </a:br>
            <a:r>
              <a:rPr lang="hu-HU" dirty="0" smtClean="0"/>
              <a:t>ezen a képen is látszik:  (bár természetesen azt egy teljesen más</a:t>
            </a:r>
            <a:br>
              <a:rPr lang="hu-HU" dirty="0" smtClean="0"/>
            </a:br>
            <a:r>
              <a:rPr lang="hu-HU" dirty="0" smtClean="0"/>
              <a:t>instabilitás okozza)</a:t>
            </a:r>
            <a:br>
              <a:rPr lang="hu-HU" dirty="0" smtClean="0"/>
            </a:br>
            <a:r>
              <a:rPr lang="hu-HU" dirty="0" smtClean="0">
                <a:hlinkClick r:id="rId4"/>
              </a:rPr>
              <a:t>http://www.geol.sc.edu/cbnelson/eddy/eddy_files/image003.jpg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A kezdetben szabályos áramlás külső zavarok hatására megbicsaklik,</a:t>
            </a:r>
            <a:br>
              <a:rPr lang="hu-HU" dirty="0" smtClean="0"/>
            </a:br>
            <a:r>
              <a:rPr lang="hu-HU" dirty="0" smtClean="0"/>
              <a:t>hullámot vet, majd örvényekre szakad.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A tengeri (légköri) instabilitás legfőbb érdekessége, hogy a különböző</a:t>
            </a:r>
            <a:br>
              <a:rPr lang="hu-HU" dirty="0" smtClean="0"/>
            </a:br>
            <a:r>
              <a:rPr lang="hu-HU" dirty="0" smtClean="0"/>
              <a:t>frekvenciájú zajokra szelektív: csak bizonyos frekvenciájú zavarok</a:t>
            </a:r>
            <a:br>
              <a:rPr lang="hu-HU" dirty="0" smtClean="0"/>
            </a:br>
            <a:r>
              <a:rPr lang="hu-HU" dirty="0" smtClean="0"/>
              <a:t>erősödnek fel. Az instabil frekvenciák (hullámhosszok) meghatározzák az</a:t>
            </a:r>
            <a:br>
              <a:rPr lang="hu-HU" dirty="0" smtClean="0"/>
            </a:br>
            <a:r>
              <a:rPr lang="hu-HU" dirty="0" smtClean="0"/>
              <a:t>instabilitás által létrehozott formák idő- és méretskáláját: a ciklonok</a:t>
            </a:r>
            <a:br>
              <a:rPr lang="hu-HU" dirty="0" smtClean="0"/>
            </a:br>
            <a:r>
              <a:rPr lang="hu-HU" dirty="0" smtClean="0"/>
              <a:t>kb. 1000 km-es, a tengeri örvények kb. 100 km-es méretét. Ebből</a:t>
            </a:r>
            <a:br>
              <a:rPr lang="hu-HU" dirty="0" smtClean="0"/>
            </a:br>
            <a:r>
              <a:rPr lang="hu-HU" dirty="0" smtClean="0"/>
              <a:t>származik időjárásunk 1-2 hetes periódusú változékonysága, míg a tenger</a:t>
            </a:r>
            <a:br>
              <a:rPr lang="hu-HU" dirty="0" smtClean="0"/>
            </a:br>
            <a:r>
              <a:rPr lang="hu-HU" dirty="0" smtClean="0"/>
              <a:t>örvényei hónapokig is "élhetnek".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Az instabil frekvenciák függenek a közeg tulajdonságaitól, de a Föld</a:t>
            </a:r>
            <a:br>
              <a:rPr lang="hu-HU" dirty="0" smtClean="0"/>
            </a:br>
            <a:r>
              <a:rPr lang="hu-HU" dirty="0" smtClean="0"/>
              <a:t>forgási sebességétől, sugarától, a gravitációs állandótól is - minden</a:t>
            </a:r>
            <a:br>
              <a:rPr lang="hu-HU" dirty="0" smtClean="0"/>
            </a:br>
            <a:r>
              <a:rPr lang="hu-HU" dirty="0" smtClean="0"/>
              <a:t>közegben és minden bolygón más az örvények karakterisztikus mérete.</a:t>
            </a:r>
            <a:br>
              <a:rPr lang="hu-HU" dirty="0" smtClean="0"/>
            </a:br>
            <a:r>
              <a:rPr lang="hu-HU" dirty="0" smtClean="0"/>
              <a:t>Ezért tombolhatnak Föld méretű viharok a Jupiteren!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Az örvények tehát az áramlás stabilitásvesztése, hullámosodása után</a:t>
            </a:r>
            <a:br>
              <a:rPr lang="hu-HU" dirty="0" smtClean="0"/>
            </a:br>
            <a:r>
              <a:rPr lang="hu-HU" dirty="0" smtClean="0"/>
              <a:t>egy-egy hullám lefűződéséből alakulnak ki, amikor a megnövekedett</a:t>
            </a:r>
            <a:br>
              <a:rPr lang="hu-HU" dirty="0" smtClean="0"/>
            </a:br>
            <a:r>
              <a:rPr lang="hu-HU" dirty="0" smtClean="0"/>
              <a:t>amplitúdó miatt az áramlás már "nem veszi be a kanyart", hanem rövidebb</a:t>
            </a:r>
            <a:br>
              <a:rPr lang="hu-HU" dirty="0" smtClean="0"/>
            </a:br>
            <a:r>
              <a:rPr lang="hu-HU" dirty="0" smtClean="0"/>
              <a:t>utat talál magának. Ezt a jelenséget mindenki ismeri: a síkságra kiérő</a:t>
            </a:r>
            <a:br>
              <a:rPr lang="hu-HU" dirty="0" smtClean="0"/>
            </a:br>
            <a:r>
              <a:rPr lang="hu-HU" dirty="0" smtClean="0"/>
              <a:t>folyók stabilitásvesztése (kanyargása) oda vezet, hogy a növekvő</a:t>
            </a:r>
            <a:br>
              <a:rPr lang="hu-HU" dirty="0" smtClean="0"/>
            </a:br>
            <a:r>
              <a:rPr lang="hu-HU" dirty="0" smtClean="0"/>
              <a:t>amplitúdójú hullámokból lefűződött holtágak maradnak </a:t>
            </a:r>
            <a:r>
              <a:rPr lang="hu-HU" smtClean="0"/>
              <a:t>vissza.,,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 err="1" smtClean="0"/>
              <a:t>Leelőssy</a:t>
            </a:r>
            <a:r>
              <a:rPr lang="hu-HU" dirty="0" smtClean="0"/>
              <a:t> Ádám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60A28-7746-40FE-9BFD-400905BB5545}" type="slidenum">
              <a:rPr lang="hu-HU" smtClean="0"/>
              <a:pPr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8415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7" name="Alcím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30" name="Dátum hely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F2FB6-033B-4A3D-9CA7-0498D376719E}" type="datetimeFigureOut">
              <a:rPr lang="hu-HU" smtClean="0"/>
              <a:pPr/>
              <a:t>2015.10.20.</a:t>
            </a:fld>
            <a:endParaRPr lang="hu-HU"/>
          </a:p>
        </p:txBody>
      </p:sp>
      <p:sp>
        <p:nvSpPr>
          <p:cNvPr id="19" name="Élőláb hely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27" name="Dia számának hely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24803-D527-4B3F-9B8E-0DEFFB836E1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F2FB6-033B-4A3D-9CA7-0498D376719E}" type="datetimeFigureOut">
              <a:rPr lang="hu-HU" smtClean="0"/>
              <a:pPr/>
              <a:t>2015.10.20.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24803-D527-4B3F-9B8E-0DEFFB836E1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F2FB6-033B-4A3D-9CA7-0498D376719E}" type="datetimeFigureOut">
              <a:rPr lang="hu-HU" smtClean="0"/>
              <a:pPr/>
              <a:t>2015.10.20.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24803-D527-4B3F-9B8E-0DEFFB836E1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F2FB6-033B-4A3D-9CA7-0498D376719E}" type="datetimeFigureOut">
              <a:rPr lang="hu-HU" smtClean="0"/>
              <a:pPr/>
              <a:t>2015.10.20.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24803-D527-4B3F-9B8E-0DEFFB836E1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F2FB6-033B-4A3D-9CA7-0498D376719E}" type="datetimeFigureOut">
              <a:rPr lang="hu-HU" smtClean="0"/>
              <a:pPr/>
              <a:t>2015.10.20.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24803-D527-4B3F-9B8E-0DEFFB836E1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F2FB6-033B-4A3D-9CA7-0498D376719E}" type="datetimeFigureOut">
              <a:rPr lang="hu-HU" smtClean="0"/>
              <a:pPr/>
              <a:t>2015.10.20.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24803-D527-4B3F-9B8E-0DEFFB836E1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F2FB6-033B-4A3D-9CA7-0498D376719E}" type="datetimeFigureOut">
              <a:rPr lang="hu-HU" smtClean="0"/>
              <a:pPr/>
              <a:t>2015.10.20.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24803-D527-4B3F-9B8E-0DEFFB836E1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F2FB6-033B-4A3D-9CA7-0498D376719E}" type="datetimeFigureOut">
              <a:rPr lang="hu-HU" smtClean="0"/>
              <a:pPr/>
              <a:t>2015.10.20.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24803-D527-4B3F-9B8E-0DEFFB836E1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F2FB6-033B-4A3D-9CA7-0498D376719E}" type="datetimeFigureOut">
              <a:rPr lang="hu-HU" smtClean="0"/>
              <a:pPr/>
              <a:t>2015.10.20.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24803-D527-4B3F-9B8E-0DEFFB836E1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F2FB6-033B-4A3D-9CA7-0498D376719E}" type="datetimeFigureOut">
              <a:rPr lang="hu-HU" smtClean="0"/>
              <a:pPr/>
              <a:t>2015.10.20.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24803-D527-4B3F-9B8E-0DEFFB836E1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gy sarkán kerekítve levágott téglalap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erékszögű háromszög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F2FB6-033B-4A3D-9CA7-0498D376719E}" type="datetimeFigureOut">
              <a:rPr lang="hu-HU" smtClean="0"/>
              <a:pPr/>
              <a:t>2015.10.20.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2624803-D527-4B3F-9B8E-0DEFFB836E18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10" name="Szabadkézi sokszög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Szabadkézi sokszög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abadkézi sokszög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Szabadkézi sokszög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Cím hely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0" name="Szöveg hely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2EF2FB6-033B-4A3D-9CA7-0498D376719E}" type="datetimeFigureOut">
              <a:rPr lang="hu-HU" smtClean="0"/>
              <a:pPr/>
              <a:t>2015.10.20.</a:t>
            </a:fld>
            <a:endParaRPr lang="hu-HU"/>
          </a:p>
        </p:txBody>
      </p:sp>
      <p:sp>
        <p:nvSpPr>
          <p:cNvPr id="22" name="Élőláb hely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18" name="Dia számának hely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2624803-D527-4B3F-9B8E-0DEFFB836E18}" type="slidenum">
              <a:rPr lang="hu-HU" smtClean="0"/>
              <a:pPr/>
              <a:t>‹#›</a:t>
            </a:fld>
            <a:endParaRPr lang="hu-HU"/>
          </a:p>
        </p:txBody>
      </p:sp>
      <p:grpSp>
        <p:nvGrpSpPr>
          <p:cNvPr id="2" name="Csoportba foglalás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Szabadkézi sokszög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Szabadkézi sokszög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zelig.adam.gyorgy@itk.ppke.hu" TargetMode="External"/><Relationship Id="rId2" Type="http://schemas.openxmlformats.org/officeDocument/2006/relationships/hyperlink" Target="mailto:juhja@digitus.itk.ppke.hu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artdegenmarton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Nemlineáris dinamikus rendszerek alapjai</a:t>
            </a:r>
            <a:br>
              <a:rPr lang="hu-HU" dirty="0" smtClean="0"/>
            </a:br>
            <a:r>
              <a:rPr lang="hu-HU" dirty="0" smtClean="0"/>
              <a:t>V. gyakorlat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2936768"/>
          </a:xfrm>
        </p:spPr>
        <p:txBody>
          <a:bodyPr>
            <a:normAutofit/>
          </a:bodyPr>
          <a:lstStyle/>
          <a:p>
            <a:r>
              <a:rPr lang="hu-HU" dirty="0" smtClean="0"/>
              <a:t>Juhász János</a:t>
            </a:r>
          </a:p>
          <a:p>
            <a:r>
              <a:rPr lang="hu-HU" dirty="0" err="1" smtClean="0">
                <a:hlinkClick r:id="rId2"/>
              </a:rPr>
              <a:t>juhja</a:t>
            </a:r>
            <a:r>
              <a:rPr lang="hu-HU" dirty="0" smtClean="0">
                <a:hlinkClick r:id="rId2"/>
              </a:rPr>
              <a:t>@</a:t>
            </a:r>
            <a:r>
              <a:rPr lang="hu-HU" dirty="0" err="1" smtClean="0">
                <a:hlinkClick r:id="rId2"/>
              </a:rPr>
              <a:t>digitus.itk.ppke.hu</a:t>
            </a:r>
            <a:endParaRPr lang="hu-HU" dirty="0" smtClean="0"/>
          </a:p>
          <a:p>
            <a:r>
              <a:rPr lang="hu-HU" dirty="0" smtClean="0"/>
              <a:t>Szélig Ádám</a:t>
            </a:r>
            <a:endParaRPr lang="hu-HU" dirty="0" smtClean="0"/>
          </a:p>
          <a:p>
            <a:r>
              <a:rPr lang="hu-HU" dirty="0" err="1" smtClean="0">
                <a:hlinkClick r:id="rId3"/>
              </a:rPr>
              <a:t>szelig.adam.gyorgy</a:t>
            </a:r>
            <a:r>
              <a:rPr lang="hu-HU" dirty="0" smtClean="0">
                <a:hlinkClick r:id="rId3"/>
              </a:rPr>
              <a:t>@</a:t>
            </a:r>
            <a:r>
              <a:rPr lang="hu-HU" dirty="0" err="1" smtClean="0">
                <a:hlinkClick r:id="rId3"/>
              </a:rPr>
              <a:t>itk.ppke.hu</a:t>
            </a:r>
            <a:endParaRPr lang="hu-HU" dirty="0" smtClean="0"/>
          </a:p>
          <a:p>
            <a:r>
              <a:rPr lang="hu-HU" dirty="0" err="1" smtClean="0"/>
              <a:t>Hartdégen</a:t>
            </a:r>
            <a:r>
              <a:rPr lang="hu-HU" dirty="0" smtClean="0"/>
              <a:t> Márton</a:t>
            </a:r>
          </a:p>
          <a:p>
            <a:r>
              <a:rPr lang="hu-HU" dirty="0" err="1" smtClean="0">
                <a:hlinkClick r:id="rId4"/>
              </a:rPr>
              <a:t>hartdegenmarton</a:t>
            </a:r>
            <a:r>
              <a:rPr lang="hu-HU" dirty="0" smtClean="0">
                <a:hlinkClick r:id="rId4"/>
              </a:rPr>
              <a:t>@</a:t>
            </a:r>
            <a:r>
              <a:rPr lang="hu-HU" dirty="0" err="1" smtClean="0">
                <a:hlinkClick r:id="rId4"/>
              </a:rPr>
              <a:t>gmail.com</a:t>
            </a:r>
            <a:endParaRPr lang="hu-HU" dirty="0" smtClean="0"/>
          </a:p>
          <a:p>
            <a:endParaRPr lang="hu-HU" dirty="0" smtClean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F2FB6-033B-4A3D-9CA7-0498D376719E}" type="datetimeFigureOut">
              <a:rPr lang="hu-HU" smtClean="0"/>
              <a:pPr/>
              <a:t>2015.10.20.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Videók I. </a:t>
            </a:r>
            <a:r>
              <a:rPr lang="hu-HU" dirty="0" err="1" smtClean="0"/>
              <a:t>Ocean</a:t>
            </a:r>
            <a:endParaRPr lang="hu-HU" dirty="0"/>
          </a:p>
        </p:txBody>
      </p:sp>
      <p:pic>
        <p:nvPicPr>
          <p:cNvPr id="4" name="NAS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3042" y="1928802"/>
            <a:ext cx="6072230" cy="4554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Videók II.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http://earth.nullschool.net/#current/wind/surface/level/orthographic=-59.49,-16.78,304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34" y="2786058"/>
            <a:ext cx="8229600" cy="1143000"/>
          </a:xfrm>
        </p:spPr>
        <p:txBody>
          <a:bodyPr/>
          <a:lstStyle/>
          <a:p>
            <a:pPr algn="ctr"/>
            <a:r>
              <a:rPr lang="hu-HU" dirty="0" smtClean="0"/>
              <a:t>Köszönjük a figyelmet!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Házi feladat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www.demonstrations.wolfram.com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Egy feladat kiválasztása, megtekintése </a:t>
            </a:r>
            <a:r>
              <a:rPr lang="hu-HU" dirty="0" err="1" smtClean="0"/>
              <a:t>Wolfram-ban</a:t>
            </a:r>
            <a:r>
              <a:rPr lang="hu-HU" dirty="0" smtClean="0"/>
              <a:t>, implementálás </a:t>
            </a:r>
            <a:r>
              <a:rPr lang="hu-HU" dirty="0" err="1" smtClean="0"/>
              <a:t>Matlab-ban</a:t>
            </a:r>
            <a:r>
              <a:rPr lang="hu-HU" dirty="0" smtClean="0"/>
              <a:t> majd vizsgálata.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2428868"/>
            <a:ext cx="6215106" cy="2815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Kapitza</a:t>
            </a:r>
            <a:r>
              <a:rPr lang="hu-HU" dirty="0" smtClean="0"/>
              <a:t> inga I.</a:t>
            </a:r>
            <a:endParaRPr lang="hu-HU" dirty="0"/>
          </a:p>
        </p:txBody>
      </p:sp>
      <p:pic>
        <p:nvPicPr>
          <p:cNvPr id="4" name="kapitz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480" y="2143116"/>
            <a:ext cx="5929354" cy="4429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Kapitza</a:t>
            </a:r>
            <a:r>
              <a:rPr lang="hu-HU" dirty="0" smtClean="0"/>
              <a:t> inga II.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Az inga egyenlete:</a:t>
            </a:r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Vizsgáljuk meg </a:t>
            </a:r>
            <a:r>
              <a:rPr lang="hu-HU" dirty="0" err="1" smtClean="0"/>
              <a:t>Matlab-ban</a:t>
            </a:r>
            <a:r>
              <a:rPr lang="hu-HU" dirty="0" smtClean="0"/>
              <a:t>!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714620"/>
            <a:ext cx="565292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3857628"/>
            <a:ext cx="7572396" cy="2744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GUI++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714620"/>
            <a:ext cx="8229600" cy="3609980"/>
          </a:xfrm>
        </p:spPr>
        <p:txBody>
          <a:bodyPr/>
          <a:lstStyle/>
          <a:p>
            <a:r>
              <a:rPr lang="hu-HU" dirty="0" smtClean="0"/>
              <a:t>Globális - lokális paraméterek</a:t>
            </a:r>
          </a:p>
          <a:p>
            <a:r>
              <a:rPr lang="hu-HU" dirty="0" smtClean="0"/>
              <a:t>Automatikus frissítés</a:t>
            </a:r>
          </a:p>
          <a:p>
            <a:r>
              <a:rPr lang="hu-HU" dirty="0" smtClean="0"/>
              <a:t>Dinamikus eseménykezelés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Hibakezelés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357430"/>
            <a:ext cx="8229600" cy="3967170"/>
          </a:xfrm>
        </p:spPr>
        <p:txBody>
          <a:bodyPr/>
          <a:lstStyle/>
          <a:p>
            <a:r>
              <a:rPr lang="hu-HU" dirty="0" smtClean="0"/>
              <a:t>Megadható paraméterek ellenőrzése</a:t>
            </a:r>
          </a:p>
          <a:p>
            <a:r>
              <a:rPr lang="hu-HU" dirty="0" smtClean="0"/>
              <a:t>Könnyű kezelhetőség </a:t>
            </a:r>
          </a:p>
          <a:p>
            <a:r>
              <a:rPr lang="hu-HU" dirty="0" smtClean="0"/>
              <a:t>Paraméterek beállítása (</a:t>
            </a:r>
            <a:r>
              <a:rPr lang="hu-HU" dirty="0" err="1" smtClean="0"/>
              <a:t>default</a:t>
            </a:r>
            <a:r>
              <a:rPr lang="hu-HU" dirty="0" smtClean="0"/>
              <a:t> értékek)</a:t>
            </a:r>
          </a:p>
          <a:p>
            <a:r>
              <a:rPr lang="hu-HU" dirty="0" smtClean="0"/>
              <a:t>,,</a:t>
            </a:r>
            <a:r>
              <a:rPr lang="hu-HU" dirty="0" err="1" smtClean="0"/>
              <a:t>bolondbiztos</a:t>
            </a:r>
            <a:r>
              <a:rPr lang="hu-HU" dirty="0" smtClean="0"/>
              <a:t>”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Objektum orientáltság/ strukturáltság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Miért?</a:t>
            </a:r>
          </a:p>
          <a:p>
            <a:r>
              <a:rPr lang="hu-HU" dirty="0" smtClean="0"/>
              <a:t>Rövid kódnál nehezítésnek tűnhet</a:t>
            </a:r>
          </a:p>
          <a:p>
            <a:r>
              <a:rPr lang="hu-HU" dirty="0" smtClean="0"/>
              <a:t>Gyakorlatban nagyon hosszú kódsorok</a:t>
            </a:r>
          </a:p>
          <a:p>
            <a:r>
              <a:rPr lang="hu-HU" dirty="0" smtClean="0"/>
              <a:t>Akár munkatársakkal közösen fejlesztés</a:t>
            </a:r>
          </a:p>
          <a:p>
            <a:r>
              <a:rPr lang="hu-HU" dirty="0" smtClean="0"/>
              <a:t>bemeneti paraméterek tisztázása után =&gt;</a:t>
            </a:r>
          </a:p>
          <a:p>
            <a:r>
              <a:rPr lang="hu-HU" dirty="0" smtClean="0"/>
              <a:t>Lehetséges a részfeladatokra osztás</a:t>
            </a:r>
          </a:p>
          <a:p>
            <a:r>
              <a:rPr lang="hu-HU" dirty="0" smtClean="0"/>
              <a:t>Külön-külön tesztelhető!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Képkezelés, videó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457200" y="2571744"/>
            <a:ext cx="8229600" cy="3752856"/>
          </a:xfrm>
        </p:spPr>
        <p:txBody>
          <a:bodyPr/>
          <a:lstStyle/>
          <a:p>
            <a:r>
              <a:rPr lang="hu-HU" dirty="0" smtClean="0"/>
              <a:t>Háttérkép</a:t>
            </a:r>
          </a:p>
          <a:p>
            <a:r>
              <a:rPr lang="hu-HU" dirty="0" smtClean="0"/>
              <a:t>Kép beolvasása, módosítása</a:t>
            </a:r>
          </a:p>
          <a:p>
            <a:r>
              <a:rPr lang="hu-HU" dirty="0" smtClean="0"/>
              <a:t>Videó lejátszása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Exe</a:t>
            </a:r>
            <a:r>
              <a:rPr lang="hu-HU" dirty="0" smtClean="0"/>
              <a:t> generálás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Nem mindenütt érhető el </a:t>
            </a:r>
            <a:r>
              <a:rPr lang="hu-HU" dirty="0" err="1" smtClean="0"/>
              <a:t>matlab</a:t>
            </a:r>
            <a:endParaRPr lang="hu-HU" dirty="0" smtClean="0"/>
          </a:p>
          <a:p>
            <a:r>
              <a:rPr lang="hu-HU" dirty="0" smtClean="0"/>
              <a:t>Generáljunk futtatható file-t!</a:t>
            </a:r>
          </a:p>
          <a:p>
            <a:r>
              <a:rPr lang="hu-HU" dirty="0" smtClean="0"/>
              <a:t>.</a:t>
            </a:r>
            <a:r>
              <a:rPr lang="hu-HU" dirty="0" err="1" smtClean="0"/>
              <a:t>exe</a:t>
            </a:r>
            <a:r>
              <a:rPr lang="hu-HU" dirty="0" smtClean="0"/>
              <a:t> generálása:</a:t>
            </a:r>
          </a:p>
          <a:p>
            <a:r>
              <a:rPr lang="hu-HU" dirty="0" err="1" smtClean="0"/>
              <a:t>deploytool</a:t>
            </a:r>
            <a:endParaRPr lang="hu-HU" dirty="0" smtClean="0"/>
          </a:p>
          <a:p>
            <a:r>
              <a:rPr lang="hu-HU" dirty="0" err="1" smtClean="0"/>
              <a:t>Matlab</a:t>
            </a:r>
            <a:r>
              <a:rPr lang="hu-HU" dirty="0" smtClean="0"/>
              <a:t> </a:t>
            </a:r>
            <a:r>
              <a:rPr lang="hu-HU" dirty="0" err="1" smtClean="0"/>
              <a:t>Compiler</a:t>
            </a:r>
            <a:r>
              <a:rPr lang="hu-HU" dirty="0" smtClean="0"/>
              <a:t> </a:t>
            </a:r>
            <a:r>
              <a:rPr lang="hu-HU" dirty="0" err="1" smtClean="0"/>
              <a:t>Runtime</a:t>
            </a:r>
            <a:endParaRPr lang="hu-HU" dirty="0" smtClean="0"/>
          </a:p>
          <a:p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ramlás">
  <a:themeElements>
    <a:clrScheme name="Áramlá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Áramlás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Áramlás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4825</TotalTime>
  <Words>150</Words>
  <Application>Microsoft Office PowerPoint</Application>
  <PresentationFormat>Diavetítés a képernyőre (4:3 oldalarány)</PresentationFormat>
  <Paragraphs>58</Paragraphs>
  <Slides>12</Slides>
  <Notes>2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6" baseType="lpstr">
      <vt:lpstr>Calibri</vt:lpstr>
      <vt:lpstr>Constantia</vt:lpstr>
      <vt:lpstr>Wingdings 2</vt:lpstr>
      <vt:lpstr>Áramlás</vt:lpstr>
      <vt:lpstr>Nemlineáris dinamikus rendszerek alapjai V. gyakorlat</vt:lpstr>
      <vt:lpstr>Házi feladat</vt:lpstr>
      <vt:lpstr>Kapitza inga I.</vt:lpstr>
      <vt:lpstr>Kapitza inga II.</vt:lpstr>
      <vt:lpstr>GUI++</vt:lpstr>
      <vt:lpstr>Hibakezelés</vt:lpstr>
      <vt:lpstr>Objektum orientáltság/ strukturáltság</vt:lpstr>
      <vt:lpstr>Képkezelés, videó</vt:lpstr>
      <vt:lpstr>Exe generálás</vt:lpstr>
      <vt:lpstr>Videók I. Ocean</vt:lpstr>
      <vt:lpstr>Videók II.</vt:lpstr>
      <vt:lpstr>Köszönjük a figyelmet!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Nemlineáris dinamikus rendszerek alapjai I. gyakorlat</dc:title>
  <dc:creator>Hartdegen</dc:creator>
  <cp:lastModifiedBy>Hartdégen Márton</cp:lastModifiedBy>
  <cp:revision>231</cp:revision>
  <dcterms:created xsi:type="dcterms:W3CDTF">2014-09-15T19:16:28Z</dcterms:created>
  <dcterms:modified xsi:type="dcterms:W3CDTF">2015-10-20T19:48:46Z</dcterms:modified>
</cp:coreProperties>
</file>