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98" r:id="rId3"/>
    <p:sldId id="295" r:id="rId4"/>
    <p:sldId id="289" r:id="rId5"/>
    <p:sldId id="296" r:id="rId6"/>
    <p:sldId id="290" r:id="rId7"/>
    <p:sldId id="293" r:id="rId8"/>
    <p:sldId id="297" r:id="rId9"/>
    <p:sldId id="292" r:id="rId10"/>
    <p:sldId id="282" r:id="rId11"/>
    <p:sldId id="263" r:id="rId12"/>
    <p:sldId id="281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67078" autoAdjust="0"/>
  </p:normalViewPr>
  <p:slideViewPr>
    <p:cSldViewPr>
      <p:cViewPr varScale="1">
        <p:scale>
          <a:sx n="63" d="100"/>
          <a:sy n="63" d="100"/>
        </p:scale>
        <p:origin x="141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56062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 = 2,718 281</a:t>
            </a:r>
          </a:p>
          <a:p>
            <a:r>
              <a:rPr lang="hu-HU" dirty="0" smtClean="0"/>
              <a:t>y2 = 1,5</a:t>
            </a:r>
          </a:p>
          <a:p>
            <a:r>
              <a:rPr lang="hu-HU" dirty="0" smtClean="0"/>
              <a:t>ez a</a:t>
            </a:r>
            <a:r>
              <a:rPr lang="hu-HU" baseline="0" dirty="0" smtClean="0"/>
              <a:t> durva felosztásnak köszönhető</a:t>
            </a:r>
          </a:p>
          <a:p>
            <a:r>
              <a:rPr lang="hu-HU" baseline="0" dirty="0" smtClean="0"/>
              <a:t>Próbálkozzunk h = 1/10-el </a:t>
            </a:r>
            <a:r>
              <a:rPr lang="hu-HU" baseline="0" dirty="0" smtClean="0">
                <a:sym typeface="Wingdings" pitchFamily="2" charset="2"/>
              </a:rPr>
              <a:t>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8340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Erőtér: Az anyagi pontra helyzetétől és az időtől függő erő hat.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Stacionárius erőtér: Az anyagi pontra ható erő csak a pont helyzetétől függ.</a:t>
            </a:r>
          </a:p>
          <a:p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Potenciális erőtér: Olyan stacionárius erőtér, ahol az anyagi pontra ható erő </a:t>
            </a:r>
          </a:p>
          <a:p>
            <a:r>
              <a:rPr lang="hu-H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munkája nem függ a megtett úttól, csak a kiinduló és a véghelyzettől.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Centrális erőtér: Olyan erőtér, ahol az összes erő hatásvonala a tér </a:t>
            </a:r>
          </a:p>
          <a:p>
            <a:r>
              <a:rPr lang="hu-H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ugyanazon pontján megy keresztül.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3160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7654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2015.09.29.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zead1@itk.ppke.hu" TargetMode="External"/><Relationship Id="rId2" Type="http://schemas.openxmlformats.org/officeDocument/2006/relationships/hyperlink" Target="mailto:juhja@digitus.itk.ppke.hu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hartdegenmarton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Nemlineáris dinamikus rendszerek alapjai</a:t>
            </a:r>
            <a:r>
              <a:rPr lang="hu-HU" smtClean="0"/>
              <a:t/>
            </a:r>
            <a:br>
              <a:rPr lang="hu-HU" smtClean="0"/>
            </a:br>
            <a:r>
              <a:rPr lang="hu-HU" smtClean="0"/>
              <a:t>IV. </a:t>
            </a:r>
            <a:r>
              <a:rPr lang="hu-HU" dirty="0" smtClean="0"/>
              <a:t>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127814"/>
          </a:xfrm>
        </p:spPr>
        <p:txBody>
          <a:bodyPr>
            <a:normAutofit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>
                <a:hlinkClick r:id="rId2"/>
              </a:rPr>
              <a:t>juhja</a:t>
            </a:r>
            <a:r>
              <a:rPr lang="hu-HU" dirty="0" smtClean="0">
                <a:hlinkClick r:id="rId2"/>
              </a:rPr>
              <a:t>@</a:t>
            </a:r>
            <a:r>
              <a:rPr lang="hu-HU" dirty="0" err="1" smtClean="0">
                <a:hlinkClick r:id="rId2"/>
              </a:rPr>
              <a:t>digitus.itk.ppke.hu</a:t>
            </a:r>
            <a:endParaRPr lang="hu-HU" dirty="0" smtClean="0"/>
          </a:p>
          <a:p>
            <a:r>
              <a:rPr lang="hu-HU" dirty="0" smtClean="0"/>
              <a:t>Szélig Ádám</a:t>
            </a:r>
          </a:p>
          <a:p>
            <a:r>
              <a:rPr lang="hu-HU" dirty="0" smtClean="0">
                <a:hlinkClick r:id="rId3"/>
              </a:rPr>
              <a:t>szead1@</a:t>
            </a:r>
            <a:r>
              <a:rPr lang="hu-HU" dirty="0" err="1" smtClean="0">
                <a:hlinkClick r:id="rId3"/>
              </a:rPr>
              <a:t>itk.ppke.hu</a:t>
            </a:r>
            <a:endParaRPr lang="hu-HU" dirty="0" smtClean="0"/>
          </a:p>
          <a:p>
            <a:r>
              <a:rPr lang="hu-HU" dirty="0" err="1" smtClean="0"/>
              <a:t>Hartdégen</a:t>
            </a:r>
            <a:r>
              <a:rPr lang="hu-HU" dirty="0" smtClean="0"/>
              <a:t> Márton</a:t>
            </a:r>
          </a:p>
          <a:p>
            <a:r>
              <a:rPr lang="hu-HU" dirty="0" err="1" smtClean="0">
                <a:hlinkClick r:id="rId4"/>
              </a:rPr>
              <a:t>hartdegenmarton</a:t>
            </a:r>
            <a:r>
              <a:rPr lang="hu-HU" dirty="0" smtClean="0">
                <a:hlinkClick r:id="rId4"/>
              </a:rPr>
              <a:t>@</a:t>
            </a:r>
            <a:r>
              <a:rPr lang="hu-HU" dirty="0" err="1" smtClean="0">
                <a:hlinkClick r:id="rId4"/>
              </a:rPr>
              <a:t>gmail.com</a:t>
            </a:r>
            <a:endParaRPr lang="hu-HU" dirty="0" smtClean="0"/>
          </a:p>
          <a:p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2015.09.29.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Köszönjük a figyelmet!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grid.</a:t>
            </a:r>
            <a:endParaRPr lang="hu-HU" dirty="0" smtClean="0"/>
          </a:p>
          <a:p>
            <a:r>
              <a:rPr lang="hu-HU" dirty="0" err="1" smtClean="0"/>
              <a:t>equation</a:t>
            </a:r>
            <a:r>
              <a:rPr lang="hu-HU" dirty="0" smtClean="0"/>
              <a:t>= </a:t>
            </a:r>
            <a:r>
              <a:rPr lang="hu-HU" dirty="0" smtClean="0">
                <a:solidFill>
                  <a:srgbClr val="FF0000"/>
                </a:solidFill>
              </a:rPr>
              <a:t>@(t,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>
                <a:solidFill>
                  <a:srgbClr val="FF0000"/>
                </a:solidFill>
              </a:rPr>
              <a:t>) </a:t>
            </a:r>
            <a:r>
              <a:rPr lang="hu-HU" dirty="0" smtClean="0"/>
              <a:t>[</a:t>
            </a:r>
            <a:r>
              <a:rPr lang="hu-HU" dirty="0" err="1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(2); 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(1)]; y(1) = x, y(2) = y, </a:t>
            </a:r>
            <a:br>
              <a:rPr lang="hu-HU" dirty="0" smtClean="0"/>
            </a:br>
            <a:r>
              <a:rPr lang="hu-HU" dirty="0" smtClean="0"/>
              <a:t>	bal oldal </a:t>
            </a:r>
            <a:r>
              <a:rPr lang="hu-HU" dirty="0" err="1" smtClean="0"/>
              <a:t>dx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r>
              <a:rPr lang="hu-HU" dirty="0" smtClean="0"/>
              <a:t>   ; jobb oldal </a:t>
            </a:r>
            <a:r>
              <a:rPr lang="hu-HU" dirty="0" err="1" smtClean="0"/>
              <a:t>dy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endParaRPr lang="hu-HU" dirty="0" smtClean="0"/>
          </a:p>
          <a:p>
            <a:r>
              <a:rPr lang="hu-HU" dirty="0" smtClean="0"/>
              <a:t>[t,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]=</a:t>
            </a:r>
            <a:r>
              <a:rPr lang="hu-HU" dirty="0" smtClean="0">
                <a:solidFill>
                  <a:srgbClr val="FF0000"/>
                </a:solidFill>
              </a:rPr>
              <a:t>ode45</a:t>
            </a:r>
            <a:r>
              <a:rPr lang="hu-HU" dirty="0" smtClean="0"/>
              <a:t>(</a:t>
            </a:r>
            <a:r>
              <a:rPr lang="hu-HU" dirty="0" err="1" smtClean="0"/>
              <a:t>equation</a:t>
            </a:r>
            <a:r>
              <a:rPr lang="hu-HU" dirty="0" smtClean="0"/>
              <a:t>, [t</a:t>
            </a:r>
            <a:r>
              <a:rPr lang="hu-HU" baseline="-25000" dirty="0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t</a:t>
            </a:r>
            <a:r>
              <a:rPr lang="hu-HU" baseline="-25000" dirty="0" err="1" smtClean="0"/>
              <a:t>max</a:t>
            </a:r>
            <a:r>
              <a:rPr lang="hu-HU" dirty="0" smtClean="0"/>
              <a:t>][</a:t>
            </a:r>
            <a:r>
              <a:rPr lang="hu-HU" dirty="0" err="1" smtClean="0"/>
              <a:t>X</a:t>
            </a:r>
            <a:r>
              <a:rPr lang="hu-HU" baseline="-25000" dirty="0" err="1" smtClean="0"/>
              <a:t>init</a:t>
            </a:r>
            <a:r>
              <a:rPr lang="hu-HU" dirty="0" smtClean="0"/>
              <a:t>,</a:t>
            </a:r>
            <a:r>
              <a:rPr lang="hu-HU" dirty="0" err="1" smtClean="0"/>
              <a:t>Y</a:t>
            </a:r>
            <a:r>
              <a:rPr lang="hu-HU" baseline="-25000" dirty="0" err="1" smtClean="0"/>
              <a:t>init</a:t>
            </a:r>
            <a:r>
              <a:rPr lang="hu-HU" dirty="0" smtClean="0"/>
              <a:t>]);</a:t>
            </a:r>
            <a:br>
              <a:rPr lang="hu-HU" dirty="0" smtClean="0"/>
            </a:br>
            <a:r>
              <a:rPr lang="hu-HU" dirty="0" smtClean="0"/>
              <a:t>több </a:t>
            </a:r>
            <a:r>
              <a:rPr lang="hu-HU" dirty="0" err="1" smtClean="0"/>
              <a:t>ode</a:t>
            </a:r>
            <a:r>
              <a:rPr lang="hu-HU" dirty="0" smtClean="0"/>
              <a:t> </a:t>
            </a:r>
            <a:r>
              <a:rPr lang="hu-HU" dirty="0" err="1" smtClean="0"/>
              <a:t>solver</a:t>
            </a:r>
            <a:r>
              <a:rPr lang="hu-HU" dirty="0" smtClean="0"/>
              <a:t> is választható, elsőnek ezt próbáljuk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  <a:endParaRPr lang="hu-HU" dirty="0" smtClean="0"/>
          </a:p>
          <a:p>
            <a:r>
              <a:rPr lang="hu-HU" dirty="0" err="1" smtClean="0">
                <a:solidFill>
                  <a:srgbClr val="FF0000"/>
                </a:solidFill>
              </a:rPr>
              <a:t>plot</a:t>
            </a:r>
            <a:r>
              <a:rPr lang="hu-HU" dirty="0" smtClean="0"/>
              <a:t>(x,y,</a:t>
            </a:r>
            <a:r>
              <a:rPr lang="hu-HU" dirty="0" err="1" smtClean="0"/>
              <a:t>how</a:t>
            </a:r>
            <a:r>
              <a:rPr lang="hu-HU" dirty="0" smtClean="0"/>
              <a:t>…)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subplot</a:t>
            </a:r>
            <a:r>
              <a:rPr lang="hu-HU" dirty="0" smtClean="0"/>
              <a:t>(m,n,p) (m*n re osztja a </a:t>
            </a:r>
            <a:r>
              <a:rPr lang="hu-HU" dirty="0" err="1" smtClean="0"/>
              <a:t>figure-t</a:t>
            </a:r>
            <a:r>
              <a:rPr lang="hu-HU" dirty="0" smtClean="0"/>
              <a:t>, p. pozícióba/tartományba, etc.))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guide</a:t>
            </a:r>
            <a:r>
              <a:rPr lang="hu-HU" dirty="0" smtClean="0"/>
              <a:t> (</a:t>
            </a:r>
            <a:r>
              <a:rPr lang="hu-HU" dirty="0" err="1" smtClean="0"/>
              <a:t>matlabban</a:t>
            </a:r>
            <a:r>
              <a:rPr lang="hu-HU" dirty="0" smtClean="0"/>
              <a:t> begépelve lehetőség új </a:t>
            </a:r>
            <a:r>
              <a:rPr lang="hu-HU" dirty="0" err="1" smtClean="0"/>
              <a:t>gui</a:t>
            </a:r>
            <a:r>
              <a:rPr lang="hu-HU" dirty="0" smtClean="0"/>
              <a:t> létrehozására, vagy meglévő megnyitására)</a:t>
            </a:r>
          </a:p>
          <a:p>
            <a:r>
              <a:rPr lang="hu-HU" dirty="0" err="1" smtClean="0"/>
              <a:t>handles.valami</a:t>
            </a:r>
            <a:r>
              <a:rPr lang="hu-HU" dirty="0" smtClean="0"/>
              <a:t> hivatkozunk egy objektumra</a:t>
            </a:r>
          </a:p>
          <a:p>
            <a:r>
              <a:rPr lang="hu-HU" dirty="0" err="1" smtClean="0"/>
              <a:t>get</a:t>
            </a:r>
            <a:r>
              <a:rPr lang="hu-HU" dirty="0" smtClean="0"/>
              <a:t>(</a:t>
            </a:r>
            <a:r>
              <a:rPr lang="hu-HU" dirty="0" err="1" smtClean="0"/>
              <a:t>handles.valami</a:t>
            </a:r>
            <a:r>
              <a:rPr lang="hu-HU" dirty="0" smtClean="0"/>
              <a:t>) lekérdezzük az értékét</a:t>
            </a:r>
          </a:p>
          <a:p>
            <a:r>
              <a:rPr lang="hu-HU" dirty="0" err="1" smtClean="0"/>
              <a:t>set</a:t>
            </a:r>
            <a:r>
              <a:rPr lang="hu-HU" dirty="0" smtClean="0"/>
              <a:t>(</a:t>
            </a:r>
            <a:r>
              <a:rPr lang="hu-HU" dirty="0" err="1" smtClean="0"/>
              <a:t>handles.valami</a:t>
            </a:r>
            <a:r>
              <a:rPr lang="hu-HU" dirty="0" smtClean="0"/>
              <a:t>) állítjuk az értékét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Előző gyakorlatról: Populációdinamika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x és y fajok alkotják a rendszert</a:t>
            </a:r>
          </a:p>
          <a:p>
            <a:r>
              <a:rPr lang="hu-HU" dirty="0" smtClean="0"/>
              <a:t>Változásaik egyenletei:</a:t>
            </a:r>
          </a:p>
          <a:p>
            <a:pPr lvl="1"/>
            <a:r>
              <a:rPr lang="hu-HU" dirty="0" err="1" smtClean="0"/>
              <a:t>dx</a:t>
            </a:r>
            <a:r>
              <a:rPr lang="hu-HU" dirty="0" smtClean="0"/>
              <a:t>=x*(</a:t>
            </a:r>
            <a:r>
              <a:rPr lang="hu-HU" dirty="0" smtClean="0">
                <a:solidFill>
                  <a:srgbClr val="FF0000"/>
                </a:solidFill>
              </a:rPr>
              <a:t>8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-x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-2y</a:t>
            </a:r>
            <a:r>
              <a:rPr lang="hu-HU" dirty="0" smtClean="0"/>
              <a:t>); </a:t>
            </a:r>
          </a:p>
          <a:p>
            <a:pPr lvl="1"/>
            <a:r>
              <a:rPr lang="hu-HU" dirty="0" err="1" smtClean="0"/>
              <a:t>dy</a:t>
            </a:r>
            <a:r>
              <a:rPr lang="hu-HU" dirty="0" smtClean="0"/>
              <a:t>=y*(</a:t>
            </a:r>
            <a:r>
              <a:rPr lang="hu-HU" dirty="0" smtClean="0">
                <a:solidFill>
                  <a:srgbClr val="FF0000"/>
                </a:solidFill>
              </a:rPr>
              <a:t>5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-y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hu-HU" dirty="0" smtClean="0"/>
              <a:t>);</a:t>
            </a:r>
          </a:p>
          <a:p>
            <a:r>
              <a:rPr lang="hu-HU" dirty="0" smtClean="0"/>
              <a:t>Az egyenletek megmondják, hogy adott kiindulási x és y mellett hogyan alakul az egyes fajok egyedszáma.</a:t>
            </a:r>
          </a:p>
          <a:p>
            <a:r>
              <a:rPr lang="hu-HU" dirty="0" smtClean="0"/>
              <a:t>Feladatok: </a:t>
            </a:r>
          </a:p>
          <a:p>
            <a:pPr lvl="1"/>
            <a:r>
              <a:rPr lang="hu-HU" dirty="0" smtClean="0"/>
              <a:t>mutassuk meg az egyensúlyi pontokat</a:t>
            </a:r>
          </a:p>
          <a:p>
            <a:pPr lvl="1"/>
            <a:r>
              <a:rPr lang="hu-HU" dirty="0" smtClean="0"/>
              <a:t>rajzoljuk ki a nyeregpontot</a:t>
            </a:r>
          </a:p>
          <a:p>
            <a:pPr lvl="1"/>
            <a:r>
              <a:rPr lang="hu-HU" dirty="0" smtClean="0"/>
              <a:t>ábrázoljuk minél szemléletesebben az „élet és halál” szeparáló görbéjét (a görbét ami eldönti, melyik faj marad meg)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355976" y="2204864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Természetes szaporulat</a:t>
            </a:r>
          </a:p>
          <a:p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Természetes halál</a:t>
            </a:r>
          </a:p>
          <a:p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Fajok közti interakció (itt versengés)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75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Explicit Euler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Példa:</a:t>
            </a:r>
          </a:p>
          <a:p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857496"/>
            <a:ext cx="7601003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hu-HU" dirty="0" smtClean="0"/>
              <a:t>Explicit Euler II.</a:t>
            </a:r>
            <a:endParaRPr lang="hu-H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500174"/>
            <a:ext cx="6572296" cy="535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Explicit Euler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Def</a:t>
            </a:r>
            <a:r>
              <a:rPr lang="hu-HU" dirty="0" smtClean="0"/>
              <a:t>.:</a:t>
            </a:r>
          </a:p>
          <a:p>
            <a:endParaRPr lang="hu-H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428868"/>
            <a:ext cx="8303294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Implicit Euler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Def</a:t>
            </a:r>
            <a:r>
              <a:rPr lang="hu-HU" dirty="0" smtClean="0"/>
              <a:t>.:</a:t>
            </a:r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500305"/>
            <a:ext cx="8143932" cy="4034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Szemi-implicit Euler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Def</a:t>
            </a:r>
            <a:r>
              <a:rPr lang="hu-HU" dirty="0" smtClean="0"/>
              <a:t>.:</a:t>
            </a:r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357430"/>
            <a:ext cx="8001056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5825161"/>
            <a:ext cx="7500990" cy="1032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Szemi-implicit Euler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Kieg</a:t>
            </a:r>
            <a:r>
              <a:rPr lang="hu-HU" dirty="0" smtClean="0"/>
              <a:t>.:</a:t>
            </a:r>
            <a:endParaRPr lang="hu-H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6049" y="2500306"/>
            <a:ext cx="8567951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Numerikus módszerek – összehasonlítás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Feladat fizikájának figyelembevétele</a:t>
            </a:r>
          </a:p>
          <a:p>
            <a:r>
              <a:rPr lang="hu-HU" dirty="0" smtClean="0"/>
              <a:t>Energia</a:t>
            </a:r>
          </a:p>
          <a:p>
            <a:r>
              <a:rPr lang="hu-HU" dirty="0" smtClean="0"/>
              <a:t>=&gt; feladat specifikus numerikus módszer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3475" y="2352675"/>
            <a:ext cx="687705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3320</TotalTime>
  <Words>311</Words>
  <Application>Microsoft Office PowerPoint</Application>
  <PresentationFormat>Diavetítés a képernyőre (4:3 oldalarány)</PresentationFormat>
  <Paragraphs>69</Paragraphs>
  <Slides>12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Calibri</vt:lpstr>
      <vt:lpstr>Constantia</vt:lpstr>
      <vt:lpstr>Wingdings</vt:lpstr>
      <vt:lpstr>Wingdings 2</vt:lpstr>
      <vt:lpstr>Áramlás</vt:lpstr>
      <vt:lpstr>Nemlineáris dinamikus rendszerek alapjai IV. gyakorlat</vt:lpstr>
      <vt:lpstr>Előző gyakorlatról: Populációdinamika </vt:lpstr>
      <vt:lpstr>Explicit Euler I.</vt:lpstr>
      <vt:lpstr>Explicit Euler II.</vt:lpstr>
      <vt:lpstr>Explicit Euler III.</vt:lpstr>
      <vt:lpstr>Implicit Euler</vt:lpstr>
      <vt:lpstr>Szemi-implicit Euler</vt:lpstr>
      <vt:lpstr>Szemi-implicit Euler</vt:lpstr>
      <vt:lpstr>Numerikus módszerek – összehasonlítás</vt:lpstr>
      <vt:lpstr>Köszönjük a figyelmet!</vt:lpstr>
      <vt:lpstr>Matlab® kiegészítés I.</vt:lpstr>
      <vt:lpstr>Matlab® kiegészítés II.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Hartdégen Márton</cp:lastModifiedBy>
  <cp:revision>191</cp:revision>
  <dcterms:created xsi:type="dcterms:W3CDTF">2014-09-15T19:16:28Z</dcterms:created>
  <dcterms:modified xsi:type="dcterms:W3CDTF">2015-09-29T19:33:37Z</dcterms:modified>
</cp:coreProperties>
</file>