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9" r:id="rId3"/>
    <p:sldId id="288" r:id="rId4"/>
    <p:sldId id="285" r:id="rId5"/>
    <p:sldId id="286" r:id="rId6"/>
    <p:sldId id="284" r:id="rId7"/>
    <p:sldId id="287" r:id="rId8"/>
    <p:sldId id="283" r:id="rId9"/>
    <p:sldId id="282" r:id="rId10"/>
    <p:sldId id="263" r:id="rId11"/>
    <p:sldId id="281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89" d="100"/>
          <a:sy n="89" d="100"/>
        </p:scale>
        <p:origin x="129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2015.09.23.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0270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2015.09.23.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2015.09.23.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zead1@itk.ppke.hu" TargetMode="External"/><Relationship Id="rId2" Type="http://schemas.openxmlformats.org/officeDocument/2006/relationships/hyperlink" Target="mailto:juhja@digitus.itk.ppke.hu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hartdegenmarton@gmai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Nemlineáris dinamikus rendszerek alapjai</a:t>
            </a:r>
            <a:br>
              <a:rPr lang="hu-HU" dirty="0" smtClean="0"/>
            </a:br>
            <a:r>
              <a:rPr lang="hu-HU" dirty="0" smtClean="0"/>
              <a:t>III. gyakorlat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360704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>
                <a:hlinkClick r:id="rId2"/>
              </a:rPr>
              <a:t>juhja</a:t>
            </a:r>
            <a:r>
              <a:rPr lang="hu-HU" dirty="0" smtClean="0">
                <a:hlinkClick r:id="rId2"/>
              </a:rPr>
              <a:t>@</a:t>
            </a:r>
            <a:r>
              <a:rPr lang="hu-HU" dirty="0" err="1" smtClean="0">
                <a:hlinkClick r:id="rId2"/>
              </a:rPr>
              <a:t>digitus.itk.ppke.hu</a:t>
            </a:r>
            <a:endParaRPr lang="hu-HU" dirty="0" smtClean="0"/>
          </a:p>
          <a:p>
            <a:r>
              <a:rPr lang="hu-HU" dirty="0" smtClean="0"/>
              <a:t>Szélig Ádám</a:t>
            </a:r>
          </a:p>
          <a:p>
            <a:r>
              <a:rPr lang="hu-HU" dirty="0" smtClean="0">
                <a:hlinkClick r:id="rId3"/>
              </a:rPr>
              <a:t>szead1@</a:t>
            </a:r>
            <a:r>
              <a:rPr lang="hu-HU" dirty="0" err="1" smtClean="0">
                <a:hlinkClick r:id="rId3"/>
              </a:rPr>
              <a:t>itk.ppke.hu</a:t>
            </a:r>
            <a:endParaRPr lang="hu-HU" dirty="0" smtClean="0"/>
          </a:p>
          <a:p>
            <a:r>
              <a:rPr lang="hu-HU" dirty="0" err="1" smtClean="0"/>
              <a:t>Hartdégen</a:t>
            </a:r>
            <a:r>
              <a:rPr lang="hu-HU" dirty="0" smtClean="0"/>
              <a:t> Márton</a:t>
            </a:r>
          </a:p>
          <a:p>
            <a:r>
              <a:rPr lang="hu-HU" dirty="0" err="1" smtClean="0">
                <a:hlinkClick r:id="rId4"/>
              </a:rPr>
              <a:t>hartdegenmarton</a:t>
            </a:r>
            <a:r>
              <a:rPr lang="hu-HU" dirty="0" smtClean="0">
                <a:hlinkClick r:id="rId4"/>
              </a:rPr>
              <a:t>@</a:t>
            </a:r>
            <a:r>
              <a:rPr lang="hu-HU" dirty="0" err="1" smtClean="0">
                <a:hlinkClick r:id="rId4"/>
              </a:rPr>
              <a:t>gmail.com</a:t>
            </a:r>
            <a:endParaRPr lang="hu-HU" dirty="0" smtClean="0"/>
          </a:p>
          <a:p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2015.09.23.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[X,Y] = </a:t>
            </a:r>
            <a:r>
              <a:rPr lang="en-US" dirty="0" err="1" smtClean="0">
                <a:solidFill>
                  <a:srgbClr val="FF0000"/>
                </a:solidFill>
              </a:rPr>
              <a:t>meshgrid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replicates the grid vectors x and y to produce a full grid.</a:t>
            </a:r>
            <a:endParaRPr lang="hu-HU" dirty="0" smtClean="0"/>
          </a:p>
          <a:p>
            <a:r>
              <a:rPr lang="hu-HU" dirty="0" err="1" smtClean="0"/>
              <a:t>equation</a:t>
            </a:r>
            <a:r>
              <a:rPr lang="hu-HU" dirty="0" smtClean="0"/>
              <a:t>= </a:t>
            </a:r>
            <a:r>
              <a:rPr lang="hu-HU" dirty="0" smtClean="0">
                <a:solidFill>
                  <a:srgbClr val="FF0000"/>
                </a:solidFill>
              </a:rPr>
              <a:t>@(t,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>
                <a:solidFill>
                  <a:srgbClr val="FF0000"/>
                </a:solidFill>
              </a:rPr>
              <a:t>) </a:t>
            </a:r>
            <a:r>
              <a:rPr lang="hu-HU" dirty="0" smtClean="0"/>
              <a:t>[</a:t>
            </a:r>
            <a:r>
              <a:rPr lang="hu-HU" dirty="0" err="1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(2); 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(1)]; y(1) = x, y(2) = y, </a:t>
            </a:r>
            <a:br>
              <a:rPr lang="hu-HU" dirty="0" smtClean="0"/>
            </a:br>
            <a:r>
              <a:rPr lang="hu-HU" dirty="0" smtClean="0"/>
              <a:t>	bal oldal </a:t>
            </a:r>
            <a:r>
              <a:rPr lang="hu-HU" dirty="0" err="1" smtClean="0"/>
              <a:t>dx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r>
              <a:rPr lang="hu-HU" dirty="0" smtClean="0"/>
              <a:t>   ; jobb oldal </a:t>
            </a:r>
            <a:r>
              <a:rPr lang="hu-HU" dirty="0" err="1" smtClean="0"/>
              <a:t>dy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endParaRPr lang="hu-HU" dirty="0" smtClean="0"/>
          </a:p>
          <a:p>
            <a:r>
              <a:rPr lang="hu-HU" dirty="0" smtClean="0"/>
              <a:t>[t,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]=</a:t>
            </a:r>
            <a:r>
              <a:rPr lang="hu-HU" dirty="0" smtClean="0">
                <a:solidFill>
                  <a:srgbClr val="FF0000"/>
                </a:solidFill>
              </a:rPr>
              <a:t>ode45</a:t>
            </a:r>
            <a:r>
              <a:rPr lang="hu-HU" dirty="0" smtClean="0"/>
              <a:t>(</a:t>
            </a:r>
            <a:r>
              <a:rPr lang="hu-HU" dirty="0" err="1" smtClean="0"/>
              <a:t>equation</a:t>
            </a:r>
            <a:r>
              <a:rPr lang="hu-HU" dirty="0" smtClean="0"/>
              <a:t>, [t</a:t>
            </a:r>
            <a:r>
              <a:rPr lang="hu-HU" baseline="-25000" dirty="0" smtClean="0"/>
              <a:t>0</a:t>
            </a:r>
            <a:r>
              <a:rPr lang="hu-HU" dirty="0" smtClean="0"/>
              <a:t>,</a:t>
            </a:r>
            <a:r>
              <a:rPr lang="hu-HU" dirty="0" err="1" smtClean="0"/>
              <a:t>t</a:t>
            </a:r>
            <a:r>
              <a:rPr lang="hu-HU" baseline="-25000" dirty="0" err="1" smtClean="0"/>
              <a:t>max</a:t>
            </a:r>
            <a:r>
              <a:rPr lang="hu-HU" dirty="0" smtClean="0"/>
              <a:t>][</a:t>
            </a:r>
            <a:r>
              <a:rPr lang="hu-HU" dirty="0" err="1" smtClean="0"/>
              <a:t>X</a:t>
            </a:r>
            <a:r>
              <a:rPr lang="hu-HU" baseline="-25000" dirty="0" err="1" smtClean="0"/>
              <a:t>init</a:t>
            </a:r>
            <a:r>
              <a:rPr lang="hu-HU" dirty="0" smtClean="0"/>
              <a:t>,</a:t>
            </a:r>
            <a:r>
              <a:rPr lang="hu-HU" dirty="0" err="1" smtClean="0"/>
              <a:t>Y</a:t>
            </a:r>
            <a:r>
              <a:rPr lang="hu-HU" baseline="-25000" dirty="0" err="1" smtClean="0"/>
              <a:t>init</a:t>
            </a:r>
            <a:r>
              <a:rPr lang="hu-HU" dirty="0" smtClean="0"/>
              <a:t>]);</a:t>
            </a:r>
            <a:br>
              <a:rPr lang="hu-HU" dirty="0" smtClean="0"/>
            </a:br>
            <a:r>
              <a:rPr lang="hu-HU" dirty="0" smtClean="0"/>
              <a:t>több </a:t>
            </a:r>
            <a:r>
              <a:rPr lang="hu-HU" dirty="0" err="1" smtClean="0"/>
              <a:t>ode</a:t>
            </a:r>
            <a:r>
              <a:rPr lang="hu-HU" dirty="0" smtClean="0"/>
              <a:t> </a:t>
            </a:r>
            <a:r>
              <a:rPr lang="hu-HU" dirty="0" err="1" smtClean="0"/>
              <a:t>solver</a:t>
            </a:r>
            <a:r>
              <a:rPr lang="hu-HU" dirty="0" smtClean="0"/>
              <a:t> is választható, elsőnek ezt próbáljuk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figure</a:t>
            </a:r>
            <a:r>
              <a:rPr lang="en-US" dirty="0" smtClean="0"/>
              <a:t> creates figure graphics objects. Figure objects are the individual windows on the screen in which the MATLAB software displays graphical output.</a:t>
            </a:r>
            <a:endParaRPr lang="hu-HU" dirty="0" smtClean="0"/>
          </a:p>
          <a:p>
            <a:r>
              <a:rPr lang="hu-HU" dirty="0" err="1" smtClean="0">
                <a:solidFill>
                  <a:srgbClr val="FF0000"/>
                </a:solidFill>
              </a:rPr>
              <a:t>plot</a:t>
            </a:r>
            <a:r>
              <a:rPr lang="hu-HU" dirty="0" smtClean="0"/>
              <a:t>(x,y,</a:t>
            </a:r>
            <a:r>
              <a:rPr lang="hu-HU" dirty="0" err="1" smtClean="0"/>
              <a:t>how</a:t>
            </a:r>
            <a:r>
              <a:rPr lang="hu-HU" dirty="0" smtClean="0"/>
              <a:t>…)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subplot</a:t>
            </a:r>
            <a:r>
              <a:rPr lang="hu-HU" dirty="0" smtClean="0"/>
              <a:t>(m,n,p) (m*n re osztja a </a:t>
            </a:r>
            <a:r>
              <a:rPr lang="hu-HU" dirty="0" err="1" smtClean="0"/>
              <a:t>figure-t</a:t>
            </a:r>
            <a:r>
              <a:rPr lang="hu-HU" dirty="0" smtClean="0"/>
              <a:t>, p. pozícióba/tartományba, etc.))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contour</a:t>
            </a:r>
            <a:r>
              <a:rPr lang="en-US" dirty="0" smtClean="0"/>
              <a:t>(X,Y,Z), contour(</a:t>
            </a:r>
            <a:r>
              <a:rPr lang="en-US" dirty="0" err="1" smtClean="0"/>
              <a:t>X,Y,Z,n</a:t>
            </a:r>
            <a:r>
              <a:rPr lang="en-US" dirty="0" smtClean="0"/>
              <a:t>), and contour(</a:t>
            </a:r>
            <a:r>
              <a:rPr lang="en-US" dirty="0" err="1" smtClean="0"/>
              <a:t>X,Y,Z,v</a:t>
            </a:r>
            <a:r>
              <a:rPr lang="en-US" dirty="0" smtClean="0"/>
              <a:t>) draw contour plots of Z using X and Y to determine the x- and y-axis limits.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guide</a:t>
            </a:r>
            <a:r>
              <a:rPr lang="hu-HU" dirty="0" smtClean="0"/>
              <a:t> (</a:t>
            </a:r>
            <a:r>
              <a:rPr lang="hu-HU" dirty="0" err="1" smtClean="0"/>
              <a:t>matlabban</a:t>
            </a:r>
            <a:r>
              <a:rPr lang="hu-HU" dirty="0" smtClean="0"/>
              <a:t> begépelve lehetőség új </a:t>
            </a:r>
            <a:r>
              <a:rPr lang="hu-HU" dirty="0" err="1" smtClean="0"/>
              <a:t>gui</a:t>
            </a:r>
            <a:r>
              <a:rPr lang="hu-HU" dirty="0" smtClean="0"/>
              <a:t> létrehozására, vagy meglévő megnyitására)</a:t>
            </a:r>
          </a:p>
          <a:p>
            <a:r>
              <a:rPr lang="hu-HU" dirty="0" err="1" smtClean="0"/>
              <a:t>handles.valami</a:t>
            </a:r>
            <a:r>
              <a:rPr lang="hu-HU" dirty="0" smtClean="0"/>
              <a:t> hivatkozunk egy objektumra</a:t>
            </a:r>
          </a:p>
          <a:p>
            <a:r>
              <a:rPr lang="hu-HU" dirty="0" err="1" smtClean="0"/>
              <a:t>get</a:t>
            </a:r>
            <a:r>
              <a:rPr lang="hu-HU" dirty="0" smtClean="0"/>
              <a:t>(</a:t>
            </a:r>
            <a:r>
              <a:rPr lang="hu-HU" dirty="0" err="1" smtClean="0"/>
              <a:t>handles.valami</a:t>
            </a:r>
            <a:r>
              <a:rPr lang="hu-HU" dirty="0" smtClean="0"/>
              <a:t>) lekérdezzük az értékét</a:t>
            </a:r>
          </a:p>
          <a:p>
            <a:r>
              <a:rPr lang="hu-HU" dirty="0" err="1" smtClean="0"/>
              <a:t>set</a:t>
            </a:r>
            <a:r>
              <a:rPr lang="hu-HU" dirty="0" smtClean="0"/>
              <a:t>(</a:t>
            </a:r>
            <a:r>
              <a:rPr lang="hu-HU" dirty="0" err="1" smtClean="0"/>
              <a:t>handles.valami</a:t>
            </a:r>
            <a:r>
              <a:rPr lang="hu-HU" dirty="0" smtClean="0"/>
              <a:t>) állítjuk az értékét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Előző hétről:</a:t>
            </a:r>
            <a:br>
              <a:rPr lang="hu-HU" dirty="0" smtClean="0"/>
            </a:br>
            <a:r>
              <a:rPr lang="hu-HU" dirty="0" smtClean="0"/>
              <a:t>Lorenz rendszer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Sekély réteg folyadék: alulról fűtjük, fentről hűtjük</a:t>
            </a:r>
          </a:p>
          <a:p>
            <a:pPr algn="just"/>
            <a:r>
              <a:rPr lang="hu-HU" dirty="0"/>
              <a:t>Egyszerűsített áramlási modell – atmoszférikus áramlás</a:t>
            </a:r>
          </a:p>
          <a:p>
            <a:pPr algn="just"/>
            <a:endParaRPr lang="hu-HU" dirty="0"/>
          </a:p>
          <a:p>
            <a:pPr algn="just"/>
            <a:endParaRPr lang="hu-HU" dirty="0"/>
          </a:p>
          <a:p>
            <a:pPr algn="just"/>
            <a:r>
              <a:rPr lang="hu-HU" dirty="0"/>
              <a:t>Bizonyos </a:t>
            </a:r>
            <a:r>
              <a:rPr lang="hu-HU" dirty="0" err="1"/>
              <a:t>paraméterbeállítások</a:t>
            </a:r>
            <a:r>
              <a:rPr lang="hu-HU" dirty="0"/>
              <a:t> mellett kaotikus viselkedést mutat (</a:t>
            </a:r>
            <a:r>
              <a:rPr lang="hu-HU" dirty="0" err="1"/>
              <a:t>rho</a:t>
            </a:r>
            <a:r>
              <a:rPr lang="hu-HU" dirty="0"/>
              <a:t>&gt;24.74)</a:t>
            </a:r>
          </a:p>
          <a:p>
            <a:pPr algn="just"/>
            <a:r>
              <a:rPr lang="hu-HU" dirty="0"/>
              <a:t>Feltételezzük hogy a paraméterek pozitívak.</a:t>
            </a:r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500034" y="642939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* = igényes</a:t>
            </a:r>
            <a:endParaRPr lang="hu-HU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8890" y="2976558"/>
            <a:ext cx="1581167" cy="381004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3357562"/>
            <a:ext cx="2038371" cy="381004"/>
          </a:xfrm>
          <a:prstGeom prst="rect">
            <a:avLst/>
          </a:prstGeom>
          <a:noFill/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3786190"/>
            <a:ext cx="1447815" cy="3810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Lorenz </a:t>
            </a:r>
            <a:r>
              <a:rPr lang="hu-HU" dirty="0" err="1" smtClean="0"/>
              <a:t>peak</a:t>
            </a:r>
            <a:r>
              <a:rPr lang="hu-HU" dirty="0" smtClean="0"/>
              <a:t> map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Rend a káoszban</a:t>
            </a:r>
          </a:p>
          <a:p>
            <a:endParaRPr lang="hu-HU" dirty="0" smtClean="0"/>
          </a:p>
          <a:p>
            <a:endParaRPr lang="hu-HU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3500438"/>
            <a:ext cx="4857784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2000240"/>
            <a:ext cx="4857784" cy="127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1852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Van der Pol-oszcillátor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Oszcillátor: olyan áramkör, amely a külső vezérlő jel nélkül állandó amplitúdójú, tipikusan közel szinuszos jelet állít elő.</a:t>
            </a:r>
          </a:p>
          <a:p>
            <a:endParaRPr lang="hu-HU" dirty="0" smtClean="0"/>
          </a:p>
          <a:p>
            <a:r>
              <a:rPr lang="hu-HU" dirty="0" smtClean="0"/>
              <a:t>DE megoldása: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állandó amplitúdójú szinuszos jel, ahol U</a:t>
            </a:r>
            <a:r>
              <a:rPr lang="hu-HU" baseline="-25000" dirty="0" smtClean="0"/>
              <a:t>0</a:t>
            </a:r>
            <a:r>
              <a:rPr lang="hu-HU" dirty="0" smtClean="0"/>
              <a:t> a jel amplitúdója, </a:t>
            </a:r>
            <a:r>
              <a:rPr lang="el-GR" dirty="0" smtClean="0"/>
              <a:t>ω</a:t>
            </a:r>
            <a:r>
              <a:rPr lang="hu-HU" baseline="-25000" dirty="0" smtClean="0"/>
              <a:t>0</a:t>
            </a:r>
            <a:r>
              <a:rPr lang="hu-HU" dirty="0" smtClean="0"/>
              <a:t> a frekvenciája és </a:t>
            </a:r>
            <a:r>
              <a:rPr lang="el-GR" dirty="0" smtClean="0"/>
              <a:t>ς</a:t>
            </a:r>
            <a:r>
              <a:rPr lang="hu-HU" baseline="-25000" dirty="0" smtClean="0"/>
              <a:t>0</a:t>
            </a:r>
            <a:r>
              <a:rPr lang="hu-HU" dirty="0" smtClean="0"/>
              <a:t> a fázisa.</a:t>
            </a:r>
          </a:p>
          <a:p>
            <a:r>
              <a:rPr lang="hu-HU" dirty="0" smtClean="0"/>
              <a:t>Feladat: valósítsuk meg áramkörben! </a:t>
            </a:r>
            <a:endParaRPr lang="hu-H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9038" y="3119438"/>
            <a:ext cx="16859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4214818"/>
            <a:ext cx="25146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Van der Pol-oszcillátor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/>
              <a:t>Problémák:</a:t>
            </a:r>
          </a:p>
          <a:p>
            <a:pPr>
              <a:buNone/>
            </a:pPr>
            <a:r>
              <a:rPr lang="hu-HU" dirty="0" smtClean="0"/>
              <a:t>		- Függ a kezdeti feltételektől (áramkör 	bekapcsolása után a jel amplitúdója változhat)</a:t>
            </a:r>
          </a:p>
          <a:p>
            <a:pPr>
              <a:buNone/>
            </a:pPr>
            <a:r>
              <a:rPr lang="hu-HU" dirty="0" smtClean="0"/>
              <a:t>		- Valóságban tökéletes ,,szerkezet” kellene, hogy a 	megoldás szinuszos és állandó amplitúdójú legyen</a:t>
            </a:r>
          </a:p>
          <a:p>
            <a:pPr>
              <a:buNone/>
            </a:pPr>
            <a:r>
              <a:rPr lang="hu-HU" dirty="0" smtClean="0"/>
              <a:t>		- Tisztán lineáris rendszerrel állandó amplitúdójú 	szinuszos oszcillátort nem lehet megvalósítani</a:t>
            </a:r>
          </a:p>
          <a:p>
            <a:pPr algn="just">
              <a:buNone/>
            </a:pPr>
            <a:r>
              <a:rPr lang="hu-HU" dirty="0" smtClean="0"/>
              <a:t>	Tehát: biztosítani kell, hogy a rezgés frekvenciája/amplitúdója adott értékű/állandó és stabil legyen, továbbá a rendszer bármilyen kezdeti feltétel esetén állandó frekvenciára/amplitúdóra álljon be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Van der Pol-oszcillátor III.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Megoldás:</a:t>
            </a:r>
            <a:endParaRPr lang="hu-HU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2500306"/>
            <a:ext cx="3156261" cy="428628"/>
          </a:xfrm>
          <a:prstGeom prst="rect">
            <a:avLst/>
          </a:prstGeom>
          <a:noFill/>
        </p:spPr>
      </p:pic>
      <p:pic>
        <p:nvPicPr>
          <p:cNvPr id="5" name="Picture 4" descr="C:\Users\Hartdegen\Downloads\Garay\Nemlindin\gyakorlat3\vanderpolke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3143248"/>
            <a:ext cx="4643470" cy="2060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Lotka-Volterra</a:t>
            </a:r>
            <a:r>
              <a:rPr lang="hu-HU" dirty="0" smtClean="0"/>
              <a:t> modell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Modell kémiai oszcillációkra, ragadozó (y) és prédájának (x) együttélésére</a:t>
            </a:r>
          </a:p>
          <a:p>
            <a:r>
              <a:rPr lang="hu-HU" dirty="0" err="1" smtClean="0"/>
              <a:t>dx</a:t>
            </a:r>
            <a:r>
              <a:rPr lang="hu-HU" dirty="0" smtClean="0"/>
              <a:t>=x*(</a:t>
            </a:r>
            <a:r>
              <a:rPr lang="el-GR" dirty="0" smtClean="0">
                <a:solidFill>
                  <a:srgbClr val="FF0000"/>
                </a:solidFill>
              </a:rPr>
              <a:t>α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*y</a:t>
            </a:r>
            <a:r>
              <a:rPr lang="hu-HU" dirty="0" smtClean="0"/>
              <a:t>)</a:t>
            </a:r>
          </a:p>
          <a:p>
            <a:r>
              <a:rPr lang="hu-HU" dirty="0" err="1" smtClean="0"/>
              <a:t>dy</a:t>
            </a:r>
            <a:r>
              <a:rPr lang="hu-HU" dirty="0" smtClean="0"/>
              <a:t>=y*(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γ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*x</a:t>
            </a:r>
            <a:r>
              <a:rPr lang="hu-HU" dirty="0" smtClean="0"/>
              <a:t>)</a:t>
            </a:r>
          </a:p>
          <a:p>
            <a:r>
              <a:rPr lang="hu-HU" dirty="0" smtClean="0"/>
              <a:t>A kezdeti értékektől függő stabil oszcilláció alakul ki a 2 faj </a:t>
            </a:r>
            <a:r>
              <a:rPr lang="hu-HU" smtClean="0"/>
              <a:t>mennyiségében.</a:t>
            </a:r>
            <a:endParaRPr lang="hu-HU" dirty="0" smtClean="0"/>
          </a:p>
        </p:txBody>
      </p:sp>
      <p:sp>
        <p:nvSpPr>
          <p:cNvPr id="4" name="Szövegdoboz 3"/>
          <p:cNvSpPr txBox="1"/>
          <p:nvPr/>
        </p:nvSpPr>
        <p:spPr>
          <a:xfrm>
            <a:off x="4860032" y="2636912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Természetes szaporulat</a:t>
            </a:r>
          </a:p>
          <a:p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Természetes halál</a:t>
            </a:r>
          </a:p>
          <a:p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Fajok közti interakció (itt </a:t>
            </a:r>
            <a:r>
              <a:rPr lang="hu-HU" dirty="0" err="1" smtClean="0">
                <a:solidFill>
                  <a:schemeClr val="accent6">
                    <a:lumMod val="75000"/>
                  </a:schemeClr>
                </a:solidFill>
              </a:rPr>
              <a:t>predáció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hu-H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hu-HU" dirty="0" smtClean="0"/>
              <a:t>Populációdinamika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x és y fajok alkotják a rendszert</a:t>
            </a:r>
          </a:p>
          <a:p>
            <a:r>
              <a:rPr lang="hu-HU" dirty="0" smtClean="0"/>
              <a:t>Változásaik egyenletei:</a:t>
            </a:r>
          </a:p>
          <a:p>
            <a:pPr lvl="1"/>
            <a:r>
              <a:rPr lang="hu-HU" dirty="0" err="1" smtClean="0"/>
              <a:t>dx</a:t>
            </a:r>
            <a:r>
              <a:rPr lang="hu-HU" dirty="0" smtClean="0"/>
              <a:t>=x*(</a:t>
            </a:r>
            <a:r>
              <a:rPr lang="hu-HU" dirty="0" smtClean="0">
                <a:solidFill>
                  <a:srgbClr val="FF0000"/>
                </a:solidFill>
              </a:rPr>
              <a:t>8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-x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-2y</a:t>
            </a:r>
            <a:r>
              <a:rPr lang="hu-HU" dirty="0" smtClean="0"/>
              <a:t>); </a:t>
            </a:r>
          </a:p>
          <a:p>
            <a:pPr lvl="1"/>
            <a:r>
              <a:rPr lang="hu-HU" dirty="0" err="1" smtClean="0"/>
              <a:t>dy</a:t>
            </a:r>
            <a:r>
              <a:rPr lang="hu-HU" dirty="0" smtClean="0"/>
              <a:t>=y*(</a:t>
            </a:r>
            <a:r>
              <a:rPr lang="hu-HU" dirty="0" smtClean="0">
                <a:solidFill>
                  <a:srgbClr val="FF0000"/>
                </a:solidFill>
              </a:rPr>
              <a:t>5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-y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-x</a:t>
            </a:r>
            <a:r>
              <a:rPr lang="hu-HU" dirty="0" smtClean="0"/>
              <a:t>);</a:t>
            </a:r>
          </a:p>
          <a:p>
            <a:r>
              <a:rPr lang="hu-HU" dirty="0" smtClean="0"/>
              <a:t>Az egyenletek megmondják, hogy adott kiindulási x és y mellett hogyan alakul az egyes fajok egyedszáma.</a:t>
            </a:r>
          </a:p>
          <a:p>
            <a:r>
              <a:rPr lang="hu-HU" dirty="0" smtClean="0"/>
              <a:t>Feladatok: </a:t>
            </a:r>
          </a:p>
          <a:p>
            <a:pPr lvl="1"/>
            <a:r>
              <a:rPr lang="hu-HU" dirty="0" smtClean="0"/>
              <a:t>mutassuk meg az egyensúlyi pontokat</a:t>
            </a:r>
          </a:p>
          <a:p>
            <a:pPr lvl="1"/>
            <a:r>
              <a:rPr lang="hu-HU" dirty="0" smtClean="0"/>
              <a:t>rajzoljuk ki a nyeregpontot</a:t>
            </a:r>
          </a:p>
          <a:p>
            <a:pPr lvl="1"/>
            <a:r>
              <a:rPr lang="hu-HU" dirty="0" smtClean="0"/>
              <a:t>ábrázoljuk minél szemléletesebben az „élet és halál” szeparáló görbéjét (a görbét ami eldönti, melyik faj marad meg)</a:t>
            </a:r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4355976" y="2204864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Természetes szaporulat</a:t>
            </a:r>
          </a:p>
          <a:p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Természetes halál</a:t>
            </a:r>
          </a:p>
          <a:p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Fajok közti interakció (itt versengés)</a:t>
            </a:r>
            <a:endParaRPr lang="hu-H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2786058"/>
            <a:ext cx="8229600" cy="1143000"/>
          </a:xfrm>
        </p:spPr>
        <p:txBody>
          <a:bodyPr/>
          <a:lstStyle/>
          <a:p>
            <a:pPr algn="ctr"/>
            <a:r>
              <a:rPr lang="hu-HU" dirty="0" smtClean="0"/>
              <a:t>Köszönjük a figyelmet!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3310</TotalTime>
  <Words>316</Words>
  <Application>Microsoft Office PowerPoint</Application>
  <PresentationFormat>Diavetítés a képernyőre (4:3 oldalarány)</PresentationFormat>
  <Paragraphs>66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6" baseType="lpstr">
      <vt:lpstr>Arial</vt:lpstr>
      <vt:lpstr>Calibri</vt:lpstr>
      <vt:lpstr>Constantia</vt:lpstr>
      <vt:lpstr>Wingdings 2</vt:lpstr>
      <vt:lpstr>Áramlás</vt:lpstr>
      <vt:lpstr>Nemlineáris dinamikus rendszerek alapjai III. gyakorlat</vt:lpstr>
      <vt:lpstr>Előző hétről: Lorenz rendszer</vt:lpstr>
      <vt:lpstr>Lorenz peak map</vt:lpstr>
      <vt:lpstr>Van der Pol-oszcillátor I.</vt:lpstr>
      <vt:lpstr>Van der Pol-oszcillátor II.</vt:lpstr>
      <vt:lpstr>Van der Pol-oszcillátor III.</vt:lpstr>
      <vt:lpstr>Lotka-Volterra modell</vt:lpstr>
      <vt:lpstr>Populációdinamika I.</vt:lpstr>
      <vt:lpstr>Köszönjük a figyelmet!</vt:lpstr>
      <vt:lpstr>Matlab® kiegészítés I.</vt:lpstr>
      <vt:lpstr>Matlab® kiegészítés II.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Hartdégen Márton</cp:lastModifiedBy>
  <cp:revision>125</cp:revision>
  <dcterms:created xsi:type="dcterms:W3CDTF">2014-09-15T19:16:28Z</dcterms:created>
  <dcterms:modified xsi:type="dcterms:W3CDTF">2015-09-23T06:33:13Z</dcterms:modified>
</cp:coreProperties>
</file>