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9" r:id="rId3"/>
    <p:sldId id="288" r:id="rId4"/>
    <p:sldId id="285" r:id="rId5"/>
    <p:sldId id="286" r:id="rId6"/>
    <p:sldId id="284" r:id="rId7"/>
    <p:sldId id="287" r:id="rId8"/>
    <p:sldId id="283" r:id="rId9"/>
    <p:sldId id="282" r:id="rId10"/>
    <p:sldId id="263" r:id="rId11"/>
    <p:sldId id="281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9" d="100"/>
          <a:sy n="89" d="100"/>
        </p:scale>
        <p:origin x="129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270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ead1@itk.ppke.hu" TargetMode="External"/><Relationship Id="rId2" Type="http://schemas.openxmlformats.org/officeDocument/2006/relationships/hyperlink" Target="mailto:juhja@digitus.itk.ppke.h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artdegenmarton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br>
              <a:rPr lang="hu-HU" dirty="0" smtClean="0"/>
            </a:br>
            <a:r>
              <a:rPr lang="hu-HU" dirty="0" smtClean="0"/>
              <a:t>III.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60704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>
                <a:hlinkClick r:id="rId2"/>
              </a:rPr>
              <a:t>juhja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digitus.itk.ppke.hu</a:t>
            </a:r>
            <a:endParaRPr lang="hu-HU" dirty="0" smtClean="0"/>
          </a:p>
          <a:p>
            <a:r>
              <a:rPr lang="hu-HU" dirty="0" smtClean="0"/>
              <a:t>Szélig Ádám</a:t>
            </a:r>
          </a:p>
          <a:p>
            <a:r>
              <a:rPr lang="hu-HU" dirty="0" smtClean="0">
                <a:hlinkClick r:id="rId3"/>
              </a:rPr>
              <a:t>szead1@</a:t>
            </a:r>
            <a:r>
              <a:rPr lang="hu-HU" dirty="0" err="1" smtClean="0">
                <a:hlinkClick r:id="rId3"/>
              </a:rPr>
              <a:t>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>
                <a:hlinkClick r:id="rId4"/>
              </a:rPr>
              <a:t>hartdegenmarton</a:t>
            </a:r>
            <a:r>
              <a:rPr lang="hu-HU" dirty="0" smtClean="0">
                <a:hlinkClick r:id="rId4"/>
              </a:rPr>
              <a:t>@</a:t>
            </a:r>
            <a:r>
              <a:rPr lang="hu-HU" dirty="0" err="1" smtClean="0">
                <a:hlinkClick r:id="rId4"/>
              </a:rPr>
              <a:t>gmail.com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2015.09.23.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guide</a:t>
            </a:r>
            <a:r>
              <a:rPr lang="hu-HU" dirty="0" smtClean="0"/>
              <a:t> (</a:t>
            </a:r>
            <a:r>
              <a:rPr lang="hu-HU" dirty="0" err="1" smtClean="0"/>
              <a:t>matlabban</a:t>
            </a:r>
            <a:r>
              <a:rPr lang="hu-HU" dirty="0" smtClean="0"/>
              <a:t> begépelve lehetőség új </a:t>
            </a:r>
            <a:r>
              <a:rPr lang="hu-HU" dirty="0" err="1" smtClean="0"/>
              <a:t>gui</a:t>
            </a:r>
            <a:r>
              <a:rPr lang="hu-HU" dirty="0" smtClean="0"/>
              <a:t> létrehozására, vagy meglévő megnyitására)</a:t>
            </a:r>
          </a:p>
          <a:p>
            <a:r>
              <a:rPr lang="hu-HU" dirty="0" err="1" smtClean="0"/>
              <a:t>handles.valami</a:t>
            </a:r>
            <a:r>
              <a:rPr lang="hu-HU" dirty="0" smtClean="0"/>
              <a:t> hivatkozunk egy objektumra</a:t>
            </a:r>
          </a:p>
          <a:p>
            <a:r>
              <a:rPr lang="hu-HU" dirty="0" err="1" smtClean="0"/>
              <a:t>get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lekérdezzük az értékét</a:t>
            </a:r>
          </a:p>
          <a:p>
            <a:r>
              <a:rPr lang="hu-HU" dirty="0" err="1" smtClean="0"/>
              <a:t>set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állítjuk az értékét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Előző hétről:</a:t>
            </a:r>
            <a:br>
              <a:rPr lang="hu-HU" dirty="0" smtClean="0"/>
            </a:br>
            <a:r>
              <a:rPr lang="hu-HU" dirty="0" smtClean="0"/>
              <a:t>Lorenz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Sekély réteg folyadék: alulról fűtjük, fentről hűtjük</a:t>
            </a:r>
          </a:p>
          <a:p>
            <a:pPr algn="just"/>
            <a:r>
              <a:rPr lang="hu-HU" dirty="0"/>
              <a:t>Egyszerűsített áramlási modell – atmoszférikus áramlás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  <a:p>
            <a:pPr algn="just"/>
            <a:r>
              <a:rPr lang="hu-HU" dirty="0"/>
              <a:t>Bizonyos </a:t>
            </a:r>
            <a:r>
              <a:rPr lang="hu-HU" dirty="0" err="1"/>
              <a:t>paraméterbeállítások</a:t>
            </a:r>
            <a:r>
              <a:rPr lang="hu-HU" dirty="0"/>
              <a:t> mellett kaotikus viselkedést mutat (</a:t>
            </a:r>
            <a:r>
              <a:rPr lang="hu-HU" dirty="0" err="1"/>
              <a:t>rho</a:t>
            </a:r>
            <a:r>
              <a:rPr lang="hu-HU" dirty="0"/>
              <a:t>&gt;24.74)</a:t>
            </a:r>
          </a:p>
          <a:p>
            <a:pPr algn="just"/>
            <a:r>
              <a:rPr lang="hu-HU" dirty="0"/>
              <a:t>Feltételezzük hogy a paraméterek pozitívak.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500034" y="642939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 = igényes</a:t>
            </a:r>
            <a:endParaRPr lang="hu-H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8890" y="2976558"/>
            <a:ext cx="1581167" cy="381004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357562"/>
            <a:ext cx="2038371" cy="381004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786190"/>
            <a:ext cx="1447815" cy="381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Lorenz </a:t>
            </a:r>
            <a:r>
              <a:rPr lang="hu-HU" dirty="0" err="1" smtClean="0"/>
              <a:t>peak</a:t>
            </a:r>
            <a:r>
              <a:rPr lang="hu-HU" dirty="0" smtClean="0"/>
              <a:t> map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Rend a káoszban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500438"/>
            <a:ext cx="4857784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000240"/>
            <a:ext cx="4857784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185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Van der Pol-oszcillátor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Oszcillátor: olyan áramkör, amely a külső vezérlő jel nélkül állandó amplitúdójú, tipikusan közel szinuszos jelet állít elő.</a:t>
            </a:r>
          </a:p>
          <a:p>
            <a:endParaRPr lang="hu-HU" dirty="0" smtClean="0"/>
          </a:p>
          <a:p>
            <a:r>
              <a:rPr lang="hu-HU" dirty="0" smtClean="0"/>
              <a:t>DE megoldása: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állandó amplitúdójú szinuszos jel, ahol U</a:t>
            </a:r>
            <a:r>
              <a:rPr lang="hu-HU" baseline="-25000" dirty="0" smtClean="0"/>
              <a:t>0</a:t>
            </a:r>
            <a:r>
              <a:rPr lang="hu-HU" dirty="0" smtClean="0"/>
              <a:t> a jel amplitúdója, </a:t>
            </a:r>
            <a:r>
              <a:rPr lang="el-GR" dirty="0" smtClean="0"/>
              <a:t>ω</a:t>
            </a:r>
            <a:r>
              <a:rPr lang="hu-HU" baseline="-25000" dirty="0" smtClean="0"/>
              <a:t>0</a:t>
            </a:r>
            <a:r>
              <a:rPr lang="hu-HU" dirty="0" smtClean="0"/>
              <a:t> a frekvenciája és </a:t>
            </a:r>
            <a:r>
              <a:rPr lang="el-GR" dirty="0" smtClean="0"/>
              <a:t>ς</a:t>
            </a:r>
            <a:r>
              <a:rPr lang="hu-HU" baseline="-25000" dirty="0" smtClean="0"/>
              <a:t>0</a:t>
            </a:r>
            <a:r>
              <a:rPr lang="hu-HU" dirty="0" smtClean="0"/>
              <a:t> a fázisa.</a:t>
            </a:r>
          </a:p>
          <a:p>
            <a:r>
              <a:rPr lang="hu-HU" dirty="0" smtClean="0"/>
              <a:t>Feladat: valósítsuk meg áramkörben! </a:t>
            </a:r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9038" y="3119438"/>
            <a:ext cx="16859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214818"/>
            <a:ext cx="2514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Van der Pol-oszcillátor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Problémák:</a:t>
            </a:r>
          </a:p>
          <a:p>
            <a:pPr>
              <a:buNone/>
            </a:pPr>
            <a:r>
              <a:rPr lang="hu-HU" dirty="0" smtClean="0"/>
              <a:t>		- Függ a kezdeti feltételektől (áramkör 	bekapcsolása után a jel amplitúdója változhat)</a:t>
            </a:r>
          </a:p>
          <a:p>
            <a:pPr>
              <a:buNone/>
            </a:pPr>
            <a:r>
              <a:rPr lang="hu-HU" dirty="0" smtClean="0"/>
              <a:t>		- Valóságban tökéletes ,,szerkezet” kellene, hogy a 	megoldás szinuszos és állandó amplitúdójú legyen</a:t>
            </a:r>
          </a:p>
          <a:p>
            <a:pPr>
              <a:buNone/>
            </a:pPr>
            <a:r>
              <a:rPr lang="hu-HU" dirty="0" smtClean="0"/>
              <a:t>		- Tisztán lineáris rendszerrel állandó amplitúdójú 	szinuszos oszcillátort nem lehet megvalósítani</a:t>
            </a:r>
          </a:p>
          <a:p>
            <a:pPr algn="just">
              <a:buNone/>
            </a:pPr>
            <a:r>
              <a:rPr lang="hu-HU" dirty="0" smtClean="0"/>
              <a:t>	Tehát: biztosítani kell, hogy a rezgés frekvenciája/amplitúdója adott értékű/állandó és stabil legyen, továbbá a rendszer bármilyen kezdeti feltétel esetén állandó frekvenciára/amplitúdóra álljon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Van der Pol-oszcillátor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Megoldás:</a:t>
            </a:r>
            <a:endParaRPr lang="hu-H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500306"/>
            <a:ext cx="3156261" cy="428628"/>
          </a:xfrm>
          <a:prstGeom prst="rect">
            <a:avLst/>
          </a:prstGeom>
          <a:noFill/>
        </p:spPr>
      </p:pic>
      <p:pic>
        <p:nvPicPr>
          <p:cNvPr id="5" name="Picture 4" descr="C:\Users\Hartdegen\Downloads\Garay\Nemlindin\gyakorlat3\vanderpolke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143248"/>
            <a:ext cx="4643470" cy="2060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Lotka-Volterra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kémiai oszcillációkra, ragadozó (y) és prédájának (x) együttélésére</a:t>
            </a:r>
          </a:p>
          <a:p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*y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*x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kezdeti értékektől függő stabil oszcilláció alakul ki a 2 faj </a:t>
            </a:r>
            <a:r>
              <a:rPr lang="hu-HU" smtClean="0"/>
              <a:t>mennyiségében.</a:t>
            </a: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860032" y="263691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predáció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 smtClean="0"/>
              <a:t>Populációdinamika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x és y fajok alkotják a rendszert</a:t>
            </a:r>
          </a:p>
          <a:p>
            <a:r>
              <a:rPr lang="hu-HU" dirty="0" smtClean="0"/>
              <a:t>Változásaik egyenletei:</a:t>
            </a:r>
          </a:p>
          <a:p>
            <a:pPr lvl="1"/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hu-HU" dirty="0" smtClean="0">
                <a:solidFill>
                  <a:srgbClr val="FF0000"/>
                </a:solidFill>
              </a:rPr>
              <a:t>8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-x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-2y</a:t>
            </a:r>
            <a:r>
              <a:rPr lang="hu-HU" dirty="0" smtClean="0"/>
              <a:t>); </a:t>
            </a:r>
          </a:p>
          <a:p>
            <a:pPr lvl="1"/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rgbClr val="FF0000"/>
                </a:solidFill>
              </a:rPr>
              <a:t>5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-y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hu-HU" dirty="0" smtClean="0"/>
              <a:t>);</a:t>
            </a:r>
          </a:p>
          <a:p>
            <a:r>
              <a:rPr lang="hu-HU" dirty="0" smtClean="0"/>
              <a:t>Az egyenletek megmondják, hogy adott kiindulási x és y mellett hogyan alakul az egyes fajok egyedszáma.</a:t>
            </a:r>
          </a:p>
          <a:p>
            <a:r>
              <a:rPr lang="hu-HU" dirty="0" smtClean="0"/>
              <a:t>Feladatok: </a:t>
            </a:r>
          </a:p>
          <a:p>
            <a:pPr lvl="1"/>
            <a:r>
              <a:rPr lang="hu-HU" dirty="0" smtClean="0"/>
              <a:t>mutassuk meg az egyensúlyi pontokat</a:t>
            </a:r>
          </a:p>
          <a:p>
            <a:pPr lvl="1"/>
            <a:r>
              <a:rPr lang="hu-HU" dirty="0" smtClean="0"/>
              <a:t>rajzoljuk ki a nyeregpontot</a:t>
            </a:r>
          </a:p>
          <a:p>
            <a:pPr lvl="1"/>
            <a:r>
              <a:rPr lang="hu-HU" dirty="0" smtClean="0"/>
              <a:t>ábrázoljuk minél szemléletesebben az „élet és halál” szeparáló görbéjét (a görbét ami eldönti, melyik faj marad meg)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355976" y="220486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versengés)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3310</TotalTime>
  <Words>316</Words>
  <Application>Microsoft Office PowerPoint</Application>
  <PresentationFormat>Diavetítés a képernyőre (4:3 oldalarány)</PresentationFormat>
  <Paragraphs>66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Áramlás</vt:lpstr>
      <vt:lpstr>Nemlineáris dinamikus rendszerek alapjai III. gyakorlat</vt:lpstr>
      <vt:lpstr>Előző hétről: Lorenz rendszer</vt:lpstr>
      <vt:lpstr>Lorenz peak map</vt:lpstr>
      <vt:lpstr>Van der Pol-oszcillátor I.</vt:lpstr>
      <vt:lpstr>Van der Pol-oszcillátor II.</vt:lpstr>
      <vt:lpstr>Van der Pol-oszcillátor III.</vt:lpstr>
      <vt:lpstr>Lotka-Volterra modell</vt:lpstr>
      <vt:lpstr>Populációdinamika I.</vt:lpstr>
      <vt:lpstr>Köszönjük a figyelmet!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125</cp:revision>
  <dcterms:created xsi:type="dcterms:W3CDTF">2014-09-15T19:16:28Z</dcterms:created>
  <dcterms:modified xsi:type="dcterms:W3CDTF">2015-09-23T06:33:13Z</dcterms:modified>
</cp:coreProperties>
</file>