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9" r:id="rId3"/>
    <p:sldId id="285" r:id="rId4"/>
    <p:sldId id="286" r:id="rId5"/>
    <p:sldId id="284" r:id="rId6"/>
    <p:sldId id="283" r:id="rId7"/>
    <p:sldId id="287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58" d="100"/>
          <a:sy n="58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III.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2014.09.30.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guide</a:t>
            </a:r>
            <a:r>
              <a:rPr lang="hu-HU" dirty="0" smtClean="0"/>
              <a:t> (</a:t>
            </a:r>
            <a:r>
              <a:rPr lang="hu-HU" dirty="0" err="1" smtClean="0"/>
              <a:t>matlabban</a:t>
            </a:r>
            <a:r>
              <a:rPr lang="hu-HU" dirty="0" smtClean="0"/>
              <a:t> begépelve lehetőség új </a:t>
            </a:r>
            <a:r>
              <a:rPr lang="hu-HU" dirty="0" err="1" smtClean="0"/>
              <a:t>gui</a:t>
            </a:r>
            <a:r>
              <a:rPr lang="hu-HU" dirty="0" smtClean="0"/>
              <a:t> létrehozására, vagy meglévő megnyitására)</a:t>
            </a:r>
          </a:p>
          <a:p>
            <a:r>
              <a:rPr lang="hu-HU" dirty="0" err="1" smtClean="0"/>
              <a:t>handles.valami</a:t>
            </a:r>
            <a:r>
              <a:rPr lang="hu-HU" dirty="0" smtClean="0"/>
              <a:t> hivatkozunk egy objektumra</a:t>
            </a:r>
          </a:p>
          <a:p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lekérdezzük az értékét</a:t>
            </a:r>
          </a:p>
          <a:p>
            <a:r>
              <a:rPr lang="hu-HU" dirty="0" err="1" smtClean="0"/>
              <a:t>set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állítjuk az értékét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Előző hétről:</a:t>
            </a:r>
            <a:br>
              <a:rPr lang="hu-HU" dirty="0" smtClean="0"/>
            </a:br>
            <a:r>
              <a:rPr lang="hu-HU" dirty="0" smtClean="0"/>
              <a:t>*</a:t>
            </a:r>
            <a:r>
              <a:rPr lang="hu-HU" dirty="0" err="1" smtClean="0"/>
              <a:t>-os</a:t>
            </a:r>
            <a:r>
              <a:rPr lang="hu-HU" dirty="0" smtClean="0"/>
              <a:t> feladat</a:t>
            </a:r>
            <a:r>
              <a:rPr lang="hu-HU" dirty="0" smtClean="0">
                <a:sym typeface="Wingdings" pitchFamily="2" charset="2"/>
              </a:rPr>
              <a:t>: </a:t>
            </a:r>
            <a:r>
              <a:rPr lang="hu-HU" dirty="0" err="1" smtClean="0">
                <a:sym typeface="Wingdings" pitchFamily="2" charset="2"/>
              </a:rPr>
              <a:t>Bolzano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shooting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Adott egy csillapított inga:</a:t>
            </a:r>
          </a:p>
          <a:p>
            <a:endParaRPr lang="hu-HU" dirty="0" smtClean="0"/>
          </a:p>
          <a:p>
            <a:r>
              <a:rPr lang="hu-HU" dirty="0" smtClean="0"/>
              <a:t>Feladat: adjunk olyan paraméter beállítást, melynél az inga 3-at fordul, majd beáll egy stabil pontba.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0034" y="642939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= igényes</a:t>
            </a:r>
            <a:endParaRPr lang="hu-HU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500306"/>
            <a:ext cx="2537478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Van der Pol-oszcillátor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Oszcillátor: olyan áramkör, amely a külső vezérlő jel nélkül állandó amplitúdójú, tipikusan közel szinuszos jelet állít elő.</a:t>
            </a:r>
          </a:p>
          <a:p>
            <a:endParaRPr lang="hu-HU" dirty="0" smtClean="0"/>
          </a:p>
          <a:p>
            <a:r>
              <a:rPr lang="hu-HU" dirty="0" smtClean="0"/>
              <a:t>DE megoldása: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állandó amplitúdójú szinuszos jel, ahol U</a:t>
            </a:r>
            <a:r>
              <a:rPr lang="hu-HU" baseline="-25000" dirty="0" smtClean="0"/>
              <a:t>0</a:t>
            </a:r>
            <a:r>
              <a:rPr lang="hu-HU" dirty="0" smtClean="0"/>
              <a:t> a jel amplitúdója, </a:t>
            </a:r>
            <a:r>
              <a:rPr lang="el-GR" dirty="0" smtClean="0"/>
              <a:t>ω</a:t>
            </a:r>
            <a:r>
              <a:rPr lang="hu-HU" baseline="-25000" dirty="0" smtClean="0"/>
              <a:t>0</a:t>
            </a:r>
            <a:r>
              <a:rPr lang="hu-HU" dirty="0" smtClean="0"/>
              <a:t> a frekvenciája és </a:t>
            </a:r>
            <a:r>
              <a:rPr lang="el-GR" dirty="0" smtClean="0"/>
              <a:t>ς</a:t>
            </a:r>
            <a:r>
              <a:rPr lang="hu-HU" baseline="-25000" dirty="0" smtClean="0"/>
              <a:t>0</a:t>
            </a:r>
            <a:r>
              <a:rPr lang="hu-HU" dirty="0" smtClean="0"/>
              <a:t> a fázisa.</a:t>
            </a:r>
          </a:p>
          <a:p>
            <a:r>
              <a:rPr lang="hu-HU" dirty="0" smtClean="0"/>
              <a:t>Feladat: valósítsuk meg áramkörben! 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9038" y="3119438"/>
            <a:ext cx="16859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214818"/>
            <a:ext cx="2514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Van der Pol-oszcillátor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Problémák:</a:t>
            </a:r>
          </a:p>
          <a:p>
            <a:pPr>
              <a:buNone/>
            </a:pPr>
            <a:r>
              <a:rPr lang="hu-HU" dirty="0" smtClean="0"/>
              <a:t>		- Függ a kezdeti feltételektől (áramkör 	bekapcsolása után a jel amplitúdója változhat)</a:t>
            </a:r>
          </a:p>
          <a:p>
            <a:pPr>
              <a:buNone/>
            </a:pPr>
            <a:r>
              <a:rPr lang="hu-HU" dirty="0" smtClean="0"/>
              <a:t>		- Valóságban tökéletes ,,szerkezet” kellene, hogy a 	megoldás szinuszos és állandó amplitúdójú legyen</a:t>
            </a:r>
          </a:p>
          <a:p>
            <a:pPr>
              <a:buNone/>
            </a:pPr>
            <a:r>
              <a:rPr lang="hu-HU" dirty="0" smtClean="0"/>
              <a:t>		- Tisztán lineáris rendszerrel állandó amplitúdójú 	szinuszos oszcillátort nem lehet megvalósítani</a:t>
            </a:r>
          </a:p>
          <a:p>
            <a:pPr algn="just">
              <a:buNone/>
            </a:pPr>
            <a:r>
              <a:rPr lang="hu-HU" dirty="0" smtClean="0"/>
              <a:t>	Tehát: biztosítani kell, hogy a rezgés frekvenciája/amplitúdója adott értékű/állandó és stabil legyen, továbbá a rendszer bármilyen kezdeti feltétel esetén állandó frekvenciára/amplitúdóra álljon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Van der Pol-oszcillátor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Megoldás:</a:t>
            </a:r>
            <a:endParaRPr lang="hu-H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2500306"/>
            <a:ext cx="3156261" cy="428628"/>
          </a:xfrm>
          <a:prstGeom prst="rect">
            <a:avLst/>
          </a:prstGeom>
          <a:noFill/>
        </p:spPr>
      </p:pic>
      <p:pic>
        <p:nvPicPr>
          <p:cNvPr id="5" name="Picture 4" descr="C:\Users\Hartdegen\Downloads\Garay\Nemlindin\gyakorlat3\vanderpolke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3143248"/>
            <a:ext cx="4643470" cy="2060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hu-HU" dirty="0" smtClean="0"/>
              <a:t>Populációdinamika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x</a:t>
            </a:r>
            <a:r>
              <a:rPr lang="hu-HU" dirty="0" smtClean="0"/>
              <a:t> és y fajok alkotják a rendszert</a:t>
            </a:r>
          </a:p>
          <a:p>
            <a:r>
              <a:rPr lang="hu-HU" dirty="0" smtClean="0"/>
              <a:t>Változásaik egyenletei:</a:t>
            </a:r>
          </a:p>
          <a:p>
            <a:pPr lvl="1"/>
            <a:r>
              <a:rPr lang="hu-HU" dirty="0" err="1" smtClean="0"/>
              <a:t>dx</a:t>
            </a:r>
            <a:r>
              <a:rPr lang="hu-HU" dirty="0" smtClean="0"/>
              <a:t>=x</a:t>
            </a:r>
            <a:r>
              <a:rPr lang="hu-HU" dirty="0" smtClean="0"/>
              <a:t>*(</a:t>
            </a:r>
            <a:r>
              <a:rPr lang="hu-HU" dirty="0" smtClean="0">
                <a:solidFill>
                  <a:srgbClr val="FF0000"/>
                </a:solidFill>
              </a:rPr>
              <a:t>8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-2y</a:t>
            </a:r>
            <a:r>
              <a:rPr lang="hu-HU" dirty="0" smtClean="0"/>
              <a:t>); </a:t>
            </a:r>
            <a:endParaRPr lang="hu-HU" dirty="0" smtClean="0"/>
          </a:p>
          <a:p>
            <a:pPr lvl="1"/>
            <a:r>
              <a:rPr lang="hu-HU" dirty="0" err="1" smtClean="0"/>
              <a:t>dy</a:t>
            </a:r>
            <a:r>
              <a:rPr lang="hu-HU" dirty="0" smtClean="0"/>
              <a:t>=y</a:t>
            </a:r>
            <a:r>
              <a:rPr lang="hu-HU" dirty="0" smtClean="0"/>
              <a:t>*(</a:t>
            </a:r>
            <a:r>
              <a:rPr lang="hu-HU" dirty="0" smtClean="0">
                <a:solidFill>
                  <a:srgbClr val="FF0000"/>
                </a:solidFill>
              </a:rPr>
              <a:t>5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hu-HU" dirty="0" smtClean="0"/>
              <a:t>);</a:t>
            </a:r>
            <a:endParaRPr lang="hu-HU" dirty="0" smtClean="0"/>
          </a:p>
          <a:p>
            <a:r>
              <a:rPr lang="hu-HU" dirty="0" smtClean="0"/>
              <a:t>Az egyenletek megmondják, hogy adott kiindulási x és y mellett hogyan alakul az egyes fajok egyedszáma.</a:t>
            </a:r>
          </a:p>
          <a:p>
            <a:r>
              <a:rPr lang="hu-HU" dirty="0" smtClean="0"/>
              <a:t>Feladatok: </a:t>
            </a:r>
          </a:p>
          <a:p>
            <a:pPr lvl="1"/>
            <a:r>
              <a:rPr lang="hu-HU" dirty="0" smtClean="0"/>
              <a:t>mutassuk meg az egyensúlyi pontokat</a:t>
            </a:r>
          </a:p>
          <a:p>
            <a:pPr lvl="1"/>
            <a:r>
              <a:rPr lang="hu-HU" dirty="0" smtClean="0"/>
              <a:t>r</a:t>
            </a:r>
            <a:r>
              <a:rPr lang="hu-HU" dirty="0" smtClean="0"/>
              <a:t>ajzoljuk ki a nyeregpontot</a:t>
            </a:r>
          </a:p>
          <a:p>
            <a:pPr lvl="1"/>
            <a:r>
              <a:rPr lang="hu-HU" dirty="0" smtClean="0"/>
              <a:t>á</a:t>
            </a:r>
            <a:r>
              <a:rPr lang="hu-HU" dirty="0" smtClean="0"/>
              <a:t>brázoljuk minél szemléletesebben az „élet és halál” szeparáló görbéjét (a görbét ami eldönti, melyik faj marad meg)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355976" y="220486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versengés)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Lotka-Volterra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Modell kémiai oszcillációkra, ragadozó (y) és prédájának (x) együttélésére</a:t>
            </a:r>
          </a:p>
          <a:p>
            <a:r>
              <a:rPr lang="hu-HU" dirty="0" err="1" smtClean="0"/>
              <a:t>d</a:t>
            </a:r>
            <a:r>
              <a:rPr lang="hu-HU" dirty="0" err="1" smtClean="0"/>
              <a:t>x</a:t>
            </a:r>
            <a:r>
              <a:rPr lang="hu-HU" dirty="0" smtClean="0"/>
              <a:t>=x*(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d</a:t>
            </a:r>
            <a:r>
              <a:rPr lang="hu-HU" dirty="0" err="1" smtClean="0"/>
              <a:t>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kezdeti értékektől függő stabil oszcilláció alakul ki a 2 faj </a:t>
            </a:r>
            <a:r>
              <a:rPr lang="hu-HU" smtClean="0"/>
              <a:t>mennyiségében.</a:t>
            </a:r>
            <a:endParaRPr lang="hu-HU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4860032" y="263691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predáció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1952</TotalTime>
  <Words>301</Words>
  <Application>Microsoft Office PowerPoint</Application>
  <PresentationFormat>Diavetítés a képernyőre (4:3 oldalarány)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Áramlás</vt:lpstr>
      <vt:lpstr>Nemlineáris dinamikus rendszerek alapjai III. gyakorlat</vt:lpstr>
      <vt:lpstr>Előző hétről: *-os feladat: Bolzano shooting</vt:lpstr>
      <vt:lpstr>Van der Pol-oszcillátor I.</vt:lpstr>
      <vt:lpstr>Van der Pol-oszcillátor II.</vt:lpstr>
      <vt:lpstr>Van der Pol-oszcillátor III.</vt:lpstr>
      <vt:lpstr>Populációdinamika I.</vt:lpstr>
      <vt:lpstr>Lotka-Volterra modell</vt:lpstr>
      <vt:lpstr>Köszönjük a figyelmet!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123</cp:revision>
  <dcterms:created xsi:type="dcterms:W3CDTF">2014-09-15T19:16:28Z</dcterms:created>
  <dcterms:modified xsi:type="dcterms:W3CDTF">2014-09-30T19:24:23Z</dcterms:modified>
</cp:coreProperties>
</file>