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66" r:id="rId3"/>
    <p:sldId id="267" r:id="rId4"/>
    <p:sldId id="268" r:id="rId5"/>
    <p:sldId id="269" r:id="rId6"/>
    <p:sldId id="270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59" r:id="rId16"/>
    <p:sldId id="282" r:id="rId17"/>
    <p:sldId id="263" r:id="rId18"/>
    <p:sldId id="281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3" autoAdjust="0"/>
    <p:restoredTop sz="94660"/>
  </p:normalViewPr>
  <p:slideViewPr>
    <p:cSldViewPr>
      <p:cViewPr varScale="1">
        <p:scale>
          <a:sx n="62" d="100"/>
          <a:sy n="62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Nemlineáris dinamikus rendszerek alapjai</a:t>
            </a:r>
            <a:br>
              <a:rPr lang="hu-HU" dirty="0" smtClean="0"/>
            </a:br>
            <a:r>
              <a:rPr lang="hu-HU" dirty="0" smtClean="0"/>
              <a:t>II. 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2014.09.23.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IX.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Inga gerjesztéssel és csillapítással.</a:t>
            </a:r>
          </a:p>
          <a:p>
            <a:r>
              <a:rPr lang="hu-HU" dirty="0" smtClean="0"/>
              <a:t>Káosz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 smtClean="0"/>
          </a:p>
          <a:p>
            <a:r>
              <a:rPr lang="hu-HU" dirty="0" smtClean="0"/>
              <a:t>Energia ?</a:t>
            </a:r>
          </a:p>
          <a:p>
            <a:r>
              <a:rPr lang="hu-HU" dirty="0" smtClean="0"/>
              <a:t>(megj.: a két kép </a:t>
            </a:r>
            <a:r>
              <a:rPr lang="hu-HU" dirty="0" err="1" smtClean="0"/>
              <a:t>Xinit</a:t>
            </a:r>
            <a:r>
              <a:rPr lang="hu-HU" dirty="0" smtClean="0"/>
              <a:t> = 1, majd </a:t>
            </a:r>
            <a:r>
              <a:rPr lang="hu-HU" dirty="0" err="1" smtClean="0"/>
              <a:t>Xinit</a:t>
            </a:r>
            <a:r>
              <a:rPr lang="hu-HU" dirty="0" smtClean="0"/>
              <a:t> =</a:t>
            </a:r>
            <a:br>
              <a:rPr lang="hu-HU" dirty="0" smtClean="0"/>
            </a:br>
            <a:r>
              <a:rPr lang="hu-HU" dirty="0" smtClean="0"/>
              <a:t>1.1 kezdeti érték mellett készült – jól </a:t>
            </a:r>
            <a:br>
              <a:rPr lang="hu-HU" dirty="0" smtClean="0"/>
            </a:br>
            <a:r>
              <a:rPr lang="hu-HU" dirty="0" smtClean="0"/>
              <a:t>látható, hogy kis változtatás mellett, </a:t>
            </a:r>
            <a:br>
              <a:rPr lang="hu-HU" dirty="0" smtClean="0"/>
            </a:br>
            <a:r>
              <a:rPr lang="hu-HU" dirty="0" smtClean="0"/>
              <a:t>komoly eltérés lesz)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571744"/>
            <a:ext cx="2500330" cy="35719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000240"/>
            <a:ext cx="248602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3857628"/>
            <a:ext cx="24765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X.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Alap rugó egyenlet, LC kör (már láttuk).</a:t>
            </a:r>
          </a:p>
          <a:p>
            <a:r>
              <a:rPr lang="hu-HU" dirty="0" smtClean="0"/>
              <a:t>Energiája állandó</a:t>
            </a:r>
          </a:p>
          <a:p>
            <a:r>
              <a:rPr lang="hu-HU" dirty="0" smtClean="0"/>
              <a:t>k = 10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2571744"/>
            <a:ext cx="1508771" cy="428628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1643050"/>
            <a:ext cx="2447925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GUI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Írjunk egy </a:t>
            </a:r>
            <a:r>
              <a:rPr lang="hu-HU" dirty="0" err="1" smtClean="0"/>
              <a:t>GUI-t</a:t>
            </a:r>
            <a:r>
              <a:rPr lang="hu-HU" dirty="0" smtClean="0"/>
              <a:t>!</a:t>
            </a:r>
          </a:p>
          <a:p>
            <a:pPr algn="just"/>
            <a:r>
              <a:rPr lang="hu-HU" dirty="0" err="1" smtClean="0"/>
              <a:t>guide</a:t>
            </a:r>
            <a:endParaRPr lang="hu-HU" dirty="0" smtClean="0"/>
          </a:p>
          <a:p>
            <a:pPr algn="just"/>
            <a:r>
              <a:rPr lang="hu-HU" dirty="0" err="1" smtClean="0"/>
              <a:t>Drag&amp;drop</a:t>
            </a:r>
            <a:endParaRPr lang="hu-HU" dirty="0" smtClean="0"/>
          </a:p>
          <a:p>
            <a:pPr algn="just"/>
            <a:r>
              <a:rPr lang="hu-HU" dirty="0" smtClean="0"/>
              <a:t>Nevezzük el értelemszerűen</a:t>
            </a:r>
          </a:p>
          <a:p>
            <a:pPr algn="just"/>
            <a:r>
              <a:rPr lang="hu-HU" dirty="0" err="1" smtClean="0"/>
              <a:t>Event</a:t>
            </a:r>
            <a:r>
              <a:rPr lang="hu-HU" dirty="0" smtClean="0"/>
              <a:t> </a:t>
            </a:r>
            <a:r>
              <a:rPr lang="hu-HU" dirty="0" err="1" smtClean="0"/>
              <a:t>handling</a:t>
            </a:r>
            <a:endParaRPr lang="hu-HU" dirty="0" smtClean="0"/>
          </a:p>
          <a:p>
            <a:pPr algn="just"/>
            <a:r>
              <a:rPr lang="hu-HU" dirty="0" err="1" smtClean="0"/>
              <a:t>Google</a:t>
            </a:r>
            <a:r>
              <a:rPr lang="hu-HU" dirty="0" smtClean="0"/>
              <a:t> a barátod </a:t>
            </a:r>
            <a:r>
              <a:rPr lang="hu-HU" dirty="0" smtClean="0">
                <a:sym typeface="Wingdings" pitchFamily="2" charset="2"/>
              </a:rPr>
              <a:t></a:t>
            </a:r>
            <a:endParaRPr lang="hu-HU" dirty="0" smtClean="0"/>
          </a:p>
          <a:p>
            <a:pPr algn="just"/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Lorenz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u-HU" dirty="0" smtClean="0"/>
              <a:t>Sekély réteg folyadék: alulról fűtjük, fentről hűtjük</a:t>
            </a:r>
          </a:p>
          <a:p>
            <a:pPr algn="just"/>
            <a:r>
              <a:rPr lang="hu-HU" dirty="0" smtClean="0"/>
              <a:t>Egyszerűsített áramlási modell – atmoszférikus áramlás</a:t>
            </a:r>
          </a:p>
          <a:p>
            <a:pPr algn="just"/>
            <a:endParaRPr lang="hu-HU" dirty="0" smtClean="0"/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Bizonyos </a:t>
            </a:r>
            <a:r>
              <a:rPr lang="hu-HU" dirty="0" err="1" smtClean="0"/>
              <a:t>paraméterbeállítások</a:t>
            </a:r>
            <a:r>
              <a:rPr lang="hu-HU" dirty="0" smtClean="0"/>
              <a:t> mellett kaotikus viselkedést mutat (</a:t>
            </a:r>
            <a:r>
              <a:rPr lang="hu-HU" dirty="0" err="1" smtClean="0"/>
              <a:t>rho</a:t>
            </a:r>
            <a:r>
              <a:rPr lang="hu-HU" dirty="0" smtClean="0"/>
              <a:t>&gt;24.74)</a:t>
            </a:r>
          </a:p>
          <a:p>
            <a:pPr algn="just"/>
            <a:r>
              <a:rPr lang="hu-HU" dirty="0" smtClean="0"/>
              <a:t>Feltételezzük hogy a paraméterek pozitívak.</a:t>
            </a:r>
          </a:p>
          <a:p>
            <a:pPr algn="just"/>
            <a:endParaRPr lang="hu-HU" dirty="0" smtClean="0"/>
          </a:p>
          <a:p>
            <a:pPr algn="just"/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000372"/>
            <a:ext cx="1581167" cy="381004"/>
          </a:xfrm>
          <a:prstGeom prst="rect">
            <a:avLst/>
          </a:prstGeom>
          <a:noFill/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357562"/>
            <a:ext cx="2038371" cy="381004"/>
          </a:xfrm>
          <a:prstGeom prst="rect">
            <a:avLst/>
          </a:prstGeom>
          <a:noFill/>
        </p:spPr>
      </p:pic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786190"/>
            <a:ext cx="1447815" cy="381004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hu-H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Lorenz </a:t>
            </a:r>
            <a:r>
              <a:rPr lang="hu-HU" dirty="0" err="1" smtClean="0"/>
              <a:t>peak</a:t>
            </a:r>
            <a:r>
              <a:rPr lang="hu-HU" dirty="0" smtClean="0"/>
              <a:t> map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Rend a káoszban</a:t>
            </a:r>
          </a:p>
          <a:p>
            <a:endParaRPr lang="hu-HU" dirty="0" smtClean="0"/>
          </a:p>
          <a:p>
            <a:endParaRPr lang="hu-HU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3500438"/>
            <a:ext cx="4857784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2000240"/>
            <a:ext cx="4857784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*</a:t>
            </a:r>
            <a:r>
              <a:rPr lang="hu-HU" dirty="0" err="1" smtClean="0"/>
              <a:t>-os</a:t>
            </a:r>
            <a:r>
              <a:rPr lang="hu-HU" dirty="0" smtClean="0"/>
              <a:t> feladat </a:t>
            </a:r>
            <a:r>
              <a:rPr lang="hu-HU" dirty="0" smtClean="0">
                <a:sym typeface="Wingdings" pitchFamily="2" charset="2"/>
              </a:rPr>
              <a:t>: </a:t>
            </a:r>
            <a:r>
              <a:rPr lang="hu-HU" dirty="0" err="1" smtClean="0">
                <a:sym typeface="Wingdings" pitchFamily="2" charset="2"/>
              </a:rPr>
              <a:t>Bolzano</a:t>
            </a:r>
            <a:r>
              <a:rPr lang="hu-HU" dirty="0" smtClean="0">
                <a:sym typeface="Wingdings" pitchFamily="2" charset="2"/>
              </a:rPr>
              <a:t> </a:t>
            </a:r>
            <a:r>
              <a:rPr lang="hu-HU" dirty="0" err="1" smtClean="0">
                <a:sym typeface="Wingdings" pitchFamily="2" charset="2"/>
              </a:rPr>
              <a:t>shooting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Adott egy csillapított inga:</a:t>
            </a:r>
          </a:p>
          <a:p>
            <a:endParaRPr lang="hu-HU" dirty="0" smtClean="0"/>
          </a:p>
          <a:p>
            <a:r>
              <a:rPr lang="hu-HU" dirty="0" smtClean="0"/>
              <a:t>Feladat</a:t>
            </a:r>
            <a:r>
              <a:rPr lang="hu-HU" dirty="0" smtClean="0"/>
              <a:t>: x_kezdeti=-5; b=0.1; y_kezdeti=?;</a:t>
            </a:r>
          </a:p>
          <a:p>
            <a:pPr>
              <a:buNone/>
            </a:pPr>
            <a:r>
              <a:rPr lang="hu-HU" dirty="0" smtClean="0"/>
              <a:t>Adjuk meg azt a kezdeti y-t, ami esetén a </a:t>
            </a:r>
            <a:r>
              <a:rPr lang="hu-HU" dirty="0" err="1" smtClean="0"/>
              <a:t>trajektória</a:t>
            </a:r>
            <a:r>
              <a:rPr lang="hu-HU" dirty="0" smtClean="0"/>
              <a:t>  10⁻⁶ pontossággal megközelíti a [pi,0] instabil egyensúlyi pontot . (Sosem marad meg ebben a pontban a rendszer  a szimuláció során, csak közelíti.)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500034" y="642939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* = igényes</a:t>
            </a:r>
            <a:endParaRPr lang="hu-HU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2500306"/>
            <a:ext cx="2537478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hu-HU" dirty="0" smtClean="0"/>
              <a:t>Köszönjük a figyelmet!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</a:t>
            </a:r>
            <a:br>
              <a:rPr lang="hu-HU" dirty="0" smtClean="0"/>
            </a:br>
            <a:r>
              <a:rPr lang="hu-HU" dirty="0" smtClean="0"/>
              <a:t>	          egyenlet bal; jobb oldala</a:t>
            </a:r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guide</a:t>
            </a:r>
            <a:r>
              <a:rPr lang="hu-HU" dirty="0" smtClean="0"/>
              <a:t> (</a:t>
            </a:r>
            <a:r>
              <a:rPr lang="hu-HU" dirty="0" err="1" smtClean="0"/>
              <a:t>matlabban</a:t>
            </a:r>
            <a:r>
              <a:rPr lang="hu-HU" dirty="0" smtClean="0"/>
              <a:t> begépelve lehetőség új </a:t>
            </a:r>
            <a:r>
              <a:rPr lang="hu-HU" dirty="0" err="1" smtClean="0"/>
              <a:t>gui</a:t>
            </a:r>
            <a:r>
              <a:rPr lang="hu-HU" dirty="0" smtClean="0"/>
              <a:t> létrehozására, vagy meglévő megnyitására)</a:t>
            </a:r>
          </a:p>
          <a:p>
            <a:r>
              <a:rPr lang="hu-HU" dirty="0" err="1" smtClean="0"/>
              <a:t>handles.valami</a:t>
            </a:r>
            <a:r>
              <a:rPr lang="hu-HU" dirty="0" smtClean="0"/>
              <a:t> hivatkozunk egy objektumra</a:t>
            </a:r>
          </a:p>
          <a:p>
            <a:r>
              <a:rPr lang="hu-HU" dirty="0" err="1" smtClean="0"/>
              <a:t>get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lekérdezzük az értékét</a:t>
            </a:r>
          </a:p>
          <a:p>
            <a:r>
              <a:rPr lang="hu-HU" dirty="0" err="1" smtClean="0"/>
              <a:t>set</a:t>
            </a:r>
            <a:r>
              <a:rPr lang="hu-HU" dirty="0" smtClean="0"/>
              <a:t>(</a:t>
            </a:r>
            <a:r>
              <a:rPr lang="hu-HU" dirty="0" err="1" smtClean="0"/>
              <a:t>handles.valami</a:t>
            </a:r>
            <a:r>
              <a:rPr lang="hu-HU" dirty="0" smtClean="0"/>
              <a:t>) állítjuk az értékét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Alap rugó egyenlet, LC kör, „örök-</a:t>
            </a:r>
            <a:br>
              <a:rPr lang="hu-HU" dirty="0" smtClean="0"/>
            </a:br>
            <a:r>
              <a:rPr lang="hu-HU" dirty="0" smtClean="0"/>
              <a:t>mozgó”</a:t>
            </a:r>
          </a:p>
          <a:p>
            <a:r>
              <a:rPr lang="hu-HU" dirty="0" smtClean="0"/>
              <a:t>Energiája állandó</a:t>
            </a:r>
          </a:p>
          <a:p>
            <a:r>
              <a:rPr lang="hu-HU" dirty="0" err="1" smtClean="0"/>
              <a:t>Xinit-Yinit</a:t>
            </a:r>
            <a:r>
              <a:rPr lang="hu-HU" dirty="0" smtClean="0"/>
              <a:t> paraméterek állítása során csak a kitérés változik meg, nincs hatással a görbe jellegére.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2571744"/>
            <a:ext cx="1571636" cy="50373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500306"/>
            <a:ext cx="25717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Rugó egyenlet csillapítással, RLC kör.</a:t>
            </a:r>
          </a:p>
          <a:p>
            <a:r>
              <a:rPr lang="hu-HU" dirty="0" smtClean="0"/>
              <a:t>Energiája változó – lecseng.</a:t>
            </a:r>
          </a:p>
          <a:p>
            <a:r>
              <a:rPr lang="hu-HU" dirty="0" err="1" smtClean="0"/>
              <a:t>Xinit-Yinit</a:t>
            </a:r>
            <a:r>
              <a:rPr lang="hu-HU" dirty="0" smtClean="0"/>
              <a:t> paraméterek állítása hatással van a csillapításra.</a:t>
            </a:r>
          </a:p>
          <a:p>
            <a:r>
              <a:rPr lang="hu-HU" dirty="0" smtClean="0"/>
              <a:t>b: legfontosabb paraméter, csillapítás mértéke.  b &lt; 2, b = 2 , b &gt; 2.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571744"/>
            <a:ext cx="2074560" cy="428628"/>
          </a:xfrm>
          <a:prstGeom prst="rect">
            <a:avLst/>
          </a:prstGeom>
          <a:noFill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428868"/>
            <a:ext cx="24288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Rugó egyenlet gerjesztéssel, RC kör,</a:t>
            </a:r>
            <a:br>
              <a:rPr lang="hu-HU" dirty="0" smtClean="0"/>
            </a:br>
            <a:r>
              <a:rPr lang="hu-HU" dirty="0" smtClean="0"/>
              <a:t>váltóárammal való gerjesztés.</a:t>
            </a:r>
            <a:br>
              <a:rPr lang="hu-HU" dirty="0" smtClean="0"/>
            </a:br>
            <a:r>
              <a:rPr lang="hu-HU" dirty="0" smtClean="0"/>
              <a:t>Rezonáns eset</a:t>
            </a:r>
          </a:p>
          <a:p>
            <a:r>
              <a:rPr lang="hu-HU" dirty="0" smtClean="0"/>
              <a:t>Energiája ,,elszáll”</a:t>
            </a:r>
          </a:p>
          <a:p>
            <a:r>
              <a:rPr lang="hu-HU" dirty="0" err="1" smtClean="0"/>
              <a:t>Xinit-Yinit</a:t>
            </a:r>
            <a:r>
              <a:rPr lang="hu-HU" dirty="0" smtClean="0"/>
              <a:t> paraméterek állítása</a:t>
            </a:r>
          </a:p>
          <a:p>
            <a:r>
              <a:rPr lang="hu-HU" dirty="0" smtClean="0"/>
              <a:t>cos(t): gerjesztési tényező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2571744"/>
            <a:ext cx="1800238" cy="428628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2357430"/>
            <a:ext cx="249555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IV.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Hasonló az előző példához, csak egy frekvencia ,,rárakódott” a görbére.</a:t>
            </a:r>
          </a:p>
          <a:p>
            <a:r>
              <a:rPr lang="hu-HU" dirty="0" smtClean="0"/>
              <a:t>Energiája sin-an változó (DE inhomogén megoldásából adódik)</a:t>
            </a:r>
          </a:p>
          <a:p>
            <a:r>
              <a:rPr lang="hu-HU" dirty="0" err="1" smtClean="0"/>
              <a:t>w</a:t>
            </a:r>
            <a:r>
              <a:rPr lang="hu-HU" baseline="-25000" dirty="0" err="1" smtClean="0"/>
              <a:t>b</a:t>
            </a:r>
            <a:r>
              <a:rPr lang="hu-HU" dirty="0" smtClean="0"/>
              <a:t> : rezgetés körfrekvenciája</a:t>
            </a:r>
          </a:p>
          <a:p>
            <a:r>
              <a:rPr lang="hu-HU" dirty="0" err="1" smtClean="0"/>
              <a:t>w</a:t>
            </a:r>
            <a:r>
              <a:rPr lang="hu-HU" baseline="-25000" dirty="0" err="1" smtClean="0"/>
              <a:t>k</a:t>
            </a:r>
            <a:r>
              <a:rPr lang="hu-HU" dirty="0" smtClean="0"/>
              <a:t> = 1</a:t>
            </a:r>
          </a:p>
          <a:p>
            <a:r>
              <a:rPr lang="hu-HU" dirty="0" smtClean="0"/>
              <a:t>A III. egyenlet esetében: </a:t>
            </a:r>
            <a:r>
              <a:rPr lang="hu-HU" dirty="0" err="1" smtClean="0"/>
              <a:t>w</a:t>
            </a:r>
            <a:r>
              <a:rPr lang="hu-HU" baseline="-25000" dirty="0" err="1" smtClean="0"/>
              <a:t>b</a:t>
            </a:r>
            <a:r>
              <a:rPr lang="hu-HU" dirty="0" smtClean="0"/>
              <a:t> = </a:t>
            </a:r>
            <a:r>
              <a:rPr lang="hu-HU" dirty="0" err="1" smtClean="0"/>
              <a:t>w</a:t>
            </a:r>
            <a:r>
              <a:rPr lang="hu-HU" baseline="-25000" dirty="0" err="1" smtClean="0"/>
              <a:t>k</a:t>
            </a:r>
            <a:r>
              <a:rPr lang="hu-HU" dirty="0" smtClean="0"/>
              <a:t> = 1</a:t>
            </a:r>
            <a:endParaRPr lang="hu-HU" baseline="-250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2428868"/>
            <a:ext cx="2360312" cy="500066"/>
          </a:xfrm>
          <a:prstGeom prst="rect">
            <a:avLst/>
          </a:prstGeom>
          <a:noFill/>
        </p:spPr>
      </p:pic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268760"/>
            <a:ext cx="24574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Rugó egyenlet.</a:t>
            </a:r>
          </a:p>
          <a:p>
            <a:r>
              <a:rPr lang="hu-HU" dirty="0" smtClean="0"/>
              <a:t>Az általános megoldás képlete:</a:t>
            </a:r>
          </a:p>
          <a:p>
            <a:endParaRPr lang="hu-HU" dirty="0" smtClean="0"/>
          </a:p>
          <a:p>
            <a:r>
              <a:rPr lang="hu-HU" dirty="0" smtClean="0"/>
              <a:t> energiája oszcillál.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500306"/>
            <a:ext cx="1857388" cy="40378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143116"/>
            <a:ext cx="2438400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1331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39" y="4357694"/>
            <a:ext cx="2273027" cy="357190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Csillapított rugó gerjesztéssel, stabil periodikus pálya alakul ki t tart végtelen esetén</a:t>
            </a:r>
          </a:p>
          <a:p>
            <a:r>
              <a:rPr lang="hu-HU" dirty="0" smtClean="0"/>
              <a:t>Energiája állandósul</a:t>
            </a:r>
          </a:p>
          <a:p>
            <a:r>
              <a:rPr lang="hu-HU" dirty="0" smtClean="0"/>
              <a:t>b: minél nagyobb, annál gyorsabban beáll a periodikus pályára (elveszti a rendszer a kezdeti energiáját, és csak a gerjesztés élteti)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3" y="2500306"/>
            <a:ext cx="2960391" cy="50006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5" y="1428736"/>
            <a:ext cx="2746481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Alap inga egyenlet, hajóhinta.</a:t>
            </a:r>
          </a:p>
          <a:p>
            <a:r>
              <a:rPr lang="hu-HU" dirty="0" err="1" smtClean="0"/>
              <a:t>Energiamegmaradás</a:t>
            </a:r>
            <a:r>
              <a:rPr lang="hu-HU" dirty="0" smtClean="0"/>
              <a:t> törvénye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12" y="2428868"/>
            <a:ext cx="2100277" cy="500066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1285860"/>
            <a:ext cx="250507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3000372"/>
            <a:ext cx="244792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4714884"/>
            <a:ext cx="259080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VIII. egyenlet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u-HU" dirty="0" smtClean="0"/>
              <a:t>Vizsgáljuk meg az alábbi egyenletet!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Inga csillapítással</a:t>
            </a:r>
          </a:p>
          <a:p>
            <a:r>
              <a:rPr lang="hu-HU" dirty="0" smtClean="0"/>
              <a:t>Energiája lecseng</a:t>
            </a:r>
          </a:p>
          <a:p>
            <a:r>
              <a:rPr lang="hu-HU" dirty="0" smtClean="0"/>
              <a:t>b: lecsengés gyorsasága</a:t>
            </a:r>
            <a:endParaRPr lang="hu-H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571744"/>
            <a:ext cx="2537478" cy="428628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214554"/>
            <a:ext cx="24574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1480</TotalTime>
  <Words>490</Words>
  <Application>Microsoft Office PowerPoint</Application>
  <PresentationFormat>Diavetítés a képernyőre (4:3 oldalarány)</PresentationFormat>
  <Paragraphs>119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Áramlás</vt:lpstr>
      <vt:lpstr>Nemlineáris dinamikus rendszerek alapjai II. gyakorlat</vt:lpstr>
      <vt:lpstr>I. egyenlet</vt:lpstr>
      <vt:lpstr>II. egyenlet</vt:lpstr>
      <vt:lpstr>III. egyenlet</vt:lpstr>
      <vt:lpstr>IV. egyenlet</vt:lpstr>
      <vt:lpstr>V. egyenlet</vt:lpstr>
      <vt:lpstr>VI. egyenlet</vt:lpstr>
      <vt:lpstr>VII. egyenlet</vt:lpstr>
      <vt:lpstr>VIII. egyenlet</vt:lpstr>
      <vt:lpstr>IX. egyenlet</vt:lpstr>
      <vt:lpstr>X. egyenlet</vt:lpstr>
      <vt:lpstr>GUI</vt:lpstr>
      <vt:lpstr>Lorenz</vt:lpstr>
      <vt:lpstr>Lorenz peak map</vt:lpstr>
      <vt:lpstr>*-os feladat : Bolzano shooting</vt:lpstr>
      <vt:lpstr>Köszönjük a figyelmet!</vt:lpstr>
      <vt:lpstr>Matlab® kiegészítés I.</vt:lpstr>
      <vt:lpstr>Matlab® kiegészítés II.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86</cp:revision>
  <dcterms:created xsi:type="dcterms:W3CDTF">2014-09-15T19:16:28Z</dcterms:created>
  <dcterms:modified xsi:type="dcterms:W3CDTF">2014-09-23T20:50:44Z</dcterms:modified>
</cp:coreProperties>
</file>