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62" r:id="rId6"/>
    <p:sldId id="260" r:id="rId7"/>
    <p:sldId id="259" r:id="rId8"/>
    <p:sldId id="263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2014.09.16.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Miért?:</a:t>
            </a:r>
          </a:p>
          <a:p>
            <a:r>
              <a:rPr lang="hu-HU" dirty="0" smtClean="0"/>
              <a:t>Több</a:t>
            </a:r>
            <a:r>
              <a:rPr lang="hu-HU" baseline="0" dirty="0" smtClean="0"/>
              <a:t> egy kép ezer szónál. (és főleg integráljelek, paraméterek és deriváltak sokaságánál)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2014.09.16.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2014.09.16.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Nemlineáris dinamikus rendszerek alapjai</a:t>
            </a:r>
            <a:br>
              <a:rPr lang="hu-HU" dirty="0" smtClean="0"/>
            </a:br>
            <a:r>
              <a:rPr lang="hu-HU" dirty="0" smtClean="0"/>
              <a:t>I. 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juhja</a:t>
            </a:r>
            <a:r>
              <a:rPr lang="hu-HU" dirty="0" smtClean="0"/>
              <a:t>@</a:t>
            </a:r>
            <a:r>
              <a:rPr lang="hu-HU" dirty="0" err="1" smtClean="0"/>
              <a:t>digitus.itk.ppke.hu</a:t>
            </a:r>
            <a:endParaRPr lang="hu-HU" dirty="0" smtClean="0"/>
          </a:p>
          <a:p>
            <a:r>
              <a:rPr lang="hu-HU" dirty="0" err="1" smtClean="0"/>
              <a:t>Hartdégen</a:t>
            </a:r>
            <a:r>
              <a:rPr lang="hu-HU" dirty="0" smtClean="0"/>
              <a:t> Márton</a:t>
            </a:r>
          </a:p>
          <a:p>
            <a:r>
              <a:rPr lang="hu-HU" dirty="0" err="1" smtClean="0"/>
              <a:t>hartdegenmarton</a:t>
            </a:r>
            <a:r>
              <a:rPr lang="hu-HU" dirty="0" smtClean="0"/>
              <a:t>@</a:t>
            </a:r>
            <a:r>
              <a:rPr lang="hu-HU" dirty="0" err="1" smtClean="0"/>
              <a:t>gmail.com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2014.09.16.</a:t>
            </a:fld>
            <a:endParaRPr lang="hu-H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Előszó - követelmények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Részvétel, ZH, Házi feladat, </a:t>
            </a:r>
            <a:r>
              <a:rPr lang="hu-HU" u="sng" dirty="0" smtClean="0"/>
              <a:t>BEADANDÓ</a:t>
            </a:r>
          </a:p>
          <a:p>
            <a:r>
              <a:rPr lang="hu-HU" dirty="0" err="1" smtClean="0"/>
              <a:t>Matlab</a:t>
            </a:r>
            <a:r>
              <a:rPr lang="hu-HU" dirty="0" smtClean="0"/>
              <a:t>® (miért?)</a:t>
            </a:r>
          </a:p>
          <a:p>
            <a:r>
              <a:rPr lang="hu-HU" dirty="0" smtClean="0"/>
              <a:t>Szorgalmi feladatok:</a:t>
            </a:r>
            <a:br>
              <a:rPr lang="hu-HU" dirty="0" smtClean="0"/>
            </a:br>
            <a:r>
              <a:rPr lang="hu-HU" dirty="0" smtClean="0"/>
              <a:t>Őszi szünetig: szeptember 24/25 és október 8/9 között kerül kiírásra</a:t>
            </a:r>
            <a:br>
              <a:rPr lang="hu-HU" dirty="0" smtClean="0"/>
            </a:br>
            <a:r>
              <a:rPr lang="hu-HU" dirty="0" smtClean="0"/>
              <a:t>Honlapról letölthető lesz</a:t>
            </a:r>
          </a:p>
          <a:p>
            <a:r>
              <a:rPr lang="hu-HU" dirty="0" smtClean="0"/>
              <a:t>A gyakorlat célja: </a:t>
            </a:r>
            <a:br>
              <a:rPr lang="hu-HU" dirty="0" smtClean="0"/>
            </a:br>
            <a:r>
              <a:rPr lang="hu-HU" dirty="0" smtClean="0"/>
              <a:t>Az előadásokon vett példák mélyebb megértése, implementálása </a:t>
            </a:r>
            <a:r>
              <a:rPr lang="hu-HU" dirty="0" err="1" smtClean="0"/>
              <a:t>Matlab</a:t>
            </a:r>
            <a:r>
              <a:rPr lang="hu-HU" dirty="0" smtClean="0"/>
              <a:t>® környezetben</a:t>
            </a:r>
            <a:br>
              <a:rPr lang="hu-HU" dirty="0" smtClean="0"/>
            </a:br>
            <a:r>
              <a:rPr lang="hu-HU" dirty="0" smtClean="0"/>
              <a:t>,,játszás a paraméterekkel”</a:t>
            </a:r>
            <a:br>
              <a:rPr lang="hu-HU" dirty="0" smtClean="0"/>
            </a:br>
            <a:r>
              <a:rPr lang="hu-HU" dirty="0" smtClean="0"/>
              <a:t>Adva lesz egy előre megírt keretrendszer</a:t>
            </a:r>
          </a:p>
          <a:p>
            <a:r>
              <a:rPr lang="hu-HU" dirty="0" smtClean="0"/>
              <a:t>Megj.: Lehetőség </a:t>
            </a:r>
            <a:r>
              <a:rPr lang="hu-HU" dirty="0" err="1" smtClean="0"/>
              <a:t>Matlab</a:t>
            </a:r>
            <a:r>
              <a:rPr lang="hu-HU" dirty="0" smtClean="0"/>
              <a:t>® felzárkóztatóra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Elméleti bevezető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2350776"/>
          </a:xfrm>
        </p:spPr>
        <p:txBody>
          <a:bodyPr/>
          <a:lstStyle/>
          <a:p>
            <a:pPr algn="ctr">
              <a:buNone/>
            </a:pPr>
            <a:r>
              <a:rPr lang="hu-HU" dirty="0" smtClean="0"/>
              <a:t>,,A fizika minden nehézsége, úgy látszik, abban áll, hogy a mozgásjelenségekből a természet erőit kikutassuk, s azután ezeknek az erőknek a segítségével a többi jelenséget megmagyarázzuk.”</a:t>
            </a:r>
            <a:br>
              <a:rPr lang="hu-HU" dirty="0" smtClean="0"/>
            </a:br>
            <a:r>
              <a:rPr lang="hu-HU" dirty="0" smtClean="0"/>
              <a:t>							Newton</a:t>
            </a:r>
          </a:p>
          <a:p>
            <a:pPr algn="ctr"/>
            <a:endParaRPr lang="hu-HU" dirty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500034" y="3929066"/>
            <a:ext cx="7943848" cy="7858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hu-HU" dirty="0" smtClean="0"/>
              <a:t>	Dinamikai </a:t>
            </a:r>
            <a:r>
              <a:rPr lang="hu-HU" dirty="0" err="1" smtClean="0"/>
              <a:t>rsz</a:t>
            </a:r>
            <a:r>
              <a:rPr lang="hu-HU" dirty="0" smtClean="0"/>
              <a:t>.: 1 rendszer állapotainak időbeni változása valamilyen szabály szerint – fizikai folyamat matematikai leírása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hu-H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hu-H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572008"/>
            <a:ext cx="750099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Elméleti bevezető II.</a:t>
            </a:r>
            <a:endParaRPr lang="hu-H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2553494"/>
            <a:ext cx="716280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zövegdoboz 4"/>
          <p:cNvSpPr txBox="1"/>
          <p:nvPr/>
        </p:nvSpPr>
        <p:spPr>
          <a:xfrm>
            <a:off x="928662" y="1857364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Fázistér: a dinamikai </a:t>
            </a:r>
            <a:r>
              <a:rPr lang="hu-HU" dirty="0" smtClean="0"/>
              <a:t>rendszer </a:t>
            </a:r>
            <a:r>
              <a:rPr lang="hu-HU" dirty="0" smtClean="0"/>
              <a:t>összes lehetséges állapota</a:t>
            </a:r>
            <a:br>
              <a:rPr lang="hu-HU" dirty="0" smtClean="0"/>
            </a:br>
            <a:r>
              <a:rPr lang="hu-HU" dirty="0" err="1" smtClean="0"/>
              <a:t>Trajektória</a:t>
            </a:r>
            <a:r>
              <a:rPr lang="hu-HU" dirty="0" smtClean="0"/>
              <a:t>: egy fázistérből vett elem pályája (nyoma)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Elméleti bevezető III.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857224" y="1857364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Rendszerek típusai: </a:t>
            </a:r>
            <a:r>
              <a:rPr lang="hu-HU" dirty="0" err="1" smtClean="0"/>
              <a:t>disszipatív</a:t>
            </a:r>
            <a:r>
              <a:rPr lang="hu-HU" dirty="0" smtClean="0"/>
              <a:t>, konzervatív, explozív</a:t>
            </a:r>
            <a:br>
              <a:rPr lang="hu-HU" dirty="0" smtClean="0"/>
            </a:br>
            <a:r>
              <a:rPr lang="hu-HU" dirty="0" smtClean="0"/>
              <a:t>Attraktor: pont, periodikus, kaotikus</a:t>
            </a:r>
            <a:endParaRPr lang="hu-H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500306"/>
            <a:ext cx="721995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I. Gyakorlat anyaga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Implementáljuk </a:t>
            </a:r>
            <a:r>
              <a:rPr lang="hu-HU" dirty="0" err="1" smtClean="0"/>
              <a:t>Matlab-ban</a:t>
            </a:r>
            <a:r>
              <a:rPr lang="hu-HU" dirty="0" smtClean="0"/>
              <a:t> az alábbi egyenleteket, rajzoltassuk ki , és vizsgáljuk meg különböző paraméterek mellett!</a:t>
            </a:r>
          </a:p>
          <a:p>
            <a:r>
              <a:rPr lang="hu-HU" dirty="0" smtClean="0"/>
              <a:t>1.</a:t>
            </a:r>
          </a:p>
          <a:p>
            <a:r>
              <a:rPr lang="hu-HU" dirty="0" smtClean="0"/>
              <a:t>2.</a:t>
            </a:r>
          </a:p>
          <a:p>
            <a:r>
              <a:rPr lang="hu-HU" dirty="0" smtClean="0"/>
              <a:t>3.</a:t>
            </a:r>
          </a:p>
          <a:p>
            <a:r>
              <a:rPr lang="hu-HU" dirty="0" smtClean="0"/>
              <a:t>4.</a:t>
            </a:r>
          </a:p>
          <a:p>
            <a:r>
              <a:rPr lang="hu-HU" dirty="0" smtClean="0"/>
              <a:t>5.</a:t>
            </a:r>
          </a:p>
          <a:p>
            <a:endParaRPr lang="hu-H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357562"/>
            <a:ext cx="250033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*</a:t>
            </a:r>
            <a:r>
              <a:rPr lang="hu-HU" dirty="0" err="1" smtClean="0"/>
              <a:t>-os</a:t>
            </a:r>
            <a:r>
              <a:rPr lang="hu-HU" dirty="0" smtClean="0"/>
              <a:t> </a:t>
            </a:r>
            <a:r>
              <a:rPr lang="hu-HU" dirty="0" smtClean="0"/>
              <a:t>feladat(ok) </a:t>
            </a:r>
            <a:r>
              <a:rPr lang="hu-HU" dirty="0" smtClean="0">
                <a:sym typeface="Wingdings" pitchFamily="2" charset="2"/>
              </a:rPr>
              <a:t>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Vizsgáljuk meg az alábbi egyenleteket is!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500034" y="642939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* = igényes</a:t>
            </a: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571744"/>
            <a:ext cx="3143272" cy="286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</a:t>
            </a:r>
            <a:r>
              <a:rPr lang="en-US" dirty="0" smtClean="0"/>
              <a:t>replicates the grid vectors </a:t>
            </a:r>
            <a:r>
              <a:rPr lang="en-US" dirty="0" smtClean="0"/>
              <a:t>x </a:t>
            </a:r>
            <a:r>
              <a:rPr lang="en-US" dirty="0" smtClean="0"/>
              <a:t>and </a:t>
            </a:r>
            <a:r>
              <a:rPr lang="en-US" dirty="0" smtClean="0"/>
              <a:t>y to </a:t>
            </a:r>
            <a:r>
              <a:rPr lang="en-US" dirty="0" smtClean="0"/>
              <a:t>produce a full grid</a:t>
            </a:r>
            <a:r>
              <a:rPr lang="en-US" dirty="0" smtClean="0"/>
              <a:t>.</a:t>
            </a:r>
            <a:endParaRPr lang="hu-HU" dirty="0" smtClean="0"/>
          </a:p>
          <a:p>
            <a:r>
              <a:rPr lang="hu-HU" dirty="0" err="1" smtClean="0"/>
              <a:t>equation</a:t>
            </a:r>
            <a:r>
              <a:rPr lang="hu-HU" dirty="0" smtClean="0"/>
              <a:t>= </a:t>
            </a:r>
            <a:r>
              <a:rPr lang="hu-HU" dirty="0" smtClean="0">
                <a:solidFill>
                  <a:srgbClr val="FF0000"/>
                </a:solidFill>
              </a:rPr>
              <a:t>@(t,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>
                <a:solidFill>
                  <a:srgbClr val="FF0000"/>
                </a:solidFill>
              </a:rPr>
              <a:t>) </a:t>
            </a:r>
            <a:r>
              <a:rPr lang="hu-HU" dirty="0" smtClean="0"/>
              <a:t>[</a:t>
            </a:r>
            <a:r>
              <a:rPr lang="hu-HU" dirty="0" err="1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(2); 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(1)];</a:t>
            </a:r>
            <a:br>
              <a:rPr lang="hu-HU" dirty="0" smtClean="0"/>
            </a:br>
            <a:r>
              <a:rPr lang="hu-HU" dirty="0" smtClean="0"/>
              <a:t>	          egyenlet bal; jobb oldala</a:t>
            </a:r>
          </a:p>
          <a:p>
            <a:r>
              <a:rPr lang="hu-HU" dirty="0" smtClean="0"/>
              <a:t>[t,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]=</a:t>
            </a:r>
            <a:r>
              <a:rPr lang="hu-HU" dirty="0" smtClean="0">
                <a:solidFill>
                  <a:srgbClr val="FF0000"/>
                </a:solidFill>
              </a:rPr>
              <a:t>ode45</a:t>
            </a:r>
            <a:r>
              <a:rPr lang="hu-HU" dirty="0" smtClean="0"/>
              <a:t>(</a:t>
            </a:r>
            <a:r>
              <a:rPr lang="hu-HU" dirty="0" err="1" smtClean="0"/>
              <a:t>equation</a:t>
            </a:r>
            <a:r>
              <a:rPr lang="hu-HU" dirty="0" smtClean="0"/>
              <a:t>, [t</a:t>
            </a:r>
            <a:r>
              <a:rPr lang="hu-HU" baseline="-25000" dirty="0" smtClean="0"/>
              <a:t>0</a:t>
            </a:r>
            <a:r>
              <a:rPr lang="hu-HU" dirty="0" smtClean="0"/>
              <a:t>,</a:t>
            </a:r>
            <a:r>
              <a:rPr lang="hu-HU" dirty="0" err="1" smtClean="0"/>
              <a:t>t</a:t>
            </a:r>
            <a:r>
              <a:rPr lang="hu-HU" baseline="-25000" dirty="0" err="1" smtClean="0"/>
              <a:t>max</a:t>
            </a:r>
            <a:r>
              <a:rPr lang="hu-HU" dirty="0" smtClean="0"/>
              <a:t>][</a:t>
            </a:r>
            <a:r>
              <a:rPr lang="hu-HU" dirty="0" err="1" smtClean="0"/>
              <a:t>X</a:t>
            </a:r>
            <a:r>
              <a:rPr lang="hu-HU" baseline="-25000" dirty="0" err="1" smtClean="0"/>
              <a:t>init</a:t>
            </a:r>
            <a:r>
              <a:rPr lang="hu-HU" dirty="0" smtClean="0"/>
              <a:t>,</a:t>
            </a:r>
            <a:r>
              <a:rPr lang="hu-HU" dirty="0" err="1" smtClean="0"/>
              <a:t>Y</a:t>
            </a:r>
            <a:r>
              <a:rPr lang="hu-HU" baseline="-25000" dirty="0" err="1" smtClean="0"/>
              <a:t>init</a:t>
            </a:r>
            <a:r>
              <a:rPr lang="hu-HU" dirty="0" smtClean="0"/>
              <a:t>]);</a:t>
            </a:r>
            <a:br>
              <a:rPr lang="hu-HU" dirty="0" smtClean="0"/>
            </a:br>
            <a:r>
              <a:rPr lang="hu-HU" dirty="0" smtClean="0"/>
              <a:t>több </a:t>
            </a:r>
            <a:r>
              <a:rPr lang="hu-HU" dirty="0" err="1" smtClean="0"/>
              <a:t>ode</a:t>
            </a:r>
            <a:r>
              <a:rPr lang="hu-HU" dirty="0" smtClean="0"/>
              <a:t> </a:t>
            </a:r>
            <a:r>
              <a:rPr lang="hu-HU" dirty="0" err="1" smtClean="0"/>
              <a:t>solver</a:t>
            </a:r>
            <a:r>
              <a:rPr lang="hu-HU" dirty="0" smtClean="0"/>
              <a:t> is választható, elsőnek ezt próbáljuk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  <a:endParaRPr lang="hu-HU" dirty="0" smtClean="0"/>
          </a:p>
          <a:p>
            <a:r>
              <a:rPr lang="hu-HU" dirty="0" err="1" smtClean="0">
                <a:solidFill>
                  <a:srgbClr val="FF0000"/>
                </a:solidFill>
              </a:rPr>
              <a:t>plot</a:t>
            </a:r>
            <a:r>
              <a:rPr lang="hu-HU" dirty="0" smtClean="0"/>
              <a:t>(x,y,</a:t>
            </a:r>
            <a:r>
              <a:rPr lang="hu-HU" dirty="0" err="1" smtClean="0"/>
              <a:t>how</a:t>
            </a:r>
            <a:r>
              <a:rPr lang="hu-HU" dirty="0" smtClean="0"/>
              <a:t>…)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subplot</a:t>
            </a:r>
            <a:r>
              <a:rPr lang="hu-HU" dirty="0" smtClean="0"/>
              <a:t>(m,n,p) (m*n re osztja a </a:t>
            </a:r>
            <a:r>
              <a:rPr lang="hu-HU" dirty="0" err="1" smtClean="0"/>
              <a:t>figure-t</a:t>
            </a:r>
            <a:r>
              <a:rPr lang="hu-HU" dirty="0" smtClean="0"/>
              <a:t>, p. pozícióba/tartományba, etc.))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</a:t>
            </a:r>
            <a:r>
              <a:rPr lang="en-US" dirty="0" smtClean="0"/>
              <a:t>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</a:t>
            </a:r>
            <a:r>
              <a:rPr lang="en-US" dirty="0" smtClean="0"/>
              <a:t>. </a:t>
            </a:r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245</TotalTime>
  <Words>186</Words>
  <Application>Microsoft Office PowerPoint</Application>
  <PresentationFormat>Diavetítés a képernyőre (4:3 oldalarány)</PresentationFormat>
  <Paragraphs>40</Paragraphs>
  <Slides>8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Áramlás</vt:lpstr>
      <vt:lpstr>Nemlineáris dinamikus rendszerek alapjai I. gyakorlat</vt:lpstr>
      <vt:lpstr>Előszó - követelmények</vt:lpstr>
      <vt:lpstr>Elméleti bevezető I.</vt:lpstr>
      <vt:lpstr>Elméleti bevezető II.</vt:lpstr>
      <vt:lpstr>Elméleti bevezető III.</vt:lpstr>
      <vt:lpstr>I. Gyakorlat anyaga</vt:lpstr>
      <vt:lpstr>*-os feladat(ok) </vt:lpstr>
      <vt:lpstr>Matlab® kiegészítés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Hartdegen</cp:lastModifiedBy>
  <cp:revision>26</cp:revision>
  <dcterms:created xsi:type="dcterms:W3CDTF">2014-09-15T19:16:28Z</dcterms:created>
  <dcterms:modified xsi:type="dcterms:W3CDTF">2014-09-16T09:30:48Z</dcterms:modified>
</cp:coreProperties>
</file>