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71" r:id="rId3"/>
    <p:sldId id="270" r:id="rId4"/>
    <p:sldId id="265" r:id="rId5"/>
    <p:sldId id="266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72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43" autoAdjust="0"/>
  </p:normalViewPr>
  <p:slideViewPr>
    <p:cSldViewPr snapToGrid="0">
      <p:cViewPr varScale="1">
        <p:scale>
          <a:sx n="53" d="100"/>
          <a:sy n="53" d="100"/>
        </p:scale>
        <p:origin x="18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EC9A-570A-4E69-B556-C3E445444859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99523-30C6-49B8-98AF-489D9A9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9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2.02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stable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sink</a:t>
            </a:r>
            <a:endParaRPr lang="hu-HU" baseline="0" dirty="0" smtClean="0"/>
          </a:p>
          <a:p>
            <a:r>
              <a:rPr lang="hu-HU" baseline="0" dirty="0" smtClean="0"/>
              <a:t>1.98 -&gt; </a:t>
            </a:r>
            <a:r>
              <a:rPr lang="hu-HU" baseline="0" dirty="0" err="1" smtClean="0"/>
              <a:t>stable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spiral</a:t>
            </a:r>
            <a:endParaRPr lang="hu-HU" baseline="0" dirty="0" smtClean="0"/>
          </a:p>
          <a:p>
            <a:r>
              <a:rPr lang="hu-HU" baseline="0" dirty="0" err="1" smtClean="0"/>
              <a:t>Numeric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default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precision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cannot</a:t>
            </a:r>
            <a:r>
              <a:rPr lang="hu-HU" baseline="0" dirty="0" smtClean="0"/>
              <a:t> show </a:t>
            </a:r>
            <a:r>
              <a:rPr lang="hu-HU" baseline="0" dirty="0" err="1" smtClean="0"/>
              <a:t>difference</a:t>
            </a:r>
            <a:endParaRPr lang="hu-HU" baseline="0" dirty="0" smtClean="0"/>
          </a:p>
          <a:p>
            <a:r>
              <a:rPr lang="hu-HU" baseline="0" dirty="0" err="1" smtClean="0"/>
              <a:t>Abstol</a:t>
            </a:r>
            <a:r>
              <a:rPr lang="hu-HU" baseline="0" dirty="0" smtClean="0"/>
              <a:t> 1e-24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show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spiral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9523-30C6-49B8-98AF-489D9A9810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5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ode45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handle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stiff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slows</a:t>
            </a:r>
            <a:r>
              <a:rPr lang="hu-HU" baseline="0" dirty="0" smtClean="0"/>
              <a:t> down (</a:t>
            </a:r>
            <a:r>
              <a:rPr lang="hu-HU" baseline="0" dirty="0" err="1" smtClean="0"/>
              <a:t>good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most „</a:t>
            </a:r>
            <a:r>
              <a:rPr lang="hu-HU" baseline="0" dirty="0" err="1" smtClean="0"/>
              <a:t>average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, 1st </a:t>
            </a:r>
            <a:r>
              <a:rPr lang="hu-HU" baseline="0" dirty="0" err="1" smtClean="0"/>
              <a:t>guess</a:t>
            </a:r>
            <a:r>
              <a:rPr lang="hu-HU" baseline="0" dirty="0" smtClean="0"/>
              <a:t>)</a:t>
            </a:r>
          </a:p>
          <a:p>
            <a:r>
              <a:rPr lang="hu-HU" baseline="0" dirty="0" smtClean="0"/>
              <a:t>ode15s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smaller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steps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steeper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changes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bigger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„</a:t>
            </a:r>
            <a:r>
              <a:rPr lang="hu-HU" baseline="0" dirty="0" err="1" smtClean="0"/>
              <a:t>slower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changing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regions</a:t>
            </a:r>
            <a:endParaRPr lang="hu-HU" baseline="0" dirty="0" smtClean="0"/>
          </a:p>
          <a:p>
            <a:r>
              <a:rPr lang="hu-HU" baseline="0" dirty="0" err="1" smtClean="0"/>
              <a:t>Different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differnt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heuristics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combine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ode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solvers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Numeric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methods</a:t>
            </a:r>
            <a:r>
              <a:rPr lang="hu-HU" baseline="0" dirty="0" smtClean="0"/>
              <a:t> 2)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9523-30C6-49B8-98AF-489D9A9810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ode45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handle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stiff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slows</a:t>
            </a:r>
            <a:r>
              <a:rPr lang="hu-HU" baseline="0" dirty="0" smtClean="0"/>
              <a:t> down (</a:t>
            </a:r>
            <a:r>
              <a:rPr lang="hu-HU" baseline="0" dirty="0" err="1" smtClean="0"/>
              <a:t>good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most „</a:t>
            </a:r>
            <a:r>
              <a:rPr lang="hu-HU" baseline="0" dirty="0" err="1" smtClean="0"/>
              <a:t>average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, 1st </a:t>
            </a:r>
            <a:r>
              <a:rPr lang="hu-HU" baseline="0" dirty="0" err="1" smtClean="0"/>
              <a:t>guess</a:t>
            </a:r>
            <a:r>
              <a:rPr lang="hu-HU" baseline="0" dirty="0" smtClean="0"/>
              <a:t>)</a:t>
            </a:r>
          </a:p>
          <a:p>
            <a:r>
              <a:rPr lang="hu-HU" baseline="0" dirty="0" smtClean="0"/>
              <a:t>ode15s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smaller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steps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steeper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changes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bigger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„</a:t>
            </a:r>
            <a:r>
              <a:rPr lang="hu-HU" baseline="0" dirty="0" err="1" smtClean="0"/>
              <a:t>slower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changing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regions</a:t>
            </a:r>
            <a:endParaRPr lang="hu-HU" baseline="0" dirty="0" smtClean="0"/>
          </a:p>
          <a:p>
            <a:r>
              <a:rPr lang="hu-HU" baseline="0" dirty="0" err="1" smtClean="0"/>
              <a:t>Different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differnt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heuristics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combine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ode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solvers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Numeric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methods</a:t>
            </a:r>
            <a:r>
              <a:rPr lang="hu-HU" baseline="0" dirty="0" smtClean="0"/>
              <a:t> 2)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9523-30C6-49B8-98AF-489D9A9810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41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Force field: a space and time dependent force is applied to the points</a:t>
            </a:r>
          </a:p>
          <a:p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Stationary force field: the force is only space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dependent (constant in time)</a:t>
            </a:r>
          </a:p>
          <a:p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Potential force field: a stationary force field, where the work on a point only depends on the initial and the final state (,but independents from the trajectory between them)</a:t>
            </a:r>
          </a:p>
          <a:p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 force field: the impact lines of all forces cross each</a:t>
            </a:r>
            <a:r>
              <a:rPr lang="hu-HU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in one point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5128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441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46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0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9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2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0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1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0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9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1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nonlinear dynamic systems</a:t>
            </a:r>
            <a:br>
              <a:rPr lang="en-US" dirty="0" smtClean="0"/>
            </a:br>
            <a:r>
              <a:rPr lang="en-US" dirty="0" smtClean="0"/>
              <a:t>Practice </a:t>
            </a:r>
            <a:r>
              <a:rPr lang="hu-HU" dirty="0"/>
              <a:t>4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5229200"/>
            <a:ext cx="7854696" cy="1080120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@.</a:t>
            </a:r>
            <a:r>
              <a:rPr lang="hu-HU" dirty="0" err="1" smtClean="0"/>
              <a:t>itk.ppke.hu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task</a:t>
                </a:r>
                <a:r>
                  <a:rPr lang="hu-HU" sz="24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 smtClean="0">
                  <a:latin typeface="Cambria Math"/>
                  <a:ea typeface="Cambria Math"/>
                </a:endParaRPr>
              </a:p>
              <a:p>
                <a:r>
                  <a:rPr lang="hu-HU" sz="240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method</a:t>
                </a:r>
                <a:r>
                  <a:rPr lang="hu-HU" sz="2400" dirty="0" smtClean="0"/>
                  <a:t>:		</a:t>
                </a:r>
              </a:p>
              <a:p>
                <a:endParaRPr lang="hu-HU" sz="2400" dirty="0" smtClean="0"/>
              </a:p>
              <a:p>
                <a:r>
                  <a:rPr lang="hu-HU" sz="2400" dirty="0"/>
                  <a:t>	</a:t>
                </a:r>
                <a:r>
                  <a:rPr lang="hu-HU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 smtClean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 smtClean="0">
                  <a:ea typeface="Cambria Math"/>
                </a:endParaRPr>
              </a:p>
              <a:p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hu-HU" sz="2400" dirty="0" smtClean="0"/>
                  <a:t> implicit Euler </a:t>
                </a:r>
                <a:r>
                  <a:rPr lang="hu-HU" sz="2400" dirty="0" err="1" smtClean="0"/>
                  <a:t>method</a:t>
                </a:r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		X </a:t>
                </a:r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X=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+</a:t>
                </a:r>
                <a:r>
                  <a:rPr lang="hu-HU" sz="2400" i="1" dirty="0" err="1" smtClean="0"/>
                  <a:t>hf</a:t>
                </a:r>
                <a:r>
                  <a:rPr lang="hu-HU" sz="2400" i="1" dirty="0" smtClean="0"/>
                  <a:t>(</a:t>
                </a:r>
                <a:r>
                  <a:rPr lang="hu-HU" sz="2400" i="1" dirty="0" err="1"/>
                  <a:t>X</a:t>
                </a:r>
                <a:r>
                  <a:rPr lang="hu-HU" sz="2400" i="1" dirty="0" smtClean="0"/>
                  <a:t>)</a:t>
                </a: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32" t="-1284" b="-2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3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Semi-implicit</a:t>
            </a:r>
            <a:r>
              <a:rPr lang="hu-HU" dirty="0" smtClean="0"/>
              <a:t> Euler</a:t>
            </a:r>
            <a:endParaRPr lang="hu-HU" dirty="0"/>
          </a:p>
        </p:txBody>
      </p:sp>
      <p:sp>
        <p:nvSpPr>
          <p:cNvPr id="3" name="Tartalom hely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 cstate="print"/>
            <a:stretch>
              <a:fillRect l="-593" t="-2083"/>
            </a:stretch>
          </a:blipFill>
        </p:spPr>
        <p:txBody>
          <a:bodyPr/>
          <a:lstStyle/>
          <a:p>
            <a:pPr>
              <a:buNone/>
            </a:pPr>
            <a:endParaRPr lang="en-GB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30597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Semi-implicit</a:t>
            </a:r>
            <a:r>
              <a:rPr lang="hu-HU" dirty="0" smtClean="0"/>
              <a:t>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Suppl</a:t>
            </a:r>
            <a:r>
              <a:rPr lang="hu-HU" dirty="0" smtClean="0"/>
              <a:t>.: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441082" y="2564904"/>
                <a:ext cx="8424936" cy="368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The </a:t>
                </a:r>
                <a:r>
                  <a:rPr lang="hu-HU" sz="2400" dirty="0" err="1"/>
                  <a:t>exact</a:t>
                </a:r>
                <a:r>
                  <a:rPr lang="hu-HU" sz="2400" dirty="0"/>
                  <a:t> </a:t>
                </a:r>
                <a:r>
                  <a:rPr lang="hu-HU" sz="2400" dirty="0" err="1"/>
                  <a:t>solutions</a:t>
                </a:r>
                <a:r>
                  <a:rPr lang="hu-HU" sz="2400" dirty="0"/>
                  <a:t> </a:t>
                </a:r>
                <a:r>
                  <a:rPr lang="hu-HU" sz="2400" dirty="0" smtClean="0"/>
                  <a:t>of </a:t>
                </a:r>
                <a:r>
                  <a:rPr lang="el-GR" sz="2400" dirty="0" smtClean="0"/>
                  <a:t>Φ</a:t>
                </a:r>
                <a:r>
                  <a:rPr lang="hu-HU" sz="2400" dirty="0" smtClean="0"/>
                  <a:t>: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ea typeface="Cambria Math"/>
                      </a:rPr>
                      <m:t>ℝ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hu-HU" sz="2400" b="0" i="1" smtClean="0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</a:rPr>
                          <m:t>𝑡</m:t>
                        </m:r>
                        <m:r>
                          <a:rPr lang="hu-HU" sz="2400" b="0" i="1" smtClean="0">
                            <a:latin typeface="Cambria Math"/>
                          </a:rPr>
                          <m:t>,</m:t>
                        </m:r>
                        <m:d>
                          <m:dPr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hu-HU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sz="2400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hu-HU" sz="2400" b="0" i="1" smtClean="0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u-HU" sz="2400" i="1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nor/>
                      </m:rPr>
                      <a:rPr lang="el-GR" sz="2400" dirty="0"/>
                      <m:t>Φ</m:t>
                    </m:r>
                  </m:oMath>
                </a14:m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</a:rPr>
                          <m:t>𝑡</m:t>
                        </m:r>
                        <m:r>
                          <a:rPr lang="hu-HU" sz="2400" i="1">
                            <a:latin typeface="Cambria Math"/>
                          </a:rPr>
                          <m:t>,</m:t>
                        </m:r>
                        <m:d>
                          <m:dPr>
                            <m:ctrlPr>
                              <a:rPr lang="hu-HU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hu-HU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sz="24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hu-HU" sz="2400" i="1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hu-HU" sz="2400" i="1" dirty="0" smtClean="0"/>
                  <a:t>  </a:t>
                </a:r>
                <a:r>
                  <a:rPr lang="hu-HU" sz="2400" b="1" dirty="0" smtClean="0"/>
                  <a:t>conserv</a:t>
                </a:r>
                <a:r>
                  <a:rPr lang="hu-HU" sz="2400" dirty="0" smtClean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2400" b="1" dirty="0"/>
                      <m:t>energ</m:t>
                    </m:r>
                    <m:r>
                      <m:rPr>
                        <m:nor/>
                      </m:rPr>
                      <a:rPr lang="hu-HU" sz="2400" b="1" dirty="0" smtClean="0"/>
                      <m:t>y</m:t>
                    </m:r>
                    <m:r>
                      <a:rPr lang="hu-HU" sz="2400" b="0" i="1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hu-HU" sz="2400" b="0" i="0" dirty="0" smtClean="0">
                        <a:latin typeface="Cambria Math"/>
                      </a:rPr>
                      <m:t>of</m:t>
                    </m:r>
                    <m:r>
                      <a:rPr lang="hu-HU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hu-H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hu-HU" sz="2400" b="0" i="1" smtClean="0">
                        <a:latin typeface="Cambria Math"/>
                      </a:rPr>
                      <m:t>+</m:t>
                    </m:r>
                    <m:r>
                      <a:rPr lang="hu-HU" sz="2400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hu-HU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hu-HU" sz="2400" dirty="0" smtClean="0"/>
                  <a:t> </a:t>
                </a:r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hu-HU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hu-HU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hu-HU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hu-H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hu-HU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hu-HU" sz="2400" i="1">
                        <a:latin typeface="Cambria Math"/>
                      </a:rPr>
                      <m:t>+</m:t>
                    </m:r>
                    <m:r>
                      <a:rPr lang="hu-HU" sz="2400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hu-HU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u-HU" sz="2400" b="1" dirty="0" err="1" smtClean="0"/>
                  <a:t>area</a:t>
                </a:r>
                <a:r>
                  <a:rPr lang="hu-HU" sz="2400" b="1" dirty="0" smtClean="0"/>
                  <a:t> </a:t>
                </a:r>
                <a:r>
                  <a:rPr lang="hu-HU" sz="2400" dirty="0" smtClean="0"/>
                  <a:t>of </a:t>
                </a:r>
                <a:r>
                  <a:rPr lang="hu-HU" sz="2400" i="1" dirty="0" err="1" smtClean="0"/>
                  <a:t>dx</a:t>
                </a:r>
                <a:r>
                  <a:rPr lang="hu-HU" sz="2400" i="1" dirty="0" smtClean="0"/>
                  <a:t> </a:t>
                </a:r>
                <a:r>
                  <a:rPr lang="hu-HU" sz="2400" i="1" dirty="0" err="1" smtClean="0"/>
                  <a:t>dy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at</a:t>
                </a:r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hu-HU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u-HU" sz="2400" dirty="0" err="1" smtClean="0"/>
                  <a:t>phase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portrait</a:t>
                </a:r>
                <a:r>
                  <a:rPr lang="hu-HU" sz="2400" dirty="0" smtClean="0"/>
                  <a:t>  </a:t>
                </a:r>
              </a:p>
              <a:p>
                <a:endParaRPr lang="hu-HU" sz="2400" dirty="0" smtClean="0"/>
              </a:p>
              <a:p>
                <a:r>
                  <a:rPr lang="hu-HU" sz="2400" dirty="0" err="1" smtClean="0"/>
                  <a:t>This</a:t>
                </a:r>
                <a:r>
                  <a:rPr lang="hu-HU" sz="2400" dirty="0" smtClean="0"/>
                  <a:t> </a:t>
                </a:r>
                <a:r>
                  <a:rPr lang="en-GB" sz="2400" dirty="0" smtClean="0"/>
                  <a:t>special method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conservs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i="1" dirty="0" err="1"/>
                  <a:t>dx</a:t>
                </a:r>
                <a:r>
                  <a:rPr lang="hu-HU" sz="2400" i="1" dirty="0"/>
                  <a:t> </a:t>
                </a:r>
                <a:r>
                  <a:rPr lang="hu-HU" sz="2400" i="1" dirty="0" err="1"/>
                  <a:t>dy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area</a:t>
                </a:r>
                <a:r>
                  <a:rPr lang="hu-HU" sz="2400" dirty="0" smtClean="0"/>
                  <a:t>, </a:t>
                </a:r>
                <a:r>
                  <a:rPr lang="hu-HU" sz="2400" dirty="0" err="1" smtClean="0"/>
                  <a:t>according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to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det</a:t>
                </a:r>
                <a:r>
                  <a:rPr lang="hu-HU" sz="2400" dirty="0" smtClean="0"/>
                  <a:t> (J)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J=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hu-HU" sz="24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hu-HU" sz="24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hu-HU" sz="240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2" y="2564904"/>
                <a:ext cx="8424936" cy="368504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2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Comparation of numerical methods: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Always take care of the physics of the problem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=&gt; choose problem specific numerical methods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2352675"/>
            <a:ext cx="68770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872"/>
            <a:ext cx="734839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Euler </a:t>
            </a:r>
            <a:r>
              <a:rPr lang="hu-HU" dirty="0" err="1" smtClean="0"/>
              <a:t>mehods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Try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numeric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r>
              <a:rPr lang="hu-HU" dirty="0" smtClean="0"/>
              <a:t> (EE, IE, SE)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prefect</a:t>
            </a:r>
            <a:r>
              <a:rPr lang="hu-HU" dirty="0" smtClean="0"/>
              <a:t> </a:t>
            </a:r>
            <a:r>
              <a:rPr lang="hu-HU" dirty="0" err="1" smtClean="0"/>
              <a:t>string</a:t>
            </a:r>
            <a:r>
              <a:rPr lang="hu-HU" dirty="0" smtClean="0"/>
              <a:t> </a:t>
            </a:r>
            <a:r>
              <a:rPr lang="hu-HU" dirty="0" err="1" smtClean="0"/>
              <a:t>equation</a:t>
            </a:r>
            <a:r>
              <a:rPr lang="hu-HU" dirty="0" smtClean="0"/>
              <a:t>!</a:t>
            </a:r>
          </a:p>
          <a:p>
            <a:r>
              <a:rPr lang="hu-HU" dirty="0" err="1" smtClean="0"/>
              <a:t>Compare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ode45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analytical</a:t>
            </a:r>
            <a:r>
              <a:rPr lang="hu-HU" dirty="0" smtClean="0"/>
              <a:t> </a:t>
            </a:r>
            <a:r>
              <a:rPr lang="hu-HU" dirty="0" err="1" smtClean="0"/>
              <a:t>solution</a:t>
            </a:r>
            <a:r>
              <a:rPr lang="hu-HU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81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500063" y="2786063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altLang="en-US" smtClean="0"/>
              <a:t>Th</a:t>
            </a:r>
            <a:r>
              <a:rPr lang="en-GB" altLang="en-US" smtClean="0"/>
              <a:t>ank</a:t>
            </a:r>
            <a:r>
              <a:rPr lang="en-GB" altLang="en-US" dirty="0" smtClean="0"/>
              <a:t> you for your attention</a:t>
            </a:r>
            <a:r>
              <a:rPr lang="hu-HU" alt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560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Numeric</a:t>
            </a:r>
            <a:r>
              <a:rPr lang="hu-HU" dirty="0" smtClean="0"/>
              <a:t> </a:t>
            </a:r>
            <a:r>
              <a:rPr lang="hu-HU" dirty="0" err="1" smtClean="0"/>
              <a:t>precision</a:t>
            </a:r>
            <a:r>
              <a:rPr lang="hu-HU" dirty="0" smtClean="0"/>
              <a:t> of ode45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705163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/>
              <a:t>Sources</a:t>
            </a:r>
            <a:r>
              <a:rPr lang="hu-HU" dirty="0"/>
              <a:t> of </a:t>
            </a:r>
            <a:r>
              <a:rPr lang="hu-HU" dirty="0" err="1" smtClean="0"/>
              <a:t>errors</a:t>
            </a:r>
            <a:r>
              <a:rPr lang="hu-HU" dirty="0" smtClean="0"/>
              <a:t> (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):</a:t>
            </a:r>
            <a:endParaRPr lang="hu-HU" dirty="0"/>
          </a:p>
          <a:p>
            <a:pPr lvl="1"/>
            <a:r>
              <a:rPr lang="hu-HU" dirty="0" err="1"/>
              <a:t>Matematical</a:t>
            </a:r>
            <a:r>
              <a:rPr lang="hu-HU" dirty="0"/>
              <a:t> </a:t>
            </a:r>
            <a:r>
              <a:rPr lang="hu-HU" dirty="0" err="1"/>
              <a:t>error</a:t>
            </a:r>
            <a:r>
              <a:rPr lang="hu-HU" dirty="0"/>
              <a:t>: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numeric</a:t>
            </a:r>
            <a:r>
              <a:rPr lang="hu-HU" dirty="0"/>
              <a:t> </a:t>
            </a:r>
            <a:r>
              <a:rPr lang="hu-HU" dirty="0" err="1"/>
              <a:t>method</a:t>
            </a:r>
            <a:r>
              <a:rPr lang="hu-HU" dirty="0"/>
              <a:t>, </a:t>
            </a:r>
            <a:r>
              <a:rPr lang="hu-HU" dirty="0" err="1"/>
              <a:t>higher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big</a:t>
            </a:r>
            <a:r>
              <a:rPr lang="hu-HU" dirty="0"/>
              <a:t> </a:t>
            </a:r>
            <a:r>
              <a:rPr lang="hu-HU" dirty="0" err="1"/>
              <a:t>steps</a:t>
            </a:r>
            <a:endParaRPr lang="hu-HU" dirty="0"/>
          </a:p>
          <a:p>
            <a:pPr lvl="1"/>
            <a:r>
              <a:rPr lang="hu-HU" dirty="0" err="1"/>
              <a:t>Rounding</a:t>
            </a:r>
            <a:r>
              <a:rPr lang="hu-HU" dirty="0"/>
              <a:t> </a:t>
            </a:r>
            <a:r>
              <a:rPr lang="hu-HU" dirty="0" err="1"/>
              <a:t>error</a:t>
            </a:r>
            <a:r>
              <a:rPr lang="hu-HU" dirty="0"/>
              <a:t>: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computer, </a:t>
            </a:r>
            <a:r>
              <a:rPr lang="hu-HU" dirty="0" err="1"/>
              <a:t>higher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a </a:t>
            </a:r>
            <a:r>
              <a:rPr lang="hu-HU" dirty="0" err="1"/>
              <a:t>lot</a:t>
            </a:r>
            <a:r>
              <a:rPr lang="hu-HU" dirty="0"/>
              <a:t> of </a:t>
            </a:r>
            <a:r>
              <a:rPr lang="hu-HU" dirty="0" err="1"/>
              <a:t>steps</a:t>
            </a:r>
            <a:endParaRPr lang="hu-HU" dirty="0"/>
          </a:p>
          <a:p>
            <a:pPr lvl="1"/>
            <a:r>
              <a:rPr lang="hu-HU" dirty="0" err="1"/>
              <a:t>Balancing</a:t>
            </a:r>
            <a:r>
              <a:rPr lang="hu-HU" dirty="0"/>
              <a:t> </a:t>
            </a:r>
            <a:r>
              <a:rPr lang="hu-HU" dirty="0" err="1"/>
              <a:t>between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2</a:t>
            </a:r>
          </a:p>
          <a:p>
            <a:pPr lvl="1"/>
            <a:r>
              <a:rPr lang="hu-HU" dirty="0" err="1"/>
              <a:t>Matlab</a:t>
            </a:r>
            <a:r>
              <a:rPr lang="hu-HU" dirty="0"/>
              <a:t> </a:t>
            </a:r>
            <a:r>
              <a:rPr lang="hu-HU" dirty="0" err="1"/>
              <a:t>ode</a:t>
            </a:r>
            <a:r>
              <a:rPr lang="hu-HU" dirty="0"/>
              <a:t> </a:t>
            </a:r>
            <a:r>
              <a:rPr lang="hu-HU" dirty="0" err="1"/>
              <a:t>solvers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adaptive</a:t>
            </a:r>
            <a:r>
              <a:rPr lang="hu-HU" dirty="0"/>
              <a:t> </a:t>
            </a:r>
            <a:r>
              <a:rPr lang="hu-HU" dirty="0" err="1"/>
              <a:t>stepsize</a:t>
            </a:r>
            <a:r>
              <a:rPr lang="hu-HU" dirty="0"/>
              <a:t> (</a:t>
            </a:r>
            <a:r>
              <a:rPr lang="hu-HU" dirty="0" err="1"/>
              <a:t>depending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„</a:t>
            </a:r>
            <a:r>
              <a:rPr lang="hu-HU" dirty="0" err="1"/>
              <a:t>speed</a:t>
            </a:r>
            <a:r>
              <a:rPr lang="hu-HU" dirty="0"/>
              <a:t> of </a:t>
            </a:r>
            <a:r>
              <a:rPr lang="hu-HU" dirty="0" err="1"/>
              <a:t>change</a:t>
            </a:r>
            <a:r>
              <a:rPr lang="hu-HU" dirty="0"/>
              <a:t>”)</a:t>
            </a:r>
            <a:endParaRPr lang="en-US" dirty="0"/>
          </a:p>
          <a:p>
            <a:endParaRPr lang="hu-HU" dirty="0" smtClean="0"/>
          </a:p>
          <a:p>
            <a:r>
              <a:rPr lang="hu-HU" dirty="0" err="1" smtClean="0"/>
              <a:t>Absolute</a:t>
            </a:r>
            <a:r>
              <a:rPr lang="hu-HU" dirty="0" smtClean="0"/>
              <a:t> </a:t>
            </a:r>
            <a:r>
              <a:rPr lang="hu-HU" dirty="0" err="1" smtClean="0"/>
              <a:t>tolerance</a:t>
            </a:r>
            <a:r>
              <a:rPr lang="hu-HU" dirty="0" smtClean="0"/>
              <a:t> (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Matlab</a:t>
            </a:r>
            <a:r>
              <a:rPr lang="hu-HU" dirty="0" smtClean="0"/>
              <a:t>):</a:t>
            </a:r>
          </a:p>
          <a:p>
            <a:pPr lvl="1"/>
            <a:r>
              <a:rPr lang="hu-HU" dirty="0" err="1" smtClean="0"/>
              <a:t>Default</a:t>
            </a:r>
            <a:r>
              <a:rPr lang="hu-HU" dirty="0" smtClean="0"/>
              <a:t>: 1e-6</a:t>
            </a:r>
          </a:p>
          <a:p>
            <a:pPr lvl="1"/>
            <a:r>
              <a:rPr lang="hu-HU" dirty="0" smtClean="0"/>
              <a:t>~</a:t>
            </a:r>
            <a:r>
              <a:rPr lang="hu-HU" dirty="0" err="1" smtClean="0"/>
              <a:t>solution</a:t>
            </a:r>
            <a:r>
              <a:rPr lang="hu-HU" dirty="0" smtClean="0"/>
              <a:t> is </a:t>
            </a: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dirty="0" err="1" smtClean="0"/>
              <a:t>until</a:t>
            </a:r>
            <a:r>
              <a:rPr lang="hu-HU" dirty="0" smtClean="0"/>
              <a:t> </a:t>
            </a:r>
            <a:r>
              <a:rPr lang="hu-HU" dirty="0" err="1" smtClean="0"/>
              <a:t>then</a:t>
            </a:r>
            <a:endParaRPr lang="hu-HU" dirty="0" smtClean="0"/>
          </a:p>
          <a:p>
            <a:r>
              <a:rPr lang="hu-HU" dirty="0" err="1" smtClean="0"/>
              <a:t>Relative</a:t>
            </a:r>
            <a:r>
              <a:rPr lang="hu-HU" dirty="0" smtClean="0"/>
              <a:t> </a:t>
            </a:r>
            <a:r>
              <a:rPr lang="hu-HU" dirty="0" err="1" smtClean="0"/>
              <a:t>tolerance</a:t>
            </a:r>
            <a:r>
              <a:rPr lang="hu-HU" dirty="0" smtClean="0"/>
              <a:t> (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Matlab</a:t>
            </a:r>
            <a:r>
              <a:rPr lang="hu-HU" dirty="0" smtClean="0"/>
              <a:t>):</a:t>
            </a:r>
          </a:p>
          <a:p>
            <a:pPr lvl="1"/>
            <a:r>
              <a:rPr lang="hu-HU" dirty="0" err="1" smtClean="0"/>
              <a:t>Default</a:t>
            </a:r>
            <a:r>
              <a:rPr lang="hu-HU" dirty="0" smtClean="0"/>
              <a:t>: 1e-3</a:t>
            </a:r>
          </a:p>
          <a:p>
            <a:pPr lvl="1"/>
            <a:r>
              <a:rPr lang="hu-HU" dirty="0" smtClean="0"/>
              <a:t>~</a:t>
            </a: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correct</a:t>
            </a:r>
            <a:r>
              <a:rPr lang="hu-HU" dirty="0" smtClean="0"/>
              <a:t> </a:t>
            </a:r>
            <a:r>
              <a:rPr lang="hu-HU" dirty="0" err="1" smtClean="0"/>
              <a:t>digits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939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Numeric</a:t>
            </a:r>
            <a:r>
              <a:rPr lang="hu-HU" dirty="0" smtClean="0"/>
              <a:t> </a:t>
            </a:r>
            <a:r>
              <a:rPr lang="hu-HU" dirty="0" err="1" smtClean="0"/>
              <a:t>precision</a:t>
            </a:r>
            <a:r>
              <a:rPr lang="hu-HU" dirty="0" smtClean="0"/>
              <a:t> of ode45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705163"/>
          </a:xfrm>
        </p:spPr>
        <p:txBody>
          <a:bodyPr>
            <a:normAutofit/>
          </a:bodyPr>
          <a:lstStyle/>
          <a:p>
            <a:r>
              <a:rPr lang="hu-HU" dirty="0" err="1" smtClean="0"/>
              <a:t>Example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Solve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damped</a:t>
            </a:r>
            <a:r>
              <a:rPr lang="hu-HU" dirty="0" smtClean="0"/>
              <a:t> </a:t>
            </a:r>
            <a:r>
              <a:rPr lang="hu-HU" dirty="0" err="1" smtClean="0"/>
              <a:t>pendulum</a:t>
            </a:r>
            <a:r>
              <a:rPr lang="hu-HU" dirty="0" smtClean="0"/>
              <a:t> </a:t>
            </a:r>
            <a:r>
              <a:rPr lang="hu-HU" dirty="0" err="1" smtClean="0"/>
              <a:t>equation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Max_Time=1500 </a:t>
            </a:r>
            <a:r>
              <a:rPr lang="hu-HU" dirty="0" err="1" smtClean="0"/>
              <a:t>for</a:t>
            </a:r>
            <a:endParaRPr lang="hu-HU" dirty="0" smtClean="0"/>
          </a:p>
          <a:p>
            <a:pPr lvl="2"/>
            <a:r>
              <a:rPr lang="hu-HU" dirty="0" smtClean="0"/>
              <a:t>b=1.98</a:t>
            </a:r>
          </a:p>
          <a:p>
            <a:pPr lvl="2"/>
            <a:r>
              <a:rPr lang="hu-HU" dirty="0" smtClean="0"/>
              <a:t>b=2.02</a:t>
            </a:r>
          </a:p>
          <a:p>
            <a:pPr lvl="1"/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kind</a:t>
            </a:r>
            <a:r>
              <a:rPr lang="hu-HU" dirty="0" smtClean="0"/>
              <a:t> of </a:t>
            </a:r>
            <a:r>
              <a:rPr lang="hu-HU" dirty="0" smtClean="0"/>
              <a:t>fixed </a:t>
            </a:r>
            <a:r>
              <a:rPr lang="hu-HU" dirty="0" err="1" smtClean="0"/>
              <a:t>point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expect</a:t>
            </a:r>
            <a:r>
              <a:rPr lang="hu-HU" dirty="0" smtClean="0"/>
              <a:t> (</a:t>
            </a:r>
            <a:r>
              <a:rPr lang="hu-HU" dirty="0" err="1" smtClean="0"/>
              <a:t>form</a:t>
            </a:r>
            <a:r>
              <a:rPr lang="hu-HU" dirty="0" smtClean="0"/>
              <a:t> </a:t>
            </a:r>
            <a:r>
              <a:rPr lang="hu-HU" dirty="0" err="1" smtClean="0"/>
              <a:t>analytical</a:t>
            </a:r>
            <a:r>
              <a:rPr lang="hu-HU" dirty="0" smtClean="0"/>
              <a:t> </a:t>
            </a:r>
            <a:r>
              <a:rPr lang="hu-HU" dirty="0" err="1" smtClean="0"/>
              <a:t>solution</a:t>
            </a:r>
            <a:r>
              <a:rPr lang="hu-HU" dirty="0" smtClean="0"/>
              <a:t>)?</a:t>
            </a:r>
          </a:p>
          <a:p>
            <a:pPr lvl="1"/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numeric</a:t>
            </a:r>
            <a:r>
              <a:rPr lang="hu-HU" dirty="0" smtClean="0"/>
              <a:t> </a:t>
            </a:r>
            <a:r>
              <a:rPr lang="hu-HU" dirty="0" err="1" smtClean="0"/>
              <a:t>solution</a:t>
            </a:r>
            <a:r>
              <a:rPr lang="hu-HU" dirty="0" smtClean="0"/>
              <a:t> show?</a:t>
            </a:r>
          </a:p>
          <a:p>
            <a:pPr lvl="1"/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agree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832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/>
              <a:t>Van der Pol </a:t>
            </a:r>
            <a:r>
              <a:rPr lang="hu-HU" altLang="en-US" dirty="0" err="1" smtClean="0"/>
              <a:t>oscillator</a:t>
            </a:r>
            <a:r>
              <a:rPr lang="hu-HU" altLang="en-US" dirty="0" smtClean="0"/>
              <a:t> 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en-US" dirty="0" smtClean="0"/>
              <a:t>An electronic oscillator is an electronic circuit that produces a periodic, oscillating electric signal, often a sine wave or a square wave</a:t>
            </a:r>
            <a:endParaRPr lang="hu-HU" altLang="en-US" dirty="0" smtClean="0"/>
          </a:p>
          <a:p>
            <a:pPr eaLnBrk="1" hangingPunct="1"/>
            <a:endParaRPr lang="hu-HU" altLang="en-US" dirty="0" smtClean="0"/>
          </a:p>
          <a:p>
            <a:pPr eaLnBrk="1" hangingPunct="1"/>
            <a:r>
              <a:rPr lang="hu-HU" altLang="en-US" dirty="0" err="1" smtClean="0"/>
              <a:t>Solution</a:t>
            </a:r>
            <a:r>
              <a:rPr lang="hu-HU" altLang="en-US" dirty="0" smtClean="0"/>
              <a:t> of DE:</a:t>
            </a:r>
            <a:br>
              <a:rPr lang="hu-HU" altLang="en-US" dirty="0" smtClean="0"/>
            </a:br>
            <a:r>
              <a:rPr lang="hu-HU" altLang="en-US" dirty="0" smtClean="0"/>
              <a:t/>
            </a:r>
            <a:br>
              <a:rPr lang="hu-HU" altLang="en-US" dirty="0" smtClean="0"/>
            </a:br>
            <a:r>
              <a:rPr lang="hu-HU" altLang="en-US" dirty="0" smtClean="0"/>
              <a:t>c</a:t>
            </a:r>
            <a:r>
              <a:rPr lang="en-GB" altLang="en-US" dirty="0" err="1" smtClean="0"/>
              <a:t>onstant</a:t>
            </a:r>
            <a:r>
              <a:rPr lang="en-GB" altLang="en-US" dirty="0" smtClean="0"/>
              <a:t> amplitude sinusoidal signal</a:t>
            </a:r>
            <a:r>
              <a:rPr lang="hu-HU" altLang="en-US" dirty="0" smtClean="0"/>
              <a:t>, </a:t>
            </a:r>
            <a:r>
              <a:rPr lang="hu-HU" altLang="en-US" dirty="0" err="1" smtClean="0"/>
              <a:t>where</a:t>
            </a:r>
            <a:r>
              <a:rPr lang="hu-HU" altLang="en-US" dirty="0" smtClean="0"/>
              <a:t> U</a:t>
            </a:r>
            <a:r>
              <a:rPr lang="hu-HU" altLang="en-US" baseline="-25000" dirty="0" smtClean="0"/>
              <a:t>0</a:t>
            </a:r>
            <a:r>
              <a:rPr lang="hu-HU" altLang="en-US" dirty="0" smtClean="0"/>
              <a:t> is </a:t>
            </a:r>
            <a:r>
              <a:rPr lang="hu-HU" altLang="en-US" dirty="0" err="1" smtClean="0"/>
              <a:t>the</a:t>
            </a:r>
            <a:r>
              <a:rPr lang="hu-HU" altLang="en-US" dirty="0" smtClean="0"/>
              <a:t> </a:t>
            </a:r>
            <a:r>
              <a:rPr lang="en-GB" altLang="en-US" dirty="0" smtClean="0"/>
              <a:t>amplitude</a:t>
            </a:r>
            <a:r>
              <a:rPr lang="hu-HU" altLang="en-US" dirty="0" smtClean="0"/>
              <a:t> , </a:t>
            </a:r>
            <a:r>
              <a:rPr lang="el-GR" altLang="en-US" dirty="0" smtClean="0"/>
              <a:t>ω</a:t>
            </a:r>
            <a:r>
              <a:rPr lang="hu-HU" altLang="en-US" baseline="-25000" dirty="0" smtClean="0"/>
              <a:t>0</a:t>
            </a:r>
            <a:r>
              <a:rPr lang="hu-HU" altLang="en-US" dirty="0" smtClean="0"/>
              <a:t> is </a:t>
            </a:r>
            <a:r>
              <a:rPr lang="hu-HU" altLang="en-US" dirty="0" err="1" smtClean="0"/>
              <a:t>the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frequency</a:t>
            </a:r>
            <a:r>
              <a:rPr lang="hu-HU" altLang="en-US" dirty="0" smtClean="0"/>
              <a:t> and </a:t>
            </a:r>
            <a:r>
              <a:rPr lang="el-GR" altLang="en-US" dirty="0" smtClean="0"/>
              <a:t>ς</a:t>
            </a:r>
            <a:r>
              <a:rPr lang="hu-HU" altLang="en-US" baseline="-25000" dirty="0" smtClean="0"/>
              <a:t>0</a:t>
            </a:r>
            <a:r>
              <a:rPr lang="hu-HU" altLang="en-US" dirty="0" smtClean="0"/>
              <a:t> is </a:t>
            </a:r>
            <a:r>
              <a:rPr lang="hu-HU" altLang="en-US" dirty="0" err="1" smtClean="0"/>
              <a:t>the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phase</a:t>
            </a:r>
            <a:r>
              <a:rPr lang="hu-HU" altLang="en-US" dirty="0" smtClean="0"/>
              <a:t>.</a:t>
            </a:r>
            <a:endParaRPr lang="en-GB" altLang="en-US" dirty="0" smtClean="0"/>
          </a:p>
          <a:p>
            <a:pPr eaLnBrk="1" hangingPunct="1"/>
            <a:r>
              <a:rPr lang="hu-HU" altLang="en-US" dirty="0" err="1" smtClean="0"/>
              <a:t>Challenge</a:t>
            </a:r>
            <a:r>
              <a:rPr lang="hu-HU" altLang="en-US" dirty="0" smtClean="0"/>
              <a:t>: </a:t>
            </a:r>
            <a:r>
              <a:rPr lang="hu-HU" altLang="en-US" dirty="0" err="1"/>
              <a:t>c</a:t>
            </a:r>
            <a:r>
              <a:rPr lang="hu-HU" altLang="en-US" dirty="0" err="1" smtClean="0"/>
              <a:t>ircuit</a:t>
            </a:r>
            <a:r>
              <a:rPr lang="hu-HU" altLang="en-US" dirty="0" smtClean="0"/>
              <a:t> </a:t>
            </a:r>
            <a:r>
              <a:rPr lang="hu-HU" altLang="en-US" dirty="0" err="1"/>
              <a:t>i</a:t>
            </a:r>
            <a:r>
              <a:rPr lang="hu-HU" altLang="en-US" dirty="0" err="1" smtClean="0"/>
              <a:t>mplementation</a:t>
            </a:r>
            <a:endParaRPr lang="hu-HU" altLang="en-US" dirty="0" smtClean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3119438"/>
            <a:ext cx="16859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214813"/>
            <a:ext cx="25146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5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/>
              <a:t>Van der Pol </a:t>
            </a:r>
            <a:r>
              <a:rPr lang="hu-HU" altLang="en-US" dirty="0" err="1" smtClean="0"/>
              <a:t>oscillator</a:t>
            </a:r>
            <a:r>
              <a:rPr lang="hu-HU" altLang="en-US" dirty="0" smtClean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555261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u-HU" dirty="0" err="1" smtClean="0"/>
              <a:t>Problems</a:t>
            </a:r>
            <a:r>
              <a:rPr lang="hu-HU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		- </a:t>
            </a:r>
            <a:r>
              <a:rPr lang="en-US" dirty="0" smtClean="0"/>
              <a:t>Dependence</a:t>
            </a:r>
            <a:r>
              <a:rPr lang="en-GB" dirty="0" smtClean="0"/>
              <a:t> </a:t>
            </a:r>
            <a:r>
              <a:rPr lang="en-GB" dirty="0"/>
              <a:t>on the initial conditions (after turning </a:t>
            </a:r>
            <a:r>
              <a:rPr lang="en-GB" dirty="0" smtClean="0"/>
              <a:t>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en-GB" dirty="0" smtClean="0"/>
              <a:t>circuit </a:t>
            </a:r>
            <a:r>
              <a:rPr lang="en-GB" dirty="0"/>
              <a:t>the amplitude might </a:t>
            </a:r>
            <a:r>
              <a:rPr lang="en-GB" dirty="0" smtClean="0"/>
              <a:t>change)</a:t>
            </a: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		- </a:t>
            </a:r>
            <a:r>
              <a:rPr lang="en-GB" dirty="0"/>
              <a:t>In reality </a:t>
            </a:r>
            <a:r>
              <a:rPr lang="en-GB" dirty="0" smtClean="0"/>
              <a:t>a </a:t>
            </a:r>
            <a:r>
              <a:rPr lang="en-GB" dirty="0"/>
              <a:t>perfect </a:t>
            </a:r>
            <a:r>
              <a:rPr lang="en-GB" dirty="0" smtClean="0"/>
              <a:t>structure</a:t>
            </a:r>
            <a:r>
              <a:rPr lang="hu-HU" dirty="0" smtClean="0"/>
              <a:t> is </a:t>
            </a:r>
            <a:r>
              <a:rPr lang="hu-HU" dirty="0" err="1" smtClean="0"/>
              <a:t>needed</a:t>
            </a:r>
            <a:r>
              <a:rPr lang="en-GB" dirty="0" smtClean="0"/>
              <a:t> </a:t>
            </a:r>
            <a:r>
              <a:rPr lang="en-GB" dirty="0"/>
              <a:t>to </a:t>
            </a:r>
            <a:r>
              <a:rPr lang="en-GB" dirty="0" smtClean="0"/>
              <a:t>sinusoidal </a:t>
            </a:r>
            <a:r>
              <a:rPr lang="en-GB" dirty="0"/>
              <a:t>solution and constant amplitude</a:t>
            </a: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		- C</a:t>
            </a:r>
            <a:r>
              <a:rPr lang="en-GB" dirty="0" err="1" smtClean="0"/>
              <a:t>onstant</a:t>
            </a:r>
            <a:r>
              <a:rPr lang="en-GB" dirty="0" smtClean="0"/>
              <a:t> amplitude oscillator c</a:t>
            </a:r>
            <a:r>
              <a:rPr lang="hu-HU" dirty="0" smtClean="0"/>
              <a:t>an</a:t>
            </a:r>
            <a:r>
              <a:rPr lang="en-GB" dirty="0" smtClean="0"/>
              <a:t>not be </a:t>
            </a:r>
            <a:r>
              <a:rPr lang="hu-HU" dirty="0" err="1" smtClean="0"/>
              <a:t>constructed</a:t>
            </a:r>
            <a:r>
              <a:rPr lang="en-GB" dirty="0" smtClean="0"/>
              <a:t> </a:t>
            </a:r>
            <a:r>
              <a:rPr lang="en-GB" dirty="0"/>
              <a:t>with linear </a:t>
            </a:r>
            <a:r>
              <a:rPr lang="hu-HU" dirty="0" err="1" smtClean="0"/>
              <a:t>elements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en-GB" dirty="0" smtClean="0"/>
              <a:t> </a:t>
            </a:r>
            <a:r>
              <a:rPr lang="hu-HU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dirty="0" smtClean="0"/>
              <a:t>	</a:t>
            </a:r>
            <a:r>
              <a:rPr lang="hu-HU" dirty="0" err="1" smtClean="0"/>
              <a:t>Conclusion</a:t>
            </a:r>
            <a:r>
              <a:rPr lang="hu-HU" dirty="0" smtClean="0"/>
              <a:t>: </a:t>
            </a:r>
          </a:p>
          <a:p>
            <a:pPr marL="0" indent="0">
              <a:buNone/>
              <a:defRPr/>
            </a:pPr>
            <a:r>
              <a:rPr lang="hu-HU" dirty="0" smtClean="0"/>
              <a:t>	- </a:t>
            </a:r>
            <a:r>
              <a:rPr lang="hu-HU" dirty="0" err="1" smtClean="0"/>
              <a:t>We</a:t>
            </a:r>
            <a:r>
              <a:rPr lang="en-GB" dirty="0" smtClean="0"/>
              <a:t> must </a:t>
            </a:r>
            <a:r>
              <a:rPr lang="en-GB" dirty="0"/>
              <a:t>ensure </a:t>
            </a:r>
            <a:r>
              <a:rPr lang="hu-HU" dirty="0" err="1" smtClean="0"/>
              <a:t>constant</a:t>
            </a:r>
            <a:r>
              <a:rPr lang="hu-HU" dirty="0" smtClean="0"/>
              <a:t> and </a:t>
            </a:r>
            <a:r>
              <a:rPr lang="hu-HU" dirty="0" err="1" smtClean="0"/>
              <a:t>stable</a:t>
            </a:r>
            <a:r>
              <a:rPr lang="en-GB" dirty="0" smtClean="0"/>
              <a:t> </a:t>
            </a:r>
            <a:r>
              <a:rPr lang="en-GB" dirty="0"/>
              <a:t>frequency </a:t>
            </a:r>
            <a:r>
              <a:rPr lang="en-GB" dirty="0" smtClean="0"/>
              <a:t>/amplitude</a:t>
            </a:r>
            <a:r>
              <a:rPr lang="hu-HU" dirty="0" smtClean="0"/>
              <a:t> </a:t>
            </a:r>
            <a:r>
              <a:rPr lang="en-GB" dirty="0" smtClean="0"/>
              <a:t>vibration.</a:t>
            </a:r>
            <a:r>
              <a:rPr lang="hu-HU" dirty="0" smtClean="0"/>
              <a:t> </a:t>
            </a:r>
          </a:p>
          <a:p>
            <a:pPr marL="0" indent="0"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- The </a:t>
            </a:r>
            <a:r>
              <a:rPr lang="en-GB" dirty="0" smtClean="0"/>
              <a:t>system </a:t>
            </a:r>
            <a:r>
              <a:rPr lang="hu-HU" dirty="0" smtClean="0"/>
              <a:t>has </a:t>
            </a:r>
            <a:r>
              <a:rPr lang="hu-HU" dirty="0" err="1" smtClean="0"/>
              <a:t>to</a:t>
            </a:r>
            <a:r>
              <a:rPr lang="en-GB" dirty="0" smtClean="0"/>
              <a:t> </a:t>
            </a:r>
            <a:r>
              <a:rPr lang="hu-HU" dirty="0" err="1" smtClean="0"/>
              <a:t>reach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en-GB" dirty="0" smtClean="0"/>
              <a:t>constant frequency</a:t>
            </a:r>
            <a:r>
              <a:rPr lang="hu-HU" dirty="0" smtClean="0"/>
              <a:t> </a:t>
            </a:r>
            <a:r>
              <a:rPr lang="en-GB" dirty="0" smtClean="0"/>
              <a:t>/amplitude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any</a:t>
            </a:r>
            <a:r>
              <a:rPr lang="en-GB" dirty="0" smtClean="0"/>
              <a:t> </a:t>
            </a:r>
            <a:r>
              <a:rPr lang="en-GB" dirty="0"/>
              <a:t>initial </a:t>
            </a:r>
            <a:r>
              <a:rPr lang="en-GB" dirty="0" smtClean="0"/>
              <a:t>condition</a:t>
            </a:r>
            <a:r>
              <a:rPr lang="hu-HU" dirty="0" smtClean="0"/>
              <a:t>s</a:t>
            </a:r>
            <a:r>
              <a:rPr lang="en-GB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723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/>
              <a:t>Van der Pol </a:t>
            </a:r>
            <a:r>
              <a:rPr lang="hu-HU" altLang="en-US" dirty="0" err="1" smtClean="0"/>
              <a:t>oscillator</a:t>
            </a:r>
            <a:r>
              <a:rPr lang="hu-HU" altLang="en-US" dirty="0" smtClean="0"/>
              <a:t> 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en-US" smtClean="0"/>
              <a:t>Solution:</a:t>
            </a:r>
          </a:p>
        </p:txBody>
      </p:sp>
      <p:pic>
        <p:nvPicPr>
          <p:cNvPr id="2048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00313"/>
            <a:ext cx="31559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C:\Users\Hartdegen\Downloads\Garay\Nemlindin\gyakorlat3\vanderpolke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143250"/>
            <a:ext cx="4643437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9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/>
              <a:t>Van der Pol </a:t>
            </a:r>
            <a:r>
              <a:rPr lang="hu-HU" altLang="en-US" dirty="0" err="1" smtClean="0"/>
              <a:t>oscillator</a:t>
            </a:r>
            <a:endParaRPr lang="hu-HU" altLang="en-US" dirty="0" smtClean="0"/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altLang="en-US" sz="2800" dirty="0" smtClean="0"/>
              <a:t>Test </a:t>
            </a:r>
            <a:r>
              <a:rPr lang="hu-HU" altLang="en-US" sz="2800" dirty="0" err="1" smtClean="0"/>
              <a:t>the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effects</a:t>
            </a:r>
            <a:r>
              <a:rPr lang="hu-HU" altLang="en-US" sz="2800" dirty="0" smtClean="0"/>
              <a:t> </a:t>
            </a:r>
            <a:r>
              <a:rPr lang="hu-HU" altLang="en-US" sz="2800" dirty="0"/>
              <a:t>o</a:t>
            </a:r>
            <a:r>
              <a:rPr lang="hu-HU" altLang="en-US" sz="2800" dirty="0" smtClean="0"/>
              <a:t>f </a:t>
            </a:r>
            <a:r>
              <a:rPr lang="hu-HU" altLang="en-US" sz="2800" dirty="0" err="1" smtClean="0"/>
              <a:t>the</a:t>
            </a:r>
            <a:r>
              <a:rPr lang="hu-HU" altLang="en-US" sz="2800" dirty="0"/>
              <a:t> </a:t>
            </a:r>
            <a:r>
              <a:rPr lang="el-GR" altLang="en-US" sz="2800" dirty="0" smtClean="0"/>
              <a:t>μ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parameter</a:t>
            </a:r>
            <a:r>
              <a:rPr lang="hu-HU" altLang="en-US" sz="2800" dirty="0" smtClean="0"/>
              <a:t>! </a:t>
            </a:r>
          </a:p>
          <a:p>
            <a:pPr lvl="1"/>
            <a:r>
              <a:rPr lang="el-GR" altLang="en-US" sz="2800" dirty="0"/>
              <a:t>μ </a:t>
            </a:r>
            <a:r>
              <a:rPr lang="hu-HU" altLang="en-US" sz="2800" dirty="0" smtClean="0"/>
              <a:t>= 0:0.1:5</a:t>
            </a:r>
          </a:p>
          <a:p>
            <a:pPr lvl="1"/>
            <a:r>
              <a:rPr lang="el-GR" altLang="en-US" sz="2800" dirty="0"/>
              <a:t>μ </a:t>
            </a:r>
            <a:r>
              <a:rPr lang="hu-HU" altLang="en-US" sz="2800" dirty="0"/>
              <a:t>= </a:t>
            </a:r>
            <a:r>
              <a:rPr lang="hu-HU" altLang="en-US" sz="2800" dirty="0" smtClean="0"/>
              <a:t>5:10:105</a:t>
            </a:r>
          </a:p>
          <a:p>
            <a:pPr lvl="1"/>
            <a:r>
              <a:rPr lang="hu-HU" altLang="en-US" sz="2800" dirty="0" err="1" smtClean="0"/>
              <a:t>Try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to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calculate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the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differential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equation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for</a:t>
            </a:r>
            <a:r>
              <a:rPr lang="hu-HU" altLang="en-US" sz="2800" dirty="0" smtClean="0"/>
              <a:t> </a:t>
            </a:r>
            <a:r>
              <a:rPr lang="el-GR" altLang="en-US" sz="2800" dirty="0"/>
              <a:t>μ </a:t>
            </a:r>
            <a:r>
              <a:rPr lang="hu-HU" altLang="en-US" sz="2800" dirty="0"/>
              <a:t>= </a:t>
            </a:r>
            <a:r>
              <a:rPr lang="hu-HU" altLang="en-US" sz="2800" dirty="0" smtClean="0"/>
              <a:t>500.</a:t>
            </a:r>
          </a:p>
          <a:p>
            <a:pPr lvl="2"/>
            <a:r>
              <a:rPr lang="hu-HU" altLang="en-US" sz="2800" dirty="0" err="1" smtClean="0"/>
              <a:t>What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do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you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experience</a:t>
            </a:r>
            <a:r>
              <a:rPr lang="hu-HU" altLang="en-US" sz="2800" dirty="0" smtClean="0"/>
              <a:t>? </a:t>
            </a:r>
            <a:r>
              <a:rPr lang="hu-HU" altLang="en-US" sz="2800" dirty="0" err="1" smtClean="0"/>
              <a:t>What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could</a:t>
            </a:r>
            <a:r>
              <a:rPr lang="hu-HU" altLang="en-US" sz="2800" dirty="0" smtClean="0"/>
              <a:t> be </a:t>
            </a:r>
            <a:r>
              <a:rPr lang="hu-HU" altLang="en-US" sz="2800" dirty="0" err="1" smtClean="0"/>
              <a:t>the</a:t>
            </a:r>
            <a:r>
              <a:rPr lang="hu-HU" altLang="en-US" sz="2800" dirty="0" smtClean="0"/>
              <a:t> </a:t>
            </a:r>
            <a:r>
              <a:rPr lang="hu-HU" altLang="en-US" sz="2800" dirty="0" err="1" smtClean="0"/>
              <a:t>solution</a:t>
            </a:r>
            <a:r>
              <a:rPr lang="hu-HU" altLang="en-US" sz="2800" dirty="0" smtClean="0"/>
              <a:t>?</a:t>
            </a:r>
            <a:endParaRPr lang="hu-H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699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542"/>
            <a:ext cx="8229600" cy="630037"/>
          </a:xfrm>
        </p:spPr>
        <p:txBody>
          <a:bodyPr>
            <a:normAutofit fontScale="90000"/>
          </a:bodyPr>
          <a:lstStyle/>
          <a:p>
            <a:pPr algn="ctr"/>
            <a:r>
              <a:rPr lang="hu-HU" altLang="en-US" dirty="0"/>
              <a:t>Van der Pol </a:t>
            </a:r>
            <a:r>
              <a:rPr lang="hu-HU" altLang="en-US" dirty="0" err="1" smtClean="0"/>
              <a:t>oscillator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476159"/>
            <a:ext cx="4040188" cy="659352"/>
          </a:xfrm>
        </p:spPr>
        <p:txBody>
          <a:bodyPr/>
          <a:lstStyle/>
          <a:p>
            <a:pPr algn="ctr"/>
            <a:r>
              <a:rPr lang="hu-HU" dirty="0" smtClean="0"/>
              <a:t>ode45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480668"/>
            <a:ext cx="4041775" cy="654843"/>
          </a:xfrm>
        </p:spPr>
        <p:txBody>
          <a:bodyPr/>
          <a:lstStyle/>
          <a:p>
            <a:pPr algn="ctr"/>
            <a:r>
              <a:rPr lang="hu-HU" dirty="0" smtClean="0"/>
              <a:t>ode15s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015588"/>
            <a:ext cx="4040188" cy="3845720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hu-HU" dirty="0" err="1"/>
              <a:t>cannot</a:t>
            </a:r>
            <a:r>
              <a:rPr lang="hu-HU" dirty="0"/>
              <a:t> </a:t>
            </a:r>
            <a:r>
              <a:rPr lang="hu-HU" dirty="0" err="1"/>
              <a:t>handle</a:t>
            </a:r>
            <a:r>
              <a:rPr lang="hu-HU" dirty="0"/>
              <a:t> </a:t>
            </a:r>
            <a:r>
              <a:rPr lang="hu-HU" dirty="0" err="1"/>
              <a:t>so</a:t>
            </a:r>
            <a:r>
              <a:rPr lang="hu-HU" dirty="0"/>
              <a:t> </a:t>
            </a:r>
            <a:r>
              <a:rPr lang="hu-HU" dirty="0" err="1"/>
              <a:t>stiff</a:t>
            </a:r>
            <a:r>
              <a:rPr lang="hu-HU" dirty="0"/>
              <a:t> </a:t>
            </a:r>
            <a:r>
              <a:rPr lang="hu-HU" dirty="0" err="1"/>
              <a:t>problems</a:t>
            </a:r>
            <a:r>
              <a:rPr lang="hu-HU" dirty="0"/>
              <a:t>, </a:t>
            </a:r>
            <a:endParaRPr lang="hu-HU" dirty="0" smtClean="0"/>
          </a:p>
          <a:p>
            <a:pPr marL="0">
              <a:spcBef>
                <a:spcPts val="0"/>
              </a:spcBef>
            </a:pPr>
            <a:r>
              <a:rPr lang="hu-HU" dirty="0" err="1" smtClean="0"/>
              <a:t>slows</a:t>
            </a:r>
            <a:r>
              <a:rPr lang="hu-HU" dirty="0" smtClean="0"/>
              <a:t> </a:t>
            </a:r>
            <a:r>
              <a:rPr lang="hu-HU" dirty="0"/>
              <a:t>down </a:t>
            </a:r>
            <a:endParaRPr lang="hu-HU" dirty="0" smtClean="0"/>
          </a:p>
          <a:p>
            <a:pPr marL="0">
              <a:spcBef>
                <a:spcPts val="0"/>
              </a:spcBef>
            </a:pPr>
            <a:r>
              <a:rPr lang="hu-HU" dirty="0" err="1"/>
              <a:t>good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most „</a:t>
            </a:r>
            <a:r>
              <a:rPr lang="hu-HU" dirty="0" err="1"/>
              <a:t>average</a:t>
            </a:r>
            <a:r>
              <a:rPr lang="hu-HU" dirty="0"/>
              <a:t>” </a:t>
            </a:r>
            <a:r>
              <a:rPr lang="hu-HU" dirty="0" err="1" smtClean="0"/>
              <a:t>problems</a:t>
            </a:r>
            <a:endParaRPr lang="hu-HU" dirty="0" smtClean="0"/>
          </a:p>
          <a:p>
            <a:pPr marL="0">
              <a:spcBef>
                <a:spcPts val="0"/>
              </a:spcBef>
            </a:pPr>
            <a:r>
              <a:rPr lang="hu-HU" dirty="0" smtClean="0"/>
              <a:t>1st </a:t>
            </a:r>
            <a:r>
              <a:rPr lang="hu-HU" dirty="0" err="1"/>
              <a:t>guess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015588"/>
            <a:ext cx="4041775" cy="3845720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hu-HU" dirty="0" err="1"/>
              <a:t>f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stiff</a:t>
            </a:r>
            <a:r>
              <a:rPr lang="hu-HU" dirty="0" smtClean="0"/>
              <a:t> </a:t>
            </a:r>
            <a:r>
              <a:rPr lang="hu-HU" dirty="0" err="1" smtClean="0"/>
              <a:t>problems</a:t>
            </a:r>
            <a:endParaRPr lang="hu-HU" dirty="0" smtClean="0"/>
          </a:p>
          <a:p>
            <a:pPr marL="0">
              <a:spcBef>
                <a:spcPts val="0"/>
              </a:spcBef>
            </a:pPr>
            <a:r>
              <a:rPr lang="hu-HU" dirty="0" err="1"/>
              <a:t>much</a:t>
            </a:r>
            <a:r>
              <a:rPr lang="hu-HU" dirty="0"/>
              <a:t> </a:t>
            </a:r>
            <a:r>
              <a:rPr lang="hu-HU" dirty="0" err="1"/>
              <a:t>smaller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much</a:t>
            </a:r>
            <a:r>
              <a:rPr lang="hu-HU" dirty="0"/>
              <a:t> </a:t>
            </a:r>
            <a:r>
              <a:rPr lang="hu-HU" dirty="0" err="1"/>
              <a:t>steeper</a:t>
            </a:r>
            <a:r>
              <a:rPr lang="hu-HU" dirty="0"/>
              <a:t> </a:t>
            </a:r>
            <a:r>
              <a:rPr lang="hu-HU" dirty="0" err="1"/>
              <a:t>changes</a:t>
            </a:r>
            <a:r>
              <a:rPr lang="hu-HU" dirty="0"/>
              <a:t>, </a:t>
            </a:r>
            <a:r>
              <a:rPr lang="hu-HU" dirty="0" err="1"/>
              <a:t>much</a:t>
            </a:r>
            <a:r>
              <a:rPr lang="hu-HU" dirty="0"/>
              <a:t> </a:t>
            </a:r>
            <a:r>
              <a:rPr lang="hu-HU" dirty="0" err="1"/>
              <a:t>bigger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„</a:t>
            </a:r>
            <a:r>
              <a:rPr lang="hu-HU" dirty="0" err="1"/>
              <a:t>slower</a:t>
            </a:r>
            <a:r>
              <a:rPr lang="hu-HU" dirty="0"/>
              <a:t> </a:t>
            </a:r>
            <a:r>
              <a:rPr lang="hu-HU" dirty="0" err="1"/>
              <a:t>changing</a:t>
            </a:r>
            <a:r>
              <a:rPr lang="hu-HU" dirty="0"/>
              <a:t>” </a:t>
            </a:r>
            <a:r>
              <a:rPr lang="hu-HU" dirty="0" err="1" smtClean="0"/>
              <a:t>regions</a:t>
            </a:r>
            <a:endParaRPr lang="hu-HU" dirty="0" smtClean="0"/>
          </a:p>
          <a:p>
            <a:pPr marL="0">
              <a:spcBef>
                <a:spcPts val="0"/>
              </a:spcBef>
            </a:pPr>
            <a:endParaRPr lang="hu-HU" dirty="0" smtClean="0"/>
          </a:p>
          <a:p>
            <a:pPr marL="0">
              <a:spcBef>
                <a:spcPts val="0"/>
              </a:spcBef>
            </a:pPr>
            <a:endParaRPr lang="en-US" dirty="0"/>
          </a:p>
        </p:txBody>
      </p:sp>
      <p:sp>
        <p:nvSpPr>
          <p:cNvPr id="8" name="Szövegdoboz 7"/>
          <p:cNvSpPr txBox="1"/>
          <p:nvPr/>
        </p:nvSpPr>
        <p:spPr>
          <a:xfrm>
            <a:off x="719528" y="5846919"/>
            <a:ext cx="7839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err="1" smtClean="0"/>
              <a:t>different</a:t>
            </a:r>
            <a:r>
              <a:rPr lang="hu-HU" sz="2000" dirty="0" smtClean="0"/>
              <a:t> </a:t>
            </a:r>
            <a:r>
              <a:rPr lang="hu-HU" sz="2000" dirty="0" err="1"/>
              <a:t>methods</a:t>
            </a:r>
            <a:r>
              <a:rPr lang="hu-HU" sz="2000" dirty="0"/>
              <a:t> </a:t>
            </a:r>
            <a:r>
              <a:rPr lang="hu-HU" sz="2000" dirty="0" err="1"/>
              <a:t>with</a:t>
            </a:r>
            <a:r>
              <a:rPr lang="hu-HU" sz="2000" dirty="0"/>
              <a:t> </a:t>
            </a:r>
            <a:r>
              <a:rPr lang="hu-HU" sz="2000" dirty="0" err="1"/>
              <a:t>differnt</a:t>
            </a:r>
            <a:r>
              <a:rPr lang="hu-HU" sz="2000" dirty="0"/>
              <a:t> </a:t>
            </a:r>
            <a:r>
              <a:rPr lang="hu-HU" sz="2000" dirty="0" err="1" smtClean="0"/>
              <a:t>heuristics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err="1" smtClean="0"/>
              <a:t>they</a:t>
            </a:r>
            <a:r>
              <a:rPr lang="hu-HU" sz="2000" dirty="0" smtClean="0"/>
              <a:t> </a:t>
            </a:r>
            <a:r>
              <a:rPr lang="hu-HU" sz="2000" dirty="0" err="1"/>
              <a:t>combine</a:t>
            </a:r>
            <a:r>
              <a:rPr lang="hu-HU" sz="2000" dirty="0"/>
              <a:t> </a:t>
            </a:r>
            <a:r>
              <a:rPr lang="hu-HU" sz="2000" dirty="0" err="1"/>
              <a:t>diffent</a:t>
            </a:r>
            <a:r>
              <a:rPr lang="hu-HU" sz="2000" dirty="0"/>
              <a:t> </a:t>
            </a:r>
            <a:r>
              <a:rPr lang="hu-HU" sz="2000" dirty="0" err="1"/>
              <a:t>order</a:t>
            </a:r>
            <a:r>
              <a:rPr lang="hu-HU" sz="2000" dirty="0"/>
              <a:t> </a:t>
            </a:r>
            <a:r>
              <a:rPr lang="hu-HU" sz="2000" dirty="0" err="1"/>
              <a:t>ode</a:t>
            </a:r>
            <a:r>
              <a:rPr lang="hu-HU" sz="2000" dirty="0"/>
              <a:t> </a:t>
            </a:r>
            <a:r>
              <a:rPr lang="hu-HU" sz="2000" dirty="0" err="1" smtClean="0"/>
              <a:t>solvers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err="1"/>
              <a:t>f</a:t>
            </a:r>
            <a:r>
              <a:rPr lang="hu-HU" sz="2000" dirty="0" err="1" smtClean="0"/>
              <a:t>or</a:t>
            </a:r>
            <a:r>
              <a:rPr lang="hu-HU" sz="2000" dirty="0" smtClean="0"/>
              <a:t> more </a:t>
            </a:r>
            <a:r>
              <a:rPr lang="hu-HU" sz="2000" dirty="0" err="1" smtClean="0"/>
              <a:t>details</a:t>
            </a:r>
            <a:r>
              <a:rPr lang="hu-HU" sz="2000" dirty="0" smtClean="0"/>
              <a:t>, </a:t>
            </a:r>
            <a:r>
              <a:rPr lang="hu-HU" sz="2000" dirty="0" err="1" smtClean="0"/>
              <a:t>see</a:t>
            </a:r>
            <a:r>
              <a:rPr lang="hu-HU" sz="2000" dirty="0" smtClean="0"/>
              <a:t> </a:t>
            </a:r>
            <a:r>
              <a:rPr lang="hu-HU" sz="2000" dirty="0" err="1"/>
              <a:t>Numeric</a:t>
            </a:r>
            <a:r>
              <a:rPr lang="hu-HU" sz="2000" dirty="0"/>
              <a:t> </a:t>
            </a:r>
            <a:r>
              <a:rPr lang="hu-HU" sz="2000" dirty="0" err="1"/>
              <a:t>methods</a:t>
            </a:r>
            <a:r>
              <a:rPr lang="hu-HU" sz="2000" dirty="0"/>
              <a:t> </a:t>
            </a:r>
            <a:r>
              <a:rPr lang="hu-HU" sz="2000" dirty="0" smtClean="0"/>
              <a:t>2</a:t>
            </a:r>
            <a:r>
              <a:rPr lang="hu-HU" sz="2000" dirty="0"/>
              <a:t> </a:t>
            </a:r>
            <a:r>
              <a:rPr lang="hu-HU" sz="2000" dirty="0" err="1" smtClean="0"/>
              <a:t>class</a:t>
            </a:r>
            <a:endParaRPr lang="en-US" sz="20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18" y="3078666"/>
            <a:ext cx="3423066" cy="271278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6849" y="3078666"/>
            <a:ext cx="3479248" cy="271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7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</a:p>
          <a:p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task</a:t>
                </a:r>
                <a:r>
                  <a:rPr lang="hu-HU" sz="24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 smtClean="0">
                  <a:latin typeface="Cambria Math"/>
                  <a:ea typeface="Cambria Math"/>
                </a:endParaRPr>
              </a:p>
              <a:p>
                <a:r>
                  <a:rPr lang="hu-HU" sz="240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method</a:t>
                </a:r>
                <a:r>
                  <a:rPr lang="hu-HU" sz="2400" dirty="0" smtClean="0"/>
                  <a:t>:		</a:t>
                </a:r>
              </a:p>
              <a:p>
                <a:endParaRPr lang="hu-HU" sz="2400" dirty="0" smtClean="0"/>
              </a:p>
              <a:p>
                <a:r>
                  <a:rPr lang="hu-HU" sz="2400" dirty="0"/>
                  <a:t>	</a:t>
                </a:r>
                <a:r>
                  <a:rPr lang="hu-HU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 smtClean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 smtClean="0">
                  <a:ea typeface="Cambria Math"/>
                </a:endParaRPr>
              </a:p>
              <a:p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hu-HU" sz="2400" dirty="0" smtClean="0"/>
                  <a:t> explicit Euler </a:t>
                </a:r>
                <a:r>
                  <a:rPr lang="hu-HU" sz="2400" dirty="0" err="1" smtClean="0"/>
                  <a:t>method</a:t>
                </a:r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		X </a:t>
                </a:r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X=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+</a:t>
                </a:r>
                <a:r>
                  <a:rPr lang="hu-HU" sz="2400" i="1" dirty="0" err="1" smtClean="0"/>
                  <a:t>hf</a:t>
                </a:r>
                <a:r>
                  <a:rPr lang="hu-HU" sz="2400" i="1" dirty="0" smtClean="0"/>
                  <a:t>(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)</a:t>
                </a: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32" t="-1284" b="-2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4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593</Words>
  <Application>Microsoft Office PowerPoint</Application>
  <PresentationFormat>Diavetítés a képernyőre (4:3 oldalarány)</PresentationFormat>
  <Paragraphs>123</Paragraphs>
  <Slides>15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Constantia</vt:lpstr>
      <vt:lpstr>Wingdings 2</vt:lpstr>
      <vt:lpstr>Áramlás</vt:lpstr>
      <vt:lpstr>Theory of nonlinear dynamic systems Practice 4</vt:lpstr>
      <vt:lpstr>Numeric precision of ode45</vt:lpstr>
      <vt:lpstr>Numeric precision of ode45</vt:lpstr>
      <vt:lpstr>Van der Pol oscillator </vt:lpstr>
      <vt:lpstr>Van der Pol oscillator </vt:lpstr>
      <vt:lpstr>Van der Pol oscillator </vt:lpstr>
      <vt:lpstr>Van der Pol oscillator</vt:lpstr>
      <vt:lpstr>Van der Pol oscillator</vt:lpstr>
      <vt:lpstr>Explicit Euler</vt:lpstr>
      <vt:lpstr>Implicit Euler</vt:lpstr>
      <vt:lpstr>Semi-implicit Euler</vt:lpstr>
      <vt:lpstr>Semi-implicit Euler</vt:lpstr>
      <vt:lpstr>Comparation of numerical methods:</vt:lpstr>
      <vt:lpstr>Euler mehods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nonlinear dynamic systems Practice 3</dc:title>
  <dc:creator>juhaszjanos</dc:creator>
  <cp:lastModifiedBy>juhaszjanos</cp:lastModifiedBy>
  <cp:revision>29</cp:revision>
  <dcterms:created xsi:type="dcterms:W3CDTF">2019-10-01T13:03:27Z</dcterms:created>
  <dcterms:modified xsi:type="dcterms:W3CDTF">2019-12-04T18:46:44Z</dcterms:modified>
</cp:coreProperties>
</file>