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9" r:id="rId2"/>
    <p:sldId id="271" r:id="rId3"/>
    <p:sldId id="270" r:id="rId4"/>
    <p:sldId id="265" r:id="rId5"/>
    <p:sldId id="266" r:id="rId6"/>
    <p:sldId id="267" r:id="rId7"/>
    <p:sldId id="268" r:id="rId8"/>
    <p:sldId id="269" r:id="rId9"/>
    <p:sldId id="260" r:id="rId10"/>
    <p:sldId id="261" r:id="rId11"/>
    <p:sldId id="262" r:id="rId12"/>
    <p:sldId id="263" r:id="rId13"/>
    <p:sldId id="264" r:id="rId14"/>
    <p:sldId id="272" r:id="rId15"/>
    <p:sldId id="25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9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943" autoAdjust="0"/>
  </p:normalViewPr>
  <p:slideViewPr>
    <p:cSldViewPr snapToGrid="0">
      <p:cViewPr varScale="1">
        <p:scale>
          <a:sx n="53" d="100"/>
          <a:sy n="53" d="100"/>
        </p:scale>
        <p:origin x="181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8EEC9A-570A-4E69-B556-C3E445444859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999523-30C6-49B8-98AF-489D9A981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797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2.02</a:t>
            </a:r>
            <a:r>
              <a:rPr lang="hu-HU" baseline="0" dirty="0" smtClean="0"/>
              <a:t> -&gt; </a:t>
            </a:r>
            <a:r>
              <a:rPr lang="hu-HU" baseline="0" dirty="0" err="1" smtClean="0"/>
              <a:t>stable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sink</a:t>
            </a:r>
            <a:endParaRPr lang="hu-HU" baseline="0" dirty="0" smtClean="0"/>
          </a:p>
          <a:p>
            <a:r>
              <a:rPr lang="hu-HU" baseline="0" dirty="0" smtClean="0"/>
              <a:t>1.98 -&gt; </a:t>
            </a:r>
            <a:r>
              <a:rPr lang="hu-HU" baseline="0" dirty="0" err="1" smtClean="0"/>
              <a:t>stable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spiral</a:t>
            </a:r>
            <a:endParaRPr lang="hu-HU" baseline="0" dirty="0" smtClean="0"/>
          </a:p>
          <a:p>
            <a:r>
              <a:rPr lang="hu-HU" baseline="0" dirty="0" err="1" smtClean="0"/>
              <a:t>Numeric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with</a:t>
            </a:r>
            <a:r>
              <a:rPr lang="hu-HU" baseline="0" dirty="0" smtClean="0"/>
              <a:t> </a:t>
            </a:r>
            <a:r>
              <a:rPr lang="hu-HU" baseline="0" dirty="0" err="1" smtClean="0"/>
              <a:t>default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precision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cannot</a:t>
            </a:r>
            <a:r>
              <a:rPr lang="hu-HU" baseline="0" dirty="0" smtClean="0"/>
              <a:t> show </a:t>
            </a:r>
            <a:r>
              <a:rPr lang="hu-HU" baseline="0" dirty="0" err="1" smtClean="0"/>
              <a:t>difference</a:t>
            </a:r>
            <a:endParaRPr lang="hu-HU" baseline="0" dirty="0" smtClean="0"/>
          </a:p>
          <a:p>
            <a:r>
              <a:rPr lang="hu-HU" baseline="0" dirty="0" err="1" smtClean="0"/>
              <a:t>Abstol</a:t>
            </a:r>
            <a:r>
              <a:rPr lang="hu-HU" baseline="0" dirty="0" smtClean="0"/>
              <a:t> 1e-24 </a:t>
            </a:r>
            <a:r>
              <a:rPr lang="hu-HU" baseline="0" dirty="0" err="1" smtClean="0"/>
              <a:t>can</a:t>
            </a:r>
            <a:r>
              <a:rPr lang="hu-HU" baseline="0" dirty="0" smtClean="0"/>
              <a:t> show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spiral</a:t>
            </a:r>
            <a:endParaRPr lang="en-US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99523-30C6-49B8-98AF-489D9A98109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4529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ode45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cannot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handle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so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stiff</a:t>
            </a:r>
            <a:r>
              <a:rPr lang="hu-HU" baseline="0" dirty="0" smtClean="0"/>
              <a:t> </a:t>
            </a:r>
            <a:r>
              <a:rPr lang="hu-HU" baseline="0" dirty="0" err="1" smtClean="0"/>
              <a:t>problems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slows</a:t>
            </a:r>
            <a:r>
              <a:rPr lang="hu-HU" baseline="0" dirty="0" smtClean="0"/>
              <a:t> down (</a:t>
            </a:r>
            <a:r>
              <a:rPr lang="hu-HU" baseline="0" dirty="0" err="1" smtClean="0"/>
              <a:t>good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for</a:t>
            </a:r>
            <a:r>
              <a:rPr lang="hu-HU" baseline="0" dirty="0" smtClean="0"/>
              <a:t> most „</a:t>
            </a:r>
            <a:r>
              <a:rPr lang="hu-HU" baseline="0" dirty="0" err="1" smtClean="0"/>
              <a:t>average</a:t>
            </a:r>
            <a:r>
              <a:rPr lang="hu-HU" baseline="0" dirty="0" smtClean="0"/>
              <a:t>” </a:t>
            </a:r>
            <a:r>
              <a:rPr lang="hu-HU" baseline="0" dirty="0" err="1" smtClean="0"/>
              <a:t>problems</a:t>
            </a:r>
            <a:r>
              <a:rPr lang="hu-HU" baseline="0" dirty="0" smtClean="0"/>
              <a:t>, 1st </a:t>
            </a:r>
            <a:r>
              <a:rPr lang="hu-HU" baseline="0" dirty="0" err="1" smtClean="0"/>
              <a:t>guess</a:t>
            </a:r>
            <a:r>
              <a:rPr lang="hu-HU" baseline="0" dirty="0" smtClean="0"/>
              <a:t>)</a:t>
            </a:r>
          </a:p>
          <a:p>
            <a:r>
              <a:rPr lang="hu-HU" baseline="0" dirty="0" smtClean="0"/>
              <a:t>ode15s </a:t>
            </a:r>
            <a:r>
              <a:rPr lang="hu-HU" baseline="0" dirty="0" err="1" smtClean="0"/>
              <a:t>can</a:t>
            </a:r>
            <a:r>
              <a:rPr lang="hu-HU" baseline="0" dirty="0" smtClean="0"/>
              <a:t> -&gt; </a:t>
            </a:r>
            <a:r>
              <a:rPr lang="hu-HU" baseline="0" dirty="0" err="1" smtClean="0"/>
              <a:t>much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smaller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time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steps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for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much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steeper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changes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much</a:t>
            </a:r>
            <a:r>
              <a:rPr lang="hu-HU" baseline="0" dirty="0" smtClean="0"/>
              <a:t> </a:t>
            </a:r>
            <a:r>
              <a:rPr lang="hu-HU" baseline="0" dirty="0" err="1" smtClean="0"/>
              <a:t>bigger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</a:t>
            </a:r>
            <a:r>
              <a:rPr lang="hu-HU" baseline="0" dirty="0" smtClean="0"/>
              <a:t> „</a:t>
            </a:r>
            <a:r>
              <a:rPr lang="hu-HU" baseline="0" dirty="0" err="1" smtClean="0"/>
              <a:t>slower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changing</a:t>
            </a:r>
            <a:r>
              <a:rPr lang="hu-HU" baseline="0" dirty="0" smtClean="0"/>
              <a:t>” </a:t>
            </a:r>
            <a:r>
              <a:rPr lang="hu-HU" baseline="0" dirty="0" err="1" smtClean="0"/>
              <a:t>regions</a:t>
            </a:r>
            <a:endParaRPr lang="hu-HU" baseline="0" dirty="0" smtClean="0"/>
          </a:p>
          <a:p>
            <a:r>
              <a:rPr lang="hu-HU" baseline="0" dirty="0" err="1" smtClean="0"/>
              <a:t>Different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methods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with</a:t>
            </a:r>
            <a:r>
              <a:rPr lang="hu-HU" baseline="0" dirty="0" smtClean="0"/>
              <a:t> </a:t>
            </a:r>
            <a:r>
              <a:rPr lang="hu-HU" baseline="0" dirty="0" err="1" smtClean="0"/>
              <a:t>differnt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heuristics</a:t>
            </a:r>
            <a:r>
              <a:rPr lang="hu-HU" baseline="0" dirty="0" smtClean="0"/>
              <a:t> (</a:t>
            </a:r>
            <a:r>
              <a:rPr lang="hu-HU" baseline="0" dirty="0" err="1" smtClean="0"/>
              <a:t>they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combine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diffent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order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ode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solvers</a:t>
            </a:r>
            <a:r>
              <a:rPr lang="hu-HU" baseline="0" dirty="0" smtClean="0"/>
              <a:t> -&gt; </a:t>
            </a:r>
            <a:r>
              <a:rPr lang="hu-HU" baseline="0" dirty="0" err="1" smtClean="0"/>
              <a:t>see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Numeric</a:t>
            </a:r>
            <a:r>
              <a:rPr lang="hu-HU" baseline="0" dirty="0" smtClean="0"/>
              <a:t> </a:t>
            </a:r>
            <a:r>
              <a:rPr lang="hu-HU" baseline="0" dirty="0" err="1" smtClean="0"/>
              <a:t>methods</a:t>
            </a:r>
            <a:r>
              <a:rPr lang="hu-HU" baseline="0" dirty="0" smtClean="0"/>
              <a:t> 2)</a:t>
            </a:r>
            <a:endParaRPr lang="en-US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99523-30C6-49B8-98AF-489D9A98109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130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ode45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cannot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handle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so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stiff</a:t>
            </a:r>
            <a:r>
              <a:rPr lang="hu-HU" baseline="0" dirty="0" smtClean="0"/>
              <a:t> </a:t>
            </a:r>
            <a:r>
              <a:rPr lang="hu-HU" baseline="0" dirty="0" err="1" smtClean="0"/>
              <a:t>problems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slows</a:t>
            </a:r>
            <a:r>
              <a:rPr lang="hu-HU" baseline="0" dirty="0" smtClean="0"/>
              <a:t> down (</a:t>
            </a:r>
            <a:r>
              <a:rPr lang="hu-HU" baseline="0" dirty="0" err="1" smtClean="0"/>
              <a:t>good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for</a:t>
            </a:r>
            <a:r>
              <a:rPr lang="hu-HU" baseline="0" dirty="0" smtClean="0"/>
              <a:t> most „</a:t>
            </a:r>
            <a:r>
              <a:rPr lang="hu-HU" baseline="0" dirty="0" err="1" smtClean="0"/>
              <a:t>average</a:t>
            </a:r>
            <a:r>
              <a:rPr lang="hu-HU" baseline="0" dirty="0" smtClean="0"/>
              <a:t>” </a:t>
            </a:r>
            <a:r>
              <a:rPr lang="hu-HU" baseline="0" dirty="0" err="1" smtClean="0"/>
              <a:t>problems</a:t>
            </a:r>
            <a:r>
              <a:rPr lang="hu-HU" baseline="0" dirty="0" smtClean="0"/>
              <a:t>, 1st </a:t>
            </a:r>
            <a:r>
              <a:rPr lang="hu-HU" baseline="0" dirty="0" err="1" smtClean="0"/>
              <a:t>guess</a:t>
            </a:r>
            <a:r>
              <a:rPr lang="hu-HU" baseline="0" dirty="0" smtClean="0"/>
              <a:t>)</a:t>
            </a:r>
          </a:p>
          <a:p>
            <a:r>
              <a:rPr lang="hu-HU" baseline="0" dirty="0" smtClean="0"/>
              <a:t>ode15s </a:t>
            </a:r>
            <a:r>
              <a:rPr lang="hu-HU" baseline="0" dirty="0" err="1" smtClean="0"/>
              <a:t>can</a:t>
            </a:r>
            <a:r>
              <a:rPr lang="hu-HU" baseline="0" dirty="0" smtClean="0"/>
              <a:t> -&gt; </a:t>
            </a:r>
            <a:r>
              <a:rPr lang="hu-HU" baseline="0" dirty="0" err="1" smtClean="0"/>
              <a:t>much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smaller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time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steps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for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much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steeper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changes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much</a:t>
            </a:r>
            <a:r>
              <a:rPr lang="hu-HU" baseline="0" dirty="0" smtClean="0"/>
              <a:t> </a:t>
            </a:r>
            <a:r>
              <a:rPr lang="hu-HU" baseline="0" dirty="0" err="1" smtClean="0"/>
              <a:t>bigger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</a:t>
            </a:r>
            <a:r>
              <a:rPr lang="hu-HU" baseline="0" dirty="0" smtClean="0"/>
              <a:t> „</a:t>
            </a:r>
            <a:r>
              <a:rPr lang="hu-HU" baseline="0" dirty="0" err="1" smtClean="0"/>
              <a:t>slower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changing</a:t>
            </a:r>
            <a:r>
              <a:rPr lang="hu-HU" baseline="0" dirty="0" smtClean="0"/>
              <a:t>” </a:t>
            </a:r>
            <a:r>
              <a:rPr lang="hu-HU" baseline="0" dirty="0" err="1" smtClean="0"/>
              <a:t>regions</a:t>
            </a:r>
            <a:endParaRPr lang="hu-HU" baseline="0" dirty="0" smtClean="0"/>
          </a:p>
          <a:p>
            <a:r>
              <a:rPr lang="hu-HU" baseline="0" dirty="0" err="1" smtClean="0"/>
              <a:t>Different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methods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with</a:t>
            </a:r>
            <a:r>
              <a:rPr lang="hu-HU" baseline="0" dirty="0" smtClean="0"/>
              <a:t> </a:t>
            </a:r>
            <a:r>
              <a:rPr lang="hu-HU" baseline="0" dirty="0" err="1" smtClean="0"/>
              <a:t>differnt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heuristics</a:t>
            </a:r>
            <a:r>
              <a:rPr lang="hu-HU" baseline="0" dirty="0" smtClean="0"/>
              <a:t> (</a:t>
            </a:r>
            <a:r>
              <a:rPr lang="hu-HU" baseline="0" dirty="0" err="1" smtClean="0"/>
              <a:t>they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combine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diffent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order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ode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solvers</a:t>
            </a:r>
            <a:r>
              <a:rPr lang="hu-HU" baseline="0" dirty="0" smtClean="0"/>
              <a:t> -&gt; </a:t>
            </a:r>
            <a:r>
              <a:rPr lang="hu-HU" baseline="0" dirty="0" err="1" smtClean="0"/>
              <a:t>see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Numeric</a:t>
            </a:r>
            <a:r>
              <a:rPr lang="hu-HU" baseline="0" dirty="0" smtClean="0"/>
              <a:t> </a:t>
            </a:r>
            <a:r>
              <a:rPr lang="hu-HU" baseline="0" dirty="0" err="1" smtClean="0"/>
              <a:t>methods</a:t>
            </a:r>
            <a:r>
              <a:rPr lang="hu-HU" baseline="0" dirty="0" smtClean="0"/>
              <a:t> 2)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99523-30C6-49B8-98AF-489D9A98109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3410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Force field: a space and time dependent force is applied to the points</a:t>
            </a:r>
          </a:p>
          <a:p>
            <a:r>
              <a:rPr lang="en-US" sz="12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Stationary force field: the force is only space</a:t>
            </a:r>
            <a:r>
              <a:rPr lang="en-US" sz="1200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dependent (constant in time)</a:t>
            </a:r>
          </a:p>
          <a:p>
            <a:r>
              <a:rPr lang="en-US" sz="1200" b="1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Potential force field: a stationary force field, where the work on a point only depends on the initial and the final state (,but independents from the trajectory between them)</a:t>
            </a:r>
          </a:p>
          <a:p>
            <a:r>
              <a:rPr lang="en-US" sz="1200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Central force field: the impact lines of all forces cross each</a:t>
            </a:r>
            <a:r>
              <a:rPr lang="hu-HU" sz="1200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other in one point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60A28-7746-40FE-9BFD-400905BB5545}" type="slidenum">
              <a:rPr lang="hu-HU" smtClean="0"/>
              <a:pPr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75128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60A28-7746-40FE-9BFD-400905BB5545}" type="slidenum">
              <a:rPr lang="hu-HU" smtClean="0"/>
              <a:pPr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94414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DBF5F9">
                    <a:shade val="90000"/>
                  </a:srgbClr>
                </a:solidFill>
              </a:rPr>
              <a:pPr/>
              <a:t>2019.12.04.</a:t>
            </a:fld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4469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2019.12.04.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79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2019.12.04.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709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2019.12.04.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521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DBF5F9">
                    <a:shade val="90000"/>
                  </a:srgbClr>
                </a:solidFill>
              </a:rPr>
              <a:pPr/>
              <a:t>2019.12.04.</a:t>
            </a:fld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892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2019.12.04.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855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2019.12.04.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425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2019.12.04.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905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2019.12.04.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410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2019.12.04.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06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2019.12.04.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496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EF2FB6-033B-4A3D-9CA7-0498D376719E}" type="datetimeFigureOut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2019.12.04.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624803-D527-4B3F-9B8E-0DEFFB836E18}" type="slidenum">
              <a:rPr lang="hu-H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40153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Theory of nonlinear dynamic systems</a:t>
            </a:r>
            <a:br>
              <a:rPr lang="en-US" dirty="0" smtClean="0"/>
            </a:br>
            <a:r>
              <a:rPr lang="en-US" dirty="0" smtClean="0"/>
              <a:t>Practice </a:t>
            </a:r>
            <a:r>
              <a:rPr lang="hu-HU" dirty="0"/>
              <a:t>4</a:t>
            </a:r>
            <a:endParaRPr lang="en-US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533400" y="5229200"/>
            <a:ext cx="7854696" cy="1080120"/>
          </a:xfrm>
        </p:spPr>
        <p:txBody>
          <a:bodyPr>
            <a:normAutofit/>
          </a:bodyPr>
          <a:lstStyle/>
          <a:p>
            <a:r>
              <a:rPr lang="hu-HU" dirty="0" smtClean="0"/>
              <a:t>Juhász János</a:t>
            </a:r>
          </a:p>
          <a:p>
            <a:r>
              <a:rPr lang="hu-HU" dirty="0" err="1" smtClean="0"/>
              <a:t>juhasz.janos</a:t>
            </a:r>
            <a:r>
              <a:rPr lang="hu-HU" dirty="0" smtClean="0"/>
              <a:t>@.</a:t>
            </a:r>
            <a:r>
              <a:rPr lang="hu-HU" dirty="0" err="1" smtClean="0"/>
              <a:t>itk.ppke.hu</a:t>
            </a:r>
            <a:endParaRPr lang="hu-HU" dirty="0" smtClean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>
                <a:solidFill>
                  <a:srgbClr val="DBF5F9">
                    <a:shade val="90000"/>
                  </a:srgbClr>
                </a:solidFill>
              </a:rPr>
              <a:pPr/>
              <a:t>2019.12.04.</a:t>
            </a:fld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37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Implicit Euler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Def</a:t>
            </a:r>
            <a:r>
              <a:rPr lang="hu-HU" dirty="0" smtClean="0"/>
              <a:t>.:</a:t>
            </a:r>
            <a:endParaRPr lang="hu-H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Szövegdoboz 4"/>
              <p:cNvSpPr txBox="1"/>
              <p:nvPr/>
            </p:nvSpPr>
            <p:spPr>
              <a:xfrm>
                <a:off x="755576" y="2420888"/>
                <a:ext cx="7920880" cy="3798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sz="2400" dirty="0" smtClean="0"/>
                  <a:t>General </a:t>
                </a:r>
                <a:r>
                  <a:rPr lang="hu-HU" sz="2400" dirty="0" err="1" smtClean="0"/>
                  <a:t>task</a:t>
                </a:r>
                <a:r>
                  <a:rPr lang="hu-HU" sz="2400" dirty="0" smtClean="0"/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hu-HU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hu-HU" sz="2400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hu-HU" sz="2400" b="0" i="1" smtClean="0">
                          <a:latin typeface="Cambria Math"/>
                        </a:rPr>
                        <m:t>=</m:t>
                      </m:r>
                      <m:r>
                        <a:rPr lang="hu-HU" sz="2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sz="2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hu-HU" sz="2400" b="0" i="1" smtClean="0">
                          <a:latin typeface="Cambria Math"/>
                        </a:rPr>
                        <m:t>, </m:t>
                      </m:r>
                      <m:r>
                        <a:rPr lang="hu-HU" sz="2400" b="0" i="1" smtClean="0"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sz="2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hu-HU" sz="2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hu-HU" sz="24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hu-HU" sz="2400" b="0" i="1" smtClean="0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hu-HU" sz="2400" b="0" i="1" smtClean="0">
                              <a:latin typeface="Cambria Math"/>
                              <a:ea typeface="Cambria Math"/>
                            </a:rPr>
                            <m:t>ℝ</m:t>
                          </m:r>
                        </m:e>
                        <m:sup>
                          <m:r>
                            <a:rPr lang="hu-HU" sz="2400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</m:sup>
                      </m:sSup>
                    </m:oMath>
                  </m:oMathPara>
                </a14:m>
                <a:endParaRPr lang="hu-HU" sz="2400" b="0" i="1" dirty="0" smtClean="0">
                  <a:latin typeface="Cambria Math"/>
                  <a:ea typeface="Cambria Math"/>
                </a:endParaRPr>
              </a:p>
              <a:p>
                <a:r>
                  <a:rPr lang="hu-HU" sz="2400" dirty="0" smtClean="0">
                    <a:ea typeface="Cambria Math"/>
                  </a:rPr>
                  <a:t>			</a:t>
                </a:r>
                <a14:m>
                  <m:oMath xmlns:m="http://schemas.openxmlformats.org/officeDocument/2006/math">
                    <m:r>
                      <a:rPr lang="hu-HU" sz="2400" i="1" smtClean="0">
                        <a:latin typeface="Cambria Math"/>
                        <a:ea typeface="Cambria Math"/>
                      </a:rPr>
                      <m:t>𝜑</m:t>
                    </m:r>
                    <m:r>
                      <a:rPr lang="hu-HU" sz="2400" b="0" i="1" smtClean="0">
                        <a:latin typeface="Cambria Math"/>
                        <a:ea typeface="Cambria Math"/>
                      </a:rPr>
                      <m:t>:[0,</m:t>
                    </m:r>
                    <m:sSub>
                      <m:sSubPr>
                        <m:ctrlPr>
                          <a:rPr lang="hu-HU" sz="2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h</m:t>
                        </m:r>
                      </m:e>
                      <m:sub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  <m:r>
                      <a:rPr lang="hu-HU" sz="2400" b="0" i="1" smtClean="0">
                        <a:latin typeface="Cambria Math"/>
                        <a:ea typeface="Cambria Math"/>
                      </a:rPr>
                      <m:t>]×</m:t>
                    </m:r>
                  </m:oMath>
                </a14:m>
                <a:r>
                  <a:rPr lang="hu-HU" sz="240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hu-HU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ℝ</m:t>
                        </m:r>
                      </m:e>
                      <m:sup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𝑑</m:t>
                        </m:r>
                      </m:sup>
                    </m:sSup>
                    <m:r>
                      <a:rPr lang="hu-HU" sz="2400" i="1" smtClean="0">
                        <a:latin typeface="Cambria Math"/>
                        <a:ea typeface="Cambria Math"/>
                      </a:rPr>
                      <m:t>→</m:t>
                    </m:r>
                    <m:sSup>
                      <m:sSupPr>
                        <m:ctrlPr>
                          <a:rPr lang="hu-HU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ℝ</m:t>
                        </m:r>
                      </m:e>
                      <m:sup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𝑑</m:t>
                        </m:r>
                      </m:sup>
                    </m:sSup>
                  </m:oMath>
                </a14:m>
                <a:endParaRPr lang="hu-HU" sz="2400" dirty="0" smtClean="0"/>
              </a:p>
              <a:p>
                <a:r>
                  <a:rPr lang="hu-HU" sz="2400" dirty="0" smtClean="0"/>
                  <a:t>General </a:t>
                </a:r>
                <a:r>
                  <a:rPr lang="hu-HU" sz="2400" dirty="0" err="1" smtClean="0"/>
                  <a:t>method</a:t>
                </a:r>
                <a:r>
                  <a:rPr lang="hu-HU" sz="2400" dirty="0" smtClean="0"/>
                  <a:t>:		</a:t>
                </a:r>
              </a:p>
              <a:p>
                <a:endParaRPr lang="hu-HU" sz="2400" dirty="0" smtClean="0"/>
              </a:p>
              <a:p>
                <a:r>
                  <a:rPr lang="hu-HU" sz="2400" dirty="0"/>
                  <a:t>	</a:t>
                </a:r>
                <a:r>
                  <a:rPr lang="hu-HU" sz="2400" dirty="0" smtClean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sz="240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hu-HU" sz="2400" b="0" i="1" smtClean="0">
                            <a:latin typeface="Cambria Math"/>
                          </a:rPr>
                          <m:t>𝑘</m:t>
                        </m:r>
                        <m:r>
                          <a:rPr lang="hu-HU" sz="2400" b="0" i="1" smtClean="0">
                            <a:latin typeface="Cambria Math"/>
                          </a:rPr>
                          <m:t>+1</m:t>
                        </m:r>
                      </m:sub>
                    </m:sSub>
                    <m:r>
                      <a:rPr lang="hu-HU" sz="2400" b="0" i="1" smtClean="0">
                        <a:latin typeface="Cambria Math"/>
                      </a:rPr>
                      <m:t>=</m:t>
                    </m:r>
                    <m:r>
                      <a:rPr lang="hu-HU" sz="2400" i="1">
                        <a:latin typeface="Cambria Math"/>
                        <a:ea typeface="Cambria Math"/>
                      </a:rPr>
                      <m:t>𝜑</m:t>
                    </m:r>
                    <m:d>
                      <m:dPr>
                        <m:ctrlPr>
                          <a:rPr lang="hu-HU" sz="2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h</m:t>
                        </m:r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hu-HU" sz="24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hu-HU" sz="2400" b="0" i="1" smtClean="0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hu-HU" sz="2400" b="0" i="1" smtClean="0">
                                <a:latin typeface="Cambria Math"/>
                                <a:ea typeface="Cambria Math"/>
                              </a:rPr>
                              <m:t>𝑘</m:t>
                            </m:r>
                          </m:sub>
                        </m:sSub>
                      </m:e>
                    </m:d>
                    <m:r>
                      <a:rPr lang="hu-HU" sz="2400" b="0" i="1" smtClean="0">
                        <a:latin typeface="Cambria Math"/>
                        <a:ea typeface="Cambria Math"/>
                      </a:rPr>
                      <m:t>, </m:t>
                    </m:r>
                    <m:r>
                      <a:rPr lang="hu-HU" sz="2400" b="0" i="1" smtClean="0">
                        <a:latin typeface="Cambria Math"/>
                        <a:ea typeface="Cambria Math"/>
                      </a:rPr>
                      <m:t>𝑘</m:t>
                    </m:r>
                    <m:r>
                      <a:rPr lang="hu-HU" sz="2400" b="0" i="1" smtClean="0">
                        <a:latin typeface="Cambria Math"/>
                        <a:ea typeface="Cambria Math"/>
                      </a:rPr>
                      <m:t>=0,1,2,… ↔</m:t>
                    </m:r>
                  </m:oMath>
                </a14:m>
                <a:r>
                  <a:rPr lang="hu-HU" sz="2400" dirty="0" smtClean="0"/>
                  <a:t> X =</a:t>
                </a:r>
                <a14:m>
                  <m:oMath xmlns:m="http://schemas.openxmlformats.org/officeDocument/2006/math">
                    <m:r>
                      <a:rPr lang="hu-HU" sz="24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hu-HU" sz="2400" i="1">
                        <a:latin typeface="Cambria Math"/>
                        <a:ea typeface="Cambria Math"/>
                      </a:rPr>
                      <m:t>𝜑</m:t>
                    </m:r>
                    <m:d>
                      <m:dPr>
                        <m:ctrlPr>
                          <a:rPr lang="hu-HU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h</m:t>
                        </m:r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</m:d>
                  </m:oMath>
                </a14:m>
                <a:endParaRPr lang="hu-HU" sz="2400" dirty="0" smtClean="0">
                  <a:ea typeface="Cambria Math"/>
                </a:endParaRPr>
              </a:p>
              <a:p>
                <a:endParaRPr lang="hu-HU" sz="24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hu-HU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𝜑</m:t>
                        </m:r>
                      </m:e>
                      <m:sub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𝐼</m:t>
                        </m:r>
                      </m:sub>
                    </m:sSub>
                  </m:oMath>
                </a14:m>
                <a:r>
                  <a:rPr lang="hu-HU" sz="2400" dirty="0" smtClean="0"/>
                  <a:t> implicit Euler </a:t>
                </a:r>
                <a:r>
                  <a:rPr lang="hu-HU" sz="2400" dirty="0" err="1" smtClean="0"/>
                  <a:t>method</a:t>
                </a:r>
                <a:endParaRPr lang="hu-HU" sz="2400" dirty="0" smtClean="0"/>
              </a:p>
              <a:p>
                <a:endParaRPr lang="hu-HU" sz="2400" dirty="0" smtClean="0"/>
              </a:p>
              <a:p>
                <a:r>
                  <a:rPr lang="hu-HU" sz="2400" dirty="0" smtClean="0"/>
                  <a:t>		X </a:t>
                </a:r>
                <a:r>
                  <a:rPr lang="hu-HU" sz="2400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𝜑</m:t>
                        </m:r>
                      </m:e>
                      <m:sub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𝐼</m:t>
                        </m:r>
                      </m:sub>
                    </m:sSub>
                    <m:d>
                      <m:dPr>
                        <m:ctrlPr>
                          <a:rPr lang="hu-HU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h</m:t>
                        </m:r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hu-HU" sz="2400" dirty="0" smtClean="0"/>
                  <a:t>, </a:t>
                </a:r>
                <a:r>
                  <a:rPr lang="hu-HU" sz="2400" dirty="0" err="1" smtClean="0"/>
                  <a:t>where</a:t>
                </a:r>
                <a:r>
                  <a:rPr lang="hu-HU" sz="2400" dirty="0" smtClean="0"/>
                  <a:t> </a:t>
                </a:r>
                <a:r>
                  <a:rPr lang="hu-HU" sz="2400" i="1" dirty="0" smtClean="0"/>
                  <a:t>X=</a:t>
                </a:r>
                <a:r>
                  <a:rPr lang="hu-HU" sz="2400" i="1" dirty="0" err="1" smtClean="0"/>
                  <a:t>x</a:t>
                </a:r>
                <a:r>
                  <a:rPr lang="hu-HU" sz="2400" i="1" dirty="0" smtClean="0"/>
                  <a:t>+</a:t>
                </a:r>
                <a:r>
                  <a:rPr lang="hu-HU" sz="2400" i="1" dirty="0" err="1" smtClean="0"/>
                  <a:t>hf</a:t>
                </a:r>
                <a:r>
                  <a:rPr lang="hu-HU" sz="2400" i="1" dirty="0" smtClean="0"/>
                  <a:t>(</a:t>
                </a:r>
                <a:r>
                  <a:rPr lang="hu-HU" sz="2400" i="1" dirty="0" err="1"/>
                  <a:t>X</a:t>
                </a:r>
                <a:r>
                  <a:rPr lang="hu-HU" sz="2400" i="1" dirty="0" smtClean="0"/>
                  <a:t>)</a:t>
                </a:r>
              </a:p>
            </p:txBody>
          </p:sp>
        </mc:Choice>
        <mc:Fallback xmlns="">
          <p:sp>
            <p:nvSpPr>
              <p:cNvPr id="5" name="Szövegdoboz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2420888"/>
                <a:ext cx="7920880" cy="3798732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l="-1232" t="-1284" b="-27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538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Semi-implicit</a:t>
            </a:r>
            <a:r>
              <a:rPr lang="hu-HU" dirty="0" smtClean="0"/>
              <a:t> Euler</a:t>
            </a:r>
            <a:endParaRPr lang="hu-HU" dirty="0"/>
          </a:p>
        </p:txBody>
      </p:sp>
      <p:sp>
        <p:nvSpPr>
          <p:cNvPr id="3" name="Tartalom helye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1">
            <a:blip r:embed="rId3" cstate="print"/>
            <a:stretch>
              <a:fillRect l="-593" t="-2083"/>
            </a:stretch>
          </a:blipFill>
        </p:spPr>
        <p:txBody>
          <a:bodyPr/>
          <a:lstStyle/>
          <a:p>
            <a:pPr>
              <a:buNone/>
            </a:pPr>
            <a:endParaRPr lang="en-GB" dirty="0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230597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Semi-implicit</a:t>
            </a:r>
            <a:r>
              <a:rPr lang="hu-HU" dirty="0" smtClean="0"/>
              <a:t> Euler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Suppl</a:t>
            </a:r>
            <a:r>
              <a:rPr lang="hu-HU" dirty="0" smtClean="0"/>
              <a:t>.:</a:t>
            </a:r>
            <a:endParaRPr lang="hu-H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Szövegdoboz 3"/>
              <p:cNvSpPr txBox="1"/>
              <p:nvPr/>
            </p:nvSpPr>
            <p:spPr>
              <a:xfrm>
                <a:off x="441082" y="2564904"/>
                <a:ext cx="8424936" cy="36850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sz="2400" dirty="0" smtClean="0"/>
                  <a:t>The </a:t>
                </a:r>
                <a:r>
                  <a:rPr lang="hu-HU" sz="2400" dirty="0" err="1"/>
                  <a:t>exact</a:t>
                </a:r>
                <a:r>
                  <a:rPr lang="hu-HU" sz="2400" dirty="0"/>
                  <a:t> </a:t>
                </a:r>
                <a:r>
                  <a:rPr lang="hu-HU" sz="2400" dirty="0" err="1"/>
                  <a:t>solutions</a:t>
                </a:r>
                <a:r>
                  <a:rPr lang="hu-HU" sz="2400" dirty="0"/>
                  <a:t> </a:t>
                </a:r>
                <a:r>
                  <a:rPr lang="hu-HU" sz="2400" dirty="0" smtClean="0"/>
                  <a:t>of </a:t>
                </a:r>
                <a:r>
                  <a:rPr lang="el-GR" sz="2400" dirty="0" smtClean="0"/>
                  <a:t>Φ</a:t>
                </a:r>
                <a:r>
                  <a:rPr lang="hu-HU" sz="2400" dirty="0" smtClean="0"/>
                  <a:t>: </a:t>
                </a:r>
                <a14:m>
                  <m:oMath xmlns:m="http://schemas.openxmlformats.org/officeDocument/2006/math">
                    <m:r>
                      <a:rPr lang="hu-HU" sz="2400" i="1">
                        <a:latin typeface="Cambria Math"/>
                        <a:ea typeface="Cambria Math"/>
                      </a:rPr>
                      <m:t>ℝ</m:t>
                    </m:r>
                    <m:r>
                      <a:rPr lang="hu-HU" sz="2400" i="1">
                        <a:latin typeface="Cambria Math"/>
                        <a:ea typeface="Cambria Math"/>
                      </a:rPr>
                      <m:t>×</m:t>
                    </m:r>
                    <m:sSup>
                      <m:sSupPr>
                        <m:ctrlPr>
                          <a:rPr lang="hu-H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ℝ</m:t>
                        </m:r>
                      </m:e>
                      <m:sup>
                        <m:r>
                          <a:rPr lang="hu-HU" sz="2400" i="1">
                            <a:latin typeface="Cambria Math"/>
                          </a:rPr>
                          <m:t>𝑑</m:t>
                        </m:r>
                      </m:sup>
                    </m:sSup>
                    <m:r>
                      <a:rPr lang="hu-HU" sz="2400" i="1" smtClean="0">
                        <a:latin typeface="Cambria Math"/>
                        <a:ea typeface="Cambria Math"/>
                      </a:rPr>
                      <m:t>→</m:t>
                    </m:r>
                    <m:sSup>
                      <m:sSupPr>
                        <m:ctrlPr>
                          <a:rPr lang="hu-H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ℝ</m:t>
                        </m:r>
                      </m:e>
                      <m:sup>
                        <m:r>
                          <a:rPr lang="hu-HU" sz="2400" i="1">
                            <a:latin typeface="Cambria Math"/>
                          </a:rPr>
                          <m:t>𝑑</m:t>
                        </m:r>
                      </m:sup>
                    </m:sSup>
                    <m:r>
                      <a:rPr lang="hu-HU" sz="2400" b="0" i="1" smtClean="0">
                        <a:latin typeface="Cambria Math"/>
                      </a:rPr>
                      <m:t>, </m:t>
                    </m:r>
                    <m:d>
                      <m:dPr>
                        <m:ctrlPr>
                          <a:rPr lang="hu-HU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u-HU" sz="2400" b="0" i="1" smtClean="0">
                            <a:latin typeface="Cambria Math"/>
                          </a:rPr>
                          <m:t>𝑡</m:t>
                        </m:r>
                        <m:r>
                          <a:rPr lang="hu-HU" sz="2400" b="0" i="1" smtClean="0">
                            <a:latin typeface="Cambria Math"/>
                          </a:rPr>
                          <m:t>,</m:t>
                        </m:r>
                        <m:d>
                          <m:dPr>
                            <m:ctrlPr>
                              <a:rPr lang="hu-HU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hu-HU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hu-HU" sz="2400" b="0" i="1" smtClean="0">
                                    <a:latin typeface="Cambria Math"/>
                                  </a:rPr>
                                  <m:t>𝑥</m:t>
                                </m:r>
                              </m:num>
                              <m:den>
                                <m:r>
                                  <a:rPr lang="hu-HU" sz="2400" b="0" i="1" smtClean="0">
                                    <a:latin typeface="Cambria Math"/>
                                  </a:rPr>
                                  <m:t>𝑦</m:t>
                                </m:r>
                              </m:den>
                            </m:f>
                          </m:e>
                        </m:d>
                      </m:e>
                    </m:d>
                    <m:r>
                      <a:rPr lang="hu-HU" sz="2400" i="1">
                        <a:latin typeface="Cambria Math"/>
                        <a:ea typeface="Cambria Math"/>
                      </a:rPr>
                      <m:t>→</m:t>
                    </m:r>
                    <m:r>
                      <m:rPr>
                        <m:nor/>
                      </m:rPr>
                      <a:rPr lang="el-GR" sz="2400" dirty="0"/>
                      <m:t>Φ</m:t>
                    </m:r>
                  </m:oMath>
                </a14:m>
                <a:r>
                  <a:rPr lang="hu-HU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hu-HU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u-HU" sz="2400" i="1">
                            <a:latin typeface="Cambria Math"/>
                          </a:rPr>
                          <m:t>𝑡</m:t>
                        </m:r>
                        <m:r>
                          <a:rPr lang="hu-HU" sz="2400" i="1">
                            <a:latin typeface="Cambria Math"/>
                          </a:rPr>
                          <m:t>,</m:t>
                        </m:r>
                        <m:d>
                          <m:dPr>
                            <m:ctrlPr>
                              <a:rPr lang="hu-HU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hu-HU" sz="2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hu-HU" sz="2400" i="1">
                                    <a:latin typeface="Cambria Math"/>
                                  </a:rPr>
                                  <m:t>𝑥</m:t>
                                </m:r>
                              </m:num>
                              <m:den>
                                <m:r>
                                  <a:rPr lang="hu-HU" sz="2400" i="1">
                                    <a:latin typeface="Cambria Math"/>
                                  </a:rPr>
                                  <m:t>𝑦</m:t>
                                </m:r>
                              </m:den>
                            </m:f>
                          </m:e>
                        </m:d>
                      </m:e>
                    </m:d>
                  </m:oMath>
                </a14:m>
                <a:r>
                  <a:rPr lang="hu-HU" sz="2400" i="1" dirty="0" smtClean="0"/>
                  <a:t>  </a:t>
                </a:r>
                <a:r>
                  <a:rPr lang="hu-HU" sz="2400" b="1" dirty="0" smtClean="0"/>
                  <a:t>conserv</a:t>
                </a:r>
                <a:r>
                  <a:rPr lang="hu-HU" sz="2400" dirty="0" smtClean="0"/>
                  <a:t>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hu-HU" sz="2400" b="1" dirty="0"/>
                      <m:t>energ</m:t>
                    </m:r>
                    <m:r>
                      <m:rPr>
                        <m:nor/>
                      </m:rPr>
                      <a:rPr lang="hu-HU" sz="2400" b="1" dirty="0" smtClean="0"/>
                      <m:t>y</m:t>
                    </m:r>
                    <m:r>
                      <a:rPr lang="hu-HU" sz="2400" b="0" i="1" dirty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hu-HU" sz="2400" b="0" i="0" dirty="0" smtClean="0">
                        <a:latin typeface="Cambria Math"/>
                      </a:rPr>
                      <m:t>of</m:t>
                    </m:r>
                    <m:r>
                      <a:rPr lang="hu-HU" sz="2400" i="1" dirty="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hu-HU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hu-HU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hu-HU" sz="2400" b="0" i="1" smtClean="0">
                                <a:latin typeface="Cambria Math"/>
                              </a:rPr>
                              <m:t>𝑦</m:t>
                            </m:r>
                          </m:e>
                          <m:sup>
                            <m:r>
                              <a:rPr lang="hu-HU" sz="24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hu-HU" sz="2400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hu-HU" sz="2400" b="0" i="1" smtClean="0">
                        <a:latin typeface="Cambria Math"/>
                      </a:rPr>
                      <m:t>+</m:t>
                    </m:r>
                    <m:r>
                      <a:rPr lang="hu-HU" sz="2400" b="0" i="1" smtClean="0">
                        <a:latin typeface="Cambria Math"/>
                      </a:rPr>
                      <m:t>𝑉</m:t>
                    </m:r>
                    <m:d>
                      <m:dPr>
                        <m:ctrlPr>
                          <a:rPr lang="hu-HU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u-HU" sz="24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hu-HU" sz="2400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hu-HU" sz="2400" dirty="0" smtClean="0"/>
                  <a:t> </a:t>
                </a:r>
                <a:r>
                  <a:rPr lang="hu-HU" sz="2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hu-HU" sz="240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sSub>
                              <m:sSubPr>
                                <m:ctrlPr>
                                  <a:rPr lang="hu-HU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u-HU" sz="2400" i="1">
                                    <a:latin typeface="Cambria Math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hu-HU" sz="2400" i="1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e>
                          <m:sub/>
                          <m:sup>
                            <m:r>
                              <a:rPr lang="hu-HU" sz="24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r>
                          <a:rPr lang="hu-HU" sz="24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hu-HU" sz="2400" i="1">
                        <a:latin typeface="Cambria Math"/>
                      </a:rPr>
                      <m:t>+</m:t>
                    </m:r>
                    <m:r>
                      <a:rPr lang="hu-HU" sz="2400" i="1">
                        <a:latin typeface="Cambria Math"/>
                      </a:rPr>
                      <m:t>𝑉</m:t>
                    </m:r>
                    <m:d>
                      <m:dPr>
                        <m:ctrlPr>
                          <a:rPr lang="hu-HU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hu-HU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u-HU" sz="24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hu-HU" sz="2400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e>
                    </m:d>
                  </m:oMath>
                </a14:m>
                <a:endParaRPr lang="hu-HU" sz="2400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hu-HU" sz="2400" b="1" dirty="0" err="1" smtClean="0"/>
                  <a:t>area</a:t>
                </a:r>
                <a:r>
                  <a:rPr lang="hu-HU" sz="2400" b="1" dirty="0" smtClean="0"/>
                  <a:t> </a:t>
                </a:r>
                <a:r>
                  <a:rPr lang="hu-HU" sz="2400" dirty="0" smtClean="0"/>
                  <a:t>of </a:t>
                </a:r>
                <a:r>
                  <a:rPr lang="hu-HU" sz="2400" i="1" dirty="0" err="1" smtClean="0"/>
                  <a:t>dx</a:t>
                </a:r>
                <a:r>
                  <a:rPr lang="hu-HU" sz="2400" i="1" dirty="0" smtClean="0"/>
                  <a:t> </a:t>
                </a:r>
                <a:r>
                  <a:rPr lang="hu-HU" sz="2400" i="1" dirty="0" err="1" smtClean="0"/>
                  <a:t>dy</a:t>
                </a:r>
                <a:r>
                  <a:rPr lang="hu-HU" sz="2400" dirty="0" smtClean="0"/>
                  <a:t> </a:t>
                </a:r>
                <a:r>
                  <a:rPr lang="hu-HU" sz="2400" dirty="0" err="1" smtClean="0"/>
                  <a:t>at</a:t>
                </a:r>
                <a:r>
                  <a:rPr lang="hu-HU" sz="240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hu-HU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ℝ</m:t>
                        </m:r>
                      </m:e>
                      <m:sup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hu-HU" sz="24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hu-HU" sz="2400" dirty="0" err="1" smtClean="0"/>
                  <a:t>phase</a:t>
                </a:r>
                <a:r>
                  <a:rPr lang="hu-HU" sz="2400" dirty="0" smtClean="0"/>
                  <a:t> </a:t>
                </a:r>
                <a:r>
                  <a:rPr lang="hu-HU" sz="2400" dirty="0" err="1" smtClean="0"/>
                  <a:t>portrait</a:t>
                </a:r>
                <a:r>
                  <a:rPr lang="hu-HU" sz="2400" dirty="0" smtClean="0"/>
                  <a:t>  </a:t>
                </a:r>
              </a:p>
              <a:p>
                <a:endParaRPr lang="hu-HU" sz="2400" dirty="0" smtClean="0"/>
              </a:p>
              <a:p>
                <a:r>
                  <a:rPr lang="hu-HU" sz="2400" dirty="0" err="1" smtClean="0"/>
                  <a:t>This</a:t>
                </a:r>
                <a:r>
                  <a:rPr lang="hu-HU" sz="2400" dirty="0" smtClean="0"/>
                  <a:t> </a:t>
                </a:r>
                <a:r>
                  <a:rPr lang="en-GB" sz="2400" dirty="0" smtClean="0"/>
                  <a:t>special method</a:t>
                </a:r>
                <a:r>
                  <a:rPr lang="hu-HU" sz="2400" dirty="0" smtClean="0"/>
                  <a:t> </a:t>
                </a:r>
                <a:r>
                  <a:rPr lang="hu-HU" sz="2400" dirty="0" err="1" smtClean="0"/>
                  <a:t>conservs</a:t>
                </a:r>
                <a:r>
                  <a:rPr lang="hu-HU" sz="2400" dirty="0" smtClean="0"/>
                  <a:t> </a:t>
                </a:r>
                <a:r>
                  <a:rPr lang="hu-HU" sz="2400" dirty="0" err="1" smtClean="0"/>
                  <a:t>the</a:t>
                </a:r>
                <a:r>
                  <a:rPr lang="hu-HU" sz="2400" dirty="0" smtClean="0"/>
                  <a:t> </a:t>
                </a:r>
                <a:r>
                  <a:rPr lang="hu-HU" sz="2400" i="1" dirty="0" err="1"/>
                  <a:t>dx</a:t>
                </a:r>
                <a:r>
                  <a:rPr lang="hu-HU" sz="2400" i="1" dirty="0"/>
                  <a:t> </a:t>
                </a:r>
                <a:r>
                  <a:rPr lang="hu-HU" sz="2400" i="1" dirty="0" err="1"/>
                  <a:t>dy</a:t>
                </a:r>
                <a:r>
                  <a:rPr lang="hu-HU" sz="2400" dirty="0" smtClean="0"/>
                  <a:t> </a:t>
                </a:r>
                <a:r>
                  <a:rPr lang="hu-HU" sz="2400" dirty="0" err="1" smtClean="0"/>
                  <a:t>area</a:t>
                </a:r>
                <a:r>
                  <a:rPr lang="hu-HU" sz="2400" dirty="0" smtClean="0"/>
                  <a:t>, </a:t>
                </a:r>
                <a:r>
                  <a:rPr lang="hu-HU" sz="2400" dirty="0" err="1" smtClean="0"/>
                  <a:t>according</a:t>
                </a:r>
                <a:r>
                  <a:rPr lang="hu-HU" sz="2400" dirty="0" smtClean="0"/>
                  <a:t> </a:t>
                </a:r>
                <a:r>
                  <a:rPr lang="hu-HU" sz="2400" dirty="0" err="1" smtClean="0"/>
                  <a:t>to</a:t>
                </a:r>
                <a:r>
                  <a:rPr lang="hu-HU" sz="2400" dirty="0" smtClean="0"/>
                  <a:t> </a:t>
                </a:r>
                <a:r>
                  <a:rPr lang="hu-HU" sz="2400" dirty="0" err="1" smtClean="0"/>
                  <a:t>the</a:t>
                </a:r>
                <a:r>
                  <a:rPr lang="hu-HU" sz="2400" dirty="0" smtClean="0"/>
                  <a:t> </a:t>
                </a:r>
                <a:r>
                  <a:rPr lang="hu-HU" sz="2400" dirty="0" err="1" smtClean="0"/>
                  <a:t>det</a:t>
                </a:r>
                <a:r>
                  <a:rPr lang="hu-HU" sz="2400" dirty="0" smtClean="0"/>
                  <a:t> (J)</a:t>
                </a:r>
                <a14:m>
                  <m:oMath xmlns:m="http://schemas.openxmlformats.org/officeDocument/2006/math">
                    <m:r>
                      <a:rPr lang="hu-HU" sz="2400" i="1" smtClean="0">
                        <a:latin typeface="Cambria Math"/>
                        <a:ea typeface="Cambria Math"/>
                      </a:rPr>
                      <m:t>≡</m:t>
                    </m:r>
                    <m:r>
                      <a:rPr lang="hu-HU" sz="2400" b="0" i="1" smtClean="0">
                        <a:latin typeface="Cambria Math"/>
                        <a:ea typeface="Cambria Math"/>
                      </a:rPr>
                      <m:t>1</m:t>
                    </m:r>
                  </m:oMath>
                </a14:m>
                <a:r>
                  <a:rPr lang="hu-HU" sz="2400" dirty="0" smtClean="0"/>
                  <a:t>, </a:t>
                </a:r>
                <a:r>
                  <a:rPr lang="hu-HU" sz="2400" dirty="0" err="1" smtClean="0"/>
                  <a:t>where</a:t>
                </a:r>
                <a:r>
                  <a:rPr lang="hu-HU" sz="2400" dirty="0" smtClean="0"/>
                  <a:t> </a:t>
                </a:r>
                <a:r>
                  <a:rPr lang="hu-HU" sz="2400" i="1" dirty="0" smtClean="0"/>
                  <a:t>J=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sz="2400" i="1" smtClean="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𝑋</m:t>
                        </m:r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𝑌</m:t>
                        </m:r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num>
                      <m:den>
                        <m:r>
                          <a:rPr lang="hu-HU" sz="2400" i="1" smtClean="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𝑦</m:t>
                        </m:r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den>
                    </m:f>
                    <m:r>
                      <a:rPr lang="hu-HU" sz="2400" b="0" i="0" smtClean="0">
                        <a:latin typeface="Cambria Math"/>
                        <a:ea typeface="Cambria Math"/>
                      </a:rPr>
                      <m:t>.</m:t>
                    </m:r>
                  </m:oMath>
                </a14:m>
                <a:endParaRPr lang="hu-HU" sz="2400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4" name="Szövegdoboz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082" y="2564904"/>
                <a:ext cx="8424936" cy="3685048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1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924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Comparation of numerical methods: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Always take care of the physics of the problem</a:t>
            </a:r>
          </a:p>
          <a:p>
            <a:r>
              <a:rPr lang="en-US" dirty="0" smtClean="0"/>
              <a:t>Energy</a:t>
            </a:r>
          </a:p>
          <a:p>
            <a:r>
              <a:rPr lang="en-US" dirty="0" smtClean="0"/>
              <a:t>=&gt; choose problem specific numerical methods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33475" y="2352675"/>
            <a:ext cx="6877050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2276872"/>
            <a:ext cx="7348394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984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Euler </a:t>
            </a:r>
            <a:r>
              <a:rPr lang="hu-HU" dirty="0" err="1" smtClean="0"/>
              <a:t>mehods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Try</a:t>
            </a:r>
            <a:r>
              <a:rPr lang="hu-HU" dirty="0" smtClean="0"/>
              <a:t> </a:t>
            </a:r>
            <a:r>
              <a:rPr lang="hu-HU" dirty="0" err="1" smtClean="0"/>
              <a:t>different</a:t>
            </a:r>
            <a:r>
              <a:rPr lang="hu-HU" dirty="0" smtClean="0"/>
              <a:t> </a:t>
            </a:r>
            <a:r>
              <a:rPr lang="hu-HU" dirty="0" err="1" smtClean="0"/>
              <a:t>numeric</a:t>
            </a:r>
            <a:r>
              <a:rPr lang="hu-HU" dirty="0" smtClean="0"/>
              <a:t> </a:t>
            </a:r>
            <a:r>
              <a:rPr lang="hu-HU" dirty="0" err="1" smtClean="0"/>
              <a:t>methods</a:t>
            </a:r>
            <a:r>
              <a:rPr lang="hu-HU" dirty="0" smtClean="0"/>
              <a:t> (EE, IE, SE) </a:t>
            </a:r>
            <a:r>
              <a:rPr lang="hu-HU" dirty="0" err="1" smtClean="0"/>
              <a:t>on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prefect</a:t>
            </a:r>
            <a:r>
              <a:rPr lang="hu-HU" dirty="0" smtClean="0"/>
              <a:t> </a:t>
            </a:r>
            <a:r>
              <a:rPr lang="hu-HU" dirty="0" err="1" smtClean="0"/>
              <a:t>string</a:t>
            </a:r>
            <a:r>
              <a:rPr lang="hu-HU" dirty="0" smtClean="0"/>
              <a:t> </a:t>
            </a:r>
            <a:r>
              <a:rPr lang="hu-HU" dirty="0" err="1" smtClean="0"/>
              <a:t>equation</a:t>
            </a:r>
            <a:r>
              <a:rPr lang="hu-HU" dirty="0" smtClean="0"/>
              <a:t>!</a:t>
            </a:r>
          </a:p>
          <a:p>
            <a:r>
              <a:rPr lang="hu-HU" dirty="0" err="1" smtClean="0"/>
              <a:t>Compare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results</a:t>
            </a:r>
            <a:r>
              <a:rPr lang="hu-HU" dirty="0" smtClean="0"/>
              <a:t> </a:t>
            </a:r>
            <a:r>
              <a:rPr lang="hu-HU" dirty="0" err="1" smtClean="0"/>
              <a:t>with</a:t>
            </a:r>
            <a:r>
              <a:rPr lang="hu-HU" dirty="0" smtClean="0"/>
              <a:t> ode45 and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analytical</a:t>
            </a:r>
            <a:r>
              <a:rPr lang="hu-HU" dirty="0" smtClean="0"/>
              <a:t> </a:t>
            </a:r>
            <a:r>
              <a:rPr lang="hu-HU" dirty="0" err="1" smtClean="0"/>
              <a:t>solution</a:t>
            </a:r>
            <a:r>
              <a:rPr lang="hu-HU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1816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ím 1"/>
          <p:cNvSpPr>
            <a:spLocks noGrp="1"/>
          </p:cNvSpPr>
          <p:nvPr>
            <p:ph type="title"/>
          </p:nvPr>
        </p:nvSpPr>
        <p:spPr>
          <a:xfrm>
            <a:off x="500063" y="2786063"/>
            <a:ext cx="8229600" cy="1143000"/>
          </a:xfrm>
        </p:spPr>
        <p:txBody>
          <a:bodyPr/>
          <a:lstStyle/>
          <a:p>
            <a:pPr algn="ctr" eaLnBrk="1" hangingPunct="1"/>
            <a:r>
              <a:rPr lang="hu-HU" altLang="en-US" smtClean="0"/>
              <a:t>Th</a:t>
            </a:r>
            <a:r>
              <a:rPr lang="en-GB" altLang="en-US" smtClean="0"/>
              <a:t>ank</a:t>
            </a:r>
            <a:r>
              <a:rPr lang="en-GB" altLang="en-US" dirty="0" smtClean="0"/>
              <a:t> you for your attention</a:t>
            </a:r>
            <a:r>
              <a:rPr lang="hu-HU" altLang="en-US" dirty="0" smtClean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15602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Numeric</a:t>
            </a:r>
            <a:r>
              <a:rPr lang="hu-HU" dirty="0" smtClean="0"/>
              <a:t> </a:t>
            </a:r>
            <a:r>
              <a:rPr lang="hu-HU" dirty="0" err="1" smtClean="0"/>
              <a:t>precision</a:t>
            </a:r>
            <a:r>
              <a:rPr lang="hu-HU" dirty="0" smtClean="0"/>
              <a:t> of ode45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935479"/>
            <a:ext cx="8229600" cy="4705163"/>
          </a:xfrm>
        </p:spPr>
        <p:txBody>
          <a:bodyPr>
            <a:normAutofit fontScale="92500" lnSpcReduction="20000"/>
          </a:bodyPr>
          <a:lstStyle/>
          <a:p>
            <a:r>
              <a:rPr lang="hu-HU" dirty="0" err="1"/>
              <a:t>Sources</a:t>
            </a:r>
            <a:r>
              <a:rPr lang="hu-HU" dirty="0"/>
              <a:t> of </a:t>
            </a:r>
            <a:r>
              <a:rPr lang="hu-HU" dirty="0" err="1" smtClean="0"/>
              <a:t>errors</a:t>
            </a:r>
            <a:r>
              <a:rPr lang="hu-HU" dirty="0" smtClean="0"/>
              <a:t> (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general</a:t>
            </a:r>
            <a:r>
              <a:rPr lang="hu-HU" dirty="0" smtClean="0"/>
              <a:t>):</a:t>
            </a:r>
            <a:endParaRPr lang="hu-HU" dirty="0"/>
          </a:p>
          <a:p>
            <a:pPr lvl="1"/>
            <a:r>
              <a:rPr lang="hu-HU" dirty="0" err="1"/>
              <a:t>Matematical</a:t>
            </a:r>
            <a:r>
              <a:rPr lang="hu-HU" dirty="0"/>
              <a:t> </a:t>
            </a:r>
            <a:r>
              <a:rPr lang="hu-HU" dirty="0" err="1"/>
              <a:t>error</a:t>
            </a:r>
            <a:r>
              <a:rPr lang="hu-HU" dirty="0"/>
              <a:t>: </a:t>
            </a:r>
            <a:r>
              <a:rPr lang="hu-HU" dirty="0" err="1"/>
              <a:t>from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numeric</a:t>
            </a:r>
            <a:r>
              <a:rPr lang="hu-HU" dirty="0"/>
              <a:t> </a:t>
            </a:r>
            <a:r>
              <a:rPr lang="hu-HU" dirty="0" err="1"/>
              <a:t>method</a:t>
            </a:r>
            <a:r>
              <a:rPr lang="hu-HU" dirty="0"/>
              <a:t>, </a:t>
            </a:r>
            <a:r>
              <a:rPr lang="hu-HU" dirty="0" err="1"/>
              <a:t>higher</a:t>
            </a:r>
            <a:r>
              <a:rPr lang="hu-HU" dirty="0"/>
              <a:t> </a:t>
            </a:r>
            <a:r>
              <a:rPr lang="hu-HU" dirty="0" err="1"/>
              <a:t>for</a:t>
            </a:r>
            <a:r>
              <a:rPr lang="hu-HU" dirty="0"/>
              <a:t> </a:t>
            </a:r>
            <a:r>
              <a:rPr lang="hu-HU" dirty="0" err="1"/>
              <a:t>big</a:t>
            </a:r>
            <a:r>
              <a:rPr lang="hu-HU" dirty="0"/>
              <a:t> </a:t>
            </a:r>
            <a:r>
              <a:rPr lang="hu-HU" dirty="0" err="1"/>
              <a:t>steps</a:t>
            </a:r>
            <a:endParaRPr lang="hu-HU" dirty="0"/>
          </a:p>
          <a:p>
            <a:pPr lvl="1"/>
            <a:r>
              <a:rPr lang="hu-HU" dirty="0" err="1"/>
              <a:t>Rounding</a:t>
            </a:r>
            <a:r>
              <a:rPr lang="hu-HU" dirty="0"/>
              <a:t> </a:t>
            </a:r>
            <a:r>
              <a:rPr lang="hu-HU" dirty="0" err="1"/>
              <a:t>error</a:t>
            </a:r>
            <a:r>
              <a:rPr lang="hu-HU" dirty="0"/>
              <a:t>: </a:t>
            </a:r>
            <a:r>
              <a:rPr lang="hu-HU" dirty="0" err="1"/>
              <a:t>from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computer, </a:t>
            </a:r>
            <a:r>
              <a:rPr lang="hu-HU" dirty="0" err="1"/>
              <a:t>higher</a:t>
            </a:r>
            <a:r>
              <a:rPr lang="hu-HU" dirty="0"/>
              <a:t> </a:t>
            </a:r>
            <a:r>
              <a:rPr lang="hu-HU" dirty="0" err="1"/>
              <a:t>for</a:t>
            </a:r>
            <a:r>
              <a:rPr lang="hu-HU" dirty="0"/>
              <a:t> a </a:t>
            </a:r>
            <a:r>
              <a:rPr lang="hu-HU" dirty="0" err="1"/>
              <a:t>lot</a:t>
            </a:r>
            <a:r>
              <a:rPr lang="hu-HU" dirty="0"/>
              <a:t> of </a:t>
            </a:r>
            <a:r>
              <a:rPr lang="hu-HU" dirty="0" err="1"/>
              <a:t>steps</a:t>
            </a:r>
            <a:endParaRPr lang="hu-HU" dirty="0"/>
          </a:p>
          <a:p>
            <a:pPr lvl="1"/>
            <a:r>
              <a:rPr lang="hu-HU" dirty="0" err="1"/>
              <a:t>Balancing</a:t>
            </a:r>
            <a:r>
              <a:rPr lang="hu-HU" dirty="0"/>
              <a:t> </a:t>
            </a:r>
            <a:r>
              <a:rPr lang="hu-HU" dirty="0" err="1"/>
              <a:t>between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2</a:t>
            </a:r>
          </a:p>
          <a:p>
            <a:pPr lvl="1"/>
            <a:r>
              <a:rPr lang="hu-HU" dirty="0" err="1"/>
              <a:t>Matlab</a:t>
            </a:r>
            <a:r>
              <a:rPr lang="hu-HU" dirty="0"/>
              <a:t> </a:t>
            </a:r>
            <a:r>
              <a:rPr lang="hu-HU" dirty="0" err="1"/>
              <a:t>ode</a:t>
            </a:r>
            <a:r>
              <a:rPr lang="hu-HU" dirty="0"/>
              <a:t> </a:t>
            </a:r>
            <a:r>
              <a:rPr lang="hu-HU" dirty="0" err="1"/>
              <a:t>solvers</a:t>
            </a:r>
            <a:r>
              <a:rPr lang="hu-HU" dirty="0"/>
              <a:t> </a:t>
            </a:r>
            <a:r>
              <a:rPr lang="hu-HU" dirty="0" err="1"/>
              <a:t>use</a:t>
            </a:r>
            <a:r>
              <a:rPr lang="hu-HU" dirty="0"/>
              <a:t> </a:t>
            </a:r>
            <a:r>
              <a:rPr lang="hu-HU" dirty="0" err="1"/>
              <a:t>adaptive</a:t>
            </a:r>
            <a:r>
              <a:rPr lang="hu-HU" dirty="0"/>
              <a:t> </a:t>
            </a:r>
            <a:r>
              <a:rPr lang="hu-HU" dirty="0" err="1"/>
              <a:t>stepsize</a:t>
            </a:r>
            <a:r>
              <a:rPr lang="hu-HU" dirty="0"/>
              <a:t> (</a:t>
            </a:r>
            <a:r>
              <a:rPr lang="hu-HU" dirty="0" err="1"/>
              <a:t>depending</a:t>
            </a:r>
            <a:r>
              <a:rPr lang="hu-HU" dirty="0"/>
              <a:t> </a:t>
            </a:r>
            <a:r>
              <a:rPr lang="hu-HU" dirty="0" err="1"/>
              <a:t>on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„</a:t>
            </a:r>
            <a:r>
              <a:rPr lang="hu-HU" dirty="0" err="1"/>
              <a:t>speed</a:t>
            </a:r>
            <a:r>
              <a:rPr lang="hu-HU" dirty="0"/>
              <a:t> of </a:t>
            </a:r>
            <a:r>
              <a:rPr lang="hu-HU" dirty="0" err="1"/>
              <a:t>change</a:t>
            </a:r>
            <a:r>
              <a:rPr lang="hu-HU" dirty="0"/>
              <a:t>”)</a:t>
            </a:r>
            <a:endParaRPr lang="en-US" dirty="0"/>
          </a:p>
          <a:p>
            <a:endParaRPr lang="hu-HU" dirty="0" smtClean="0"/>
          </a:p>
          <a:p>
            <a:r>
              <a:rPr lang="hu-HU" dirty="0" err="1" smtClean="0"/>
              <a:t>Absolute</a:t>
            </a:r>
            <a:r>
              <a:rPr lang="hu-HU" dirty="0" smtClean="0"/>
              <a:t> </a:t>
            </a:r>
            <a:r>
              <a:rPr lang="hu-HU" dirty="0" err="1" smtClean="0"/>
              <a:t>tolerance</a:t>
            </a:r>
            <a:r>
              <a:rPr lang="hu-HU" dirty="0" smtClean="0"/>
              <a:t> (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Matlab</a:t>
            </a:r>
            <a:r>
              <a:rPr lang="hu-HU" dirty="0" smtClean="0"/>
              <a:t>):</a:t>
            </a:r>
          </a:p>
          <a:p>
            <a:pPr lvl="1"/>
            <a:r>
              <a:rPr lang="hu-HU" dirty="0" err="1" smtClean="0"/>
              <a:t>Default</a:t>
            </a:r>
            <a:r>
              <a:rPr lang="hu-HU" dirty="0" smtClean="0"/>
              <a:t>: 1e-6</a:t>
            </a:r>
          </a:p>
          <a:p>
            <a:pPr lvl="1"/>
            <a:r>
              <a:rPr lang="hu-HU" dirty="0" smtClean="0"/>
              <a:t>~</a:t>
            </a:r>
            <a:r>
              <a:rPr lang="hu-HU" dirty="0" err="1" smtClean="0"/>
              <a:t>solution</a:t>
            </a:r>
            <a:r>
              <a:rPr lang="hu-HU" dirty="0" smtClean="0"/>
              <a:t> is </a:t>
            </a:r>
            <a:r>
              <a:rPr lang="hu-HU" dirty="0" err="1" smtClean="0"/>
              <a:t>important</a:t>
            </a:r>
            <a:r>
              <a:rPr lang="hu-HU" dirty="0" smtClean="0"/>
              <a:t> </a:t>
            </a:r>
            <a:r>
              <a:rPr lang="hu-HU" dirty="0" err="1" smtClean="0"/>
              <a:t>until</a:t>
            </a:r>
            <a:r>
              <a:rPr lang="hu-HU" dirty="0" smtClean="0"/>
              <a:t> </a:t>
            </a:r>
            <a:r>
              <a:rPr lang="hu-HU" dirty="0" err="1" smtClean="0"/>
              <a:t>then</a:t>
            </a:r>
            <a:endParaRPr lang="hu-HU" dirty="0" smtClean="0"/>
          </a:p>
          <a:p>
            <a:r>
              <a:rPr lang="hu-HU" dirty="0" err="1" smtClean="0"/>
              <a:t>Relative</a:t>
            </a:r>
            <a:r>
              <a:rPr lang="hu-HU" dirty="0" smtClean="0"/>
              <a:t> </a:t>
            </a:r>
            <a:r>
              <a:rPr lang="hu-HU" dirty="0" err="1" smtClean="0"/>
              <a:t>tolerance</a:t>
            </a:r>
            <a:r>
              <a:rPr lang="hu-HU" dirty="0" smtClean="0"/>
              <a:t> (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Matlab</a:t>
            </a:r>
            <a:r>
              <a:rPr lang="hu-HU" dirty="0" smtClean="0"/>
              <a:t>):</a:t>
            </a:r>
          </a:p>
          <a:p>
            <a:pPr lvl="1"/>
            <a:r>
              <a:rPr lang="hu-HU" dirty="0" err="1" smtClean="0"/>
              <a:t>Default</a:t>
            </a:r>
            <a:r>
              <a:rPr lang="hu-HU" dirty="0" smtClean="0"/>
              <a:t>: 1e-3</a:t>
            </a:r>
          </a:p>
          <a:p>
            <a:pPr lvl="1"/>
            <a:r>
              <a:rPr lang="hu-HU" dirty="0" smtClean="0"/>
              <a:t>~</a:t>
            </a:r>
            <a:r>
              <a:rPr lang="hu-HU" dirty="0" err="1" smtClean="0"/>
              <a:t>number</a:t>
            </a:r>
            <a:r>
              <a:rPr lang="hu-HU" dirty="0" smtClean="0"/>
              <a:t> of </a:t>
            </a:r>
            <a:r>
              <a:rPr lang="hu-HU" dirty="0" err="1" smtClean="0"/>
              <a:t>correct</a:t>
            </a:r>
            <a:r>
              <a:rPr lang="hu-HU" dirty="0" smtClean="0"/>
              <a:t> </a:t>
            </a:r>
            <a:r>
              <a:rPr lang="hu-HU" dirty="0" err="1" smtClean="0"/>
              <a:t>digits</a:t>
            </a: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1093915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Numeric</a:t>
            </a:r>
            <a:r>
              <a:rPr lang="hu-HU" dirty="0" smtClean="0"/>
              <a:t> </a:t>
            </a:r>
            <a:r>
              <a:rPr lang="hu-HU" dirty="0" err="1" smtClean="0"/>
              <a:t>precision</a:t>
            </a:r>
            <a:r>
              <a:rPr lang="hu-HU" dirty="0" smtClean="0"/>
              <a:t> of ode45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935479"/>
            <a:ext cx="8229600" cy="4705163"/>
          </a:xfrm>
        </p:spPr>
        <p:txBody>
          <a:bodyPr>
            <a:normAutofit/>
          </a:bodyPr>
          <a:lstStyle/>
          <a:p>
            <a:r>
              <a:rPr lang="hu-HU" dirty="0" err="1" smtClean="0"/>
              <a:t>Example</a:t>
            </a:r>
            <a:r>
              <a:rPr lang="hu-HU" dirty="0" smtClean="0"/>
              <a:t>:</a:t>
            </a:r>
          </a:p>
          <a:p>
            <a:pPr lvl="1"/>
            <a:r>
              <a:rPr lang="hu-HU" dirty="0" err="1" smtClean="0"/>
              <a:t>Solve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damped</a:t>
            </a:r>
            <a:r>
              <a:rPr lang="hu-HU" dirty="0" smtClean="0"/>
              <a:t> </a:t>
            </a:r>
            <a:r>
              <a:rPr lang="hu-HU" dirty="0" err="1" smtClean="0"/>
              <a:t>pendulum</a:t>
            </a:r>
            <a:r>
              <a:rPr lang="hu-HU" dirty="0" smtClean="0"/>
              <a:t> </a:t>
            </a:r>
            <a:r>
              <a:rPr lang="hu-HU" dirty="0" err="1" smtClean="0"/>
              <a:t>equation</a:t>
            </a:r>
            <a:r>
              <a:rPr lang="hu-HU" dirty="0" smtClean="0"/>
              <a:t> </a:t>
            </a:r>
            <a:r>
              <a:rPr lang="hu-HU" dirty="0" err="1" smtClean="0"/>
              <a:t>with</a:t>
            </a:r>
            <a:r>
              <a:rPr lang="hu-HU" dirty="0" smtClean="0"/>
              <a:t> Max_Time=1500 </a:t>
            </a:r>
            <a:r>
              <a:rPr lang="hu-HU" dirty="0" err="1" smtClean="0"/>
              <a:t>for</a:t>
            </a:r>
            <a:endParaRPr lang="hu-HU" dirty="0" smtClean="0"/>
          </a:p>
          <a:p>
            <a:pPr lvl="2"/>
            <a:r>
              <a:rPr lang="hu-HU" dirty="0" smtClean="0"/>
              <a:t>b=1.98</a:t>
            </a:r>
          </a:p>
          <a:p>
            <a:pPr lvl="2"/>
            <a:r>
              <a:rPr lang="hu-HU" dirty="0" smtClean="0"/>
              <a:t>b=2.02</a:t>
            </a:r>
          </a:p>
          <a:p>
            <a:pPr lvl="1"/>
            <a:r>
              <a:rPr lang="hu-HU" dirty="0" err="1" smtClean="0"/>
              <a:t>What</a:t>
            </a:r>
            <a:r>
              <a:rPr lang="hu-HU" dirty="0" smtClean="0"/>
              <a:t> </a:t>
            </a:r>
            <a:r>
              <a:rPr lang="hu-HU" dirty="0" err="1" smtClean="0"/>
              <a:t>kind</a:t>
            </a:r>
            <a:r>
              <a:rPr lang="hu-HU" dirty="0" smtClean="0"/>
              <a:t> of </a:t>
            </a:r>
            <a:r>
              <a:rPr lang="hu-HU" dirty="0" smtClean="0"/>
              <a:t>fixed </a:t>
            </a:r>
            <a:r>
              <a:rPr lang="hu-HU" dirty="0" err="1" smtClean="0"/>
              <a:t>point</a:t>
            </a:r>
            <a:r>
              <a:rPr lang="hu-HU" dirty="0" smtClean="0"/>
              <a:t> </a:t>
            </a:r>
            <a:r>
              <a:rPr lang="hu-HU" dirty="0" err="1" smtClean="0"/>
              <a:t>you</a:t>
            </a:r>
            <a:r>
              <a:rPr lang="hu-HU" dirty="0" smtClean="0"/>
              <a:t> </a:t>
            </a:r>
            <a:r>
              <a:rPr lang="hu-HU" dirty="0" err="1" smtClean="0"/>
              <a:t>expect</a:t>
            </a:r>
            <a:r>
              <a:rPr lang="hu-HU" dirty="0" smtClean="0"/>
              <a:t> (</a:t>
            </a:r>
            <a:r>
              <a:rPr lang="hu-HU" dirty="0" err="1" smtClean="0"/>
              <a:t>form</a:t>
            </a:r>
            <a:r>
              <a:rPr lang="hu-HU" dirty="0" smtClean="0"/>
              <a:t> </a:t>
            </a:r>
            <a:r>
              <a:rPr lang="hu-HU" dirty="0" err="1" smtClean="0"/>
              <a:t>analytical</a:t>
            </a:r>
            <a:r>
              <a:rPr lang="hu-HU" dirty="0" smtClean="0"/>
              <a:t> </a:t>
            </a:r>
            <a:r>
              <a:rPr lang="hu-HU" dirty="0" err="1" smtClean="0"/>
              <a:t>solution</a:t>
            </a:r>
            <a:r>
              <a:rPr lang="hu-HU" dirty="0" smtClean="0"/>
              <a:t>)?</a:t>
            </a:r>
          </a:p>
          <a:p>
            <a:pPr lvl="1"/>
            <a:r>
              <a:rPr lang="hu-HU" dirty="0" err="1" smtClean="0"/>
              <a:t>What</a:t>
            </a:r>
            <a:r>
              <a:rPr lang="hu-HU" dirty="0" smtClean="0"/>
              <a:t> </a:t>
            </a:r>
            <a:r>
              <a:rPr lang="hu-HU" dirty="0" err="1" smtClean="0"/>
              <a:t>does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numeric</a:t>
            </a:r>
            <a:r>
              <a:rPr lang="hu-HU" dirty="0" smtClean="0"/>
              <a:t> </a:t>
            </a:r>
            <a:r>
              <a:rPr lang="hu-HU" dirty="0" err="1" smtClean="0"/>
              <a:t>solution</a:t>
            </a:r>
            <a:r>
              <a:rPr lang="hu-HU" dirty="0" smtClean="0"/>
              <a:t> show?</a:t>
            </a:r>
          </a:p>
          <a:p>
            <a:pPr lvl="1"/>
            <a:r>
              <a:rPr lang="hu-HU" dirty="0" err="1" smtClean="0"/>
              <a:t>How</a:t>
            </a:r>
            <a:r>
              <a:rPr lang="hu-HU" dirty="0" smtClean="0"/>
              <a:t> </a:t>
            </a:r>
            <a:r>
              <a:rPr lang="hu-HU" dirty="0" err="1" smtClean="0"/>
              <a:t>could</a:t>
            </a:r>
            <a:r>
              <a:rPr lang="hu-HU" dirty="0" smtClean="0"/>
              <a:t> </a:t>
            </a:r>
            <a:r>
              <a:rPr lang="hu-HU" dirty="0" err="1" smtClean="0"/>
              <a:t>you</a:t>
            </a:r>
            <a:r>
              <a:rPr lang="hu-HU" dirty="0" smtClean="0"/>
              <a:t> </a:t>
            </a:r>
            <a:r>
              <a:rPr lang="hu-HU" dirty="0" err="1" smtClean="0"/>
              <a:t>agree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two</a:t>
            </a:r>
            <a:r>
              <a:rPr lang="hu-HU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28326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en-US" dirty="0" smtClean="0"/>
              <a:t>Van der Pol </a:t>
            </a:r>
            <a:r>
              <a:rPr lang="hu-HU" altLang="en-US" dirty="0" err="1" smtClean="0"/>
              <a:t>oscillator</a:t>
            </a:r>
            <a:r>
              <a:rPr lang="hu-HU" altLang="en-US" dirty="0" smtClean="0"/>
              <a:t> </a:t>
            </a:r>
          </a:p>
        </p:txBody>
      </p:sp>
      <p:sp>
        <p:nvSpPr>
          <p:cNvPr id="18435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GB" altLang="en-US" dirty="0" smtClean="0"/>
              <a:t>An electronic oscillator is an electronic circuit that produces a periodic, oscillating electric signal, often a sine wave or a square wave</a:t>
            </a:r>
            <a:endParaRPr lang="hu-HU" altLang="en-US" dirty="0" smtClean="0"/>
          </a:p>
          <a:p>
            <a:pPr eaLnBrk="1" hangingPunct="1"/>
            <a:endParaRPr lang="hu-HU" altLang="en-US" dirty="0" smtClean="0"/>
          </a:p>
          <a:p>
            <a:pPr eaLnBrk="1" hangingPunct="1"/>
            <a:r>
              <a:rPr lang="hu-HU" altLang="en-US" dirty="0" err="1" smtClean="0"/>
              <a:t>Solution</a:t>
            </a:r>
            <a:r>
              <a:rPr lang="hu-HU" altLang="en-US" dirty="0" smtClean="0"/>
              <a:t> of DE:</a:t>
            </a:r>
            <a:br>
              <a:rPr lang="hu-HU" altLang="en-US" dirty="0" smtClean="0"/>
            </a:br>
            <a:r>
              <a:rPr lang="hu-HU" altLang="en-US" dirty="0" smtClean="0"/>
              <a:t/>
            </a:r>
            <a:br>
              <a:rPr lang="hu-HU" altLang="en-US" dirty="0" smtClean="0"/>
            </a:br>
            <a:r>
              <a:rPr lang="hu-HU" altLang="en-US" dirty="0" smtClean="0"/>
              <a:t>c</a:t>
            </a:r>
            <a:r>
              <a:rPr lang="en-GB" altLang="en-US" dirty="0" err="1" smtClean="0"/>
              <a:t>onstant</a:t>
            </a:r>
            <a:r>
              <a:rPr lang="en-GB" altLang="en-US" dirty="0" smtClean="0"/>
              <a:t> amplitude sinusoidal signal</a:t>
            </a:r>
            <a:r>
              <a:rPr lang="hu-HU" altLang="en-US" dirty="0" smtClean="0"/>
              <a:t>, </a:t>
            </a:r>
            <a:r>
              <a:rPr lang="hu-HU" altLang="en-US" dirty="0" err="1" smtClean="0"/>
              <a:t>where</a:t>
            </a:r>
            <a:r>
              <a:rPr lang="hu-HU" altLang="en-US" dirty="0" smtClean="0"/>
              <a:t> U</a:t>
            </a:r>
            <a:r>
              <a:rPr lang="hu-HU" altLang="en-US" baseline="-25000" dirty="0" smtClean="0"/>
              <a:t>0</a:t>
            </a:r>
            <a:r>
              <a:rPr lang="hu-HU" altLang="en-US" dirty="0" smtClean="0"/>
              <a:t> is </a:t>
            </a:r>
            <a:r>
              <a:rPr lang="hu-HU" altLang="en-US" dirty="0" err="1" smtClean="0"/>
              <a:t>the</a:t>
            </a:r>
            <a:r>
              <a:rPr lang="hu-HU" altLang="en-US" dirty="0" smtClean="0"/>
              <a:t> </a:t>
            </a:r>
            <a:r>
              <a:rPr lang="en-GB" altLang="en-US" dirty="0" smtClean="0"/>
              <a:t>amplitude</a:t>
            </a:r>
            <a:r>
              <a:rPr lang="hu-HU" altLang="en-US" dirty="0" smtClean="0"/>
              <a:t> , </a:t>
            </a:r>
            <a:r>
              <a:rPr lang="el-GR" altLang="en-US" dirty="0" smtClean="0"/>
              <a:t>ω</a:t>
            </a:r>
            <a:r>
              <a:rPr lang="hu-HU" altLang="en-US" baseline="-25000" dirty="0" smtClean="0"/>
              <a:t>0</a:t>
            </a:r>
            <a:r>
              <a:rPr lang="hu-HU" altLang="en-US" dirty="0" smtClean="0"/>
              <a:t> is </a:t>
            </a:r>
            <a:r>
              <a:rPr lang="hu-HU" altLang="en-US" dirty="0" err="1" smtClean="0"/>
              <a:t>the</a:t>
            </a:r>
            <a:r>
              <a:rPr lang="hu-HU" altLang="en-US" dirty="0" smtClean="0"/>
              <a:t> </a:t>
            </a:r>
            <a:r>
              <a:rPr lang="hu-HU" altLang="en-US" dirty="0" err="1" smtClean="0"/>
              <a:t>frequency</a:t>
            </a:r>
            <a:r>
              <a:rPr lang="hu-HU" altLang="en-US" dirty="0" smtClean="0"/>
              <a:t> and </a:t>
            </a:r>
            <a:r>
              <a:rPr lang="el-GR" altLang="en-US" dirty="0" smtClean="0"/>
              <a:t>ς</a:t>
            </a:r>
            <a:r>
              <a:rPr lang="hu-HU" altLang="en-US" baseline="-25000" dirty="0" smtClean="0"/>
              <a:t>0</a:t>
            </a:r>
            <a:r>
              <a:rPr lang="hu-HU" altLang="en-US" dirty="0" smtClean="0"/>
              <a:t> is </a:t>
            </a:r>
            <a:r>
              <a:rPr lang="hu-HU" altLang="en-US" dirty="0" err="1" smtClean="0"/>
              <a:t>the</a:t>
            </a:r>
            <a:r>
              <a:rPr lang="hu-HU" altLang="en-US" dirty="0" smtClean="0"/>
              <a:t> </a:t>
            </a:r>
            <a:r>
              <a:rPr lang="hu-HU" altLang="en-US" dirty="0" err="1" smtClean="0"/>
              <a:t>phase</a:t>
            </a:r>
            <a:r>
              <a:rPr lang="hu-HU" altLang="en-US" dirty="0" smtClean="0"/>
              <a:t>.</a:t>
            </a:r>
            <a:endParaRPr lang="en-GB" altLang="en-US" dirty="0" smtClean="0"/>
          </a:p>
          <a:p>
            <a:pPr eaLnBrk="1" hangingPunct="1"/>
            <a:r>
              <a:rPr lang="hu-HU" altLang="en-US" dirty="0" err="1" smtClean="0"/>
              <a:t>Challenge</a:t>
            </a:r>
            <a:r>
              <a:rPr lang="hu-HU" altLang="en-US" dirty="0" smtClean="0"/>
              <a:t>: </a:t>
            </a:r>
            <a:r>
              <a:rPr lang="hu-HU" altLang="en-US" dirty="0" err="1"/>
              <a:t>c</a:t>
            </a:r>
            <a:r>
              <a:rPr lang="hu-HU" altLang="en-US" dirty="0" err="1" smtClean="0"/>
              <a:t>ircuit</a:t>
            </a:r>
            <a:r>
              <a:rPr lang="hu-HU" altLang="en-US" dirty="0" smtClean="0"/>
              <a:t> </a:t>
            </a:r>
            <a:r>
              <a:rPr lang="hu-HU" altLang="en-US" dirty="0" err="1"/>
              <a:t>i</a:t>
            </a:r>
            <a:r>
              <a:rPr lang="hu-HU" altLang="en-US" dirty="0" err="1" smtClean="0"/>
              <a:t>mplementation</a:t>
            </a:r>
            <a:endParaRPr lang="hu-HU" altLang="en-US" dirty="0" smtClean="0"/>
          </a:p>
        </p:txBody>
      </p:sp>
      <p:sp>
        <p:nvSpPr>
          <p:cNvPr id="1843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37" name="Rectangle 3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Arial" charset="0"/>
            </a:endParaRPr>
          </a:p>
        </p:txBody>
      </p:sp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9038" y="3119438"/>
            <a:ext cx="168592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688" y="4214813"/>
            <a:ext cx="25146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059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en-US" dirty="0" smtClean="0"/>
              <a:t>Van der Pol </a:t>
            </a:r>
            <a:r>
              <a:rPr lang="hu-HU" altLang="en-US" dirty="0" err="1" smtClean="0"/>
              <a:t>oscillator</a:t>
            </a:r>
            <a:r>
              <a:rPr lang="hu-HU" altLang="en-US" dirty="0" smtClean="0"/>
              <a:t>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935479"/>
            <a:ext cx="8229600" cy="4555261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hu-HU" dirty="0" err="1" smtClean="0"/>
              <a:t>Problems</a:t>
            </a:r>
            <a:r>
              <a:rPr lang="hu-HU" dirty="0" smtClean="0"/>
              <a:t>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hu-HU" dirty="0" smtClean="0"/>
              <a:t>		- </a:t>
            </a:r>
            <a:r>
              <a:rPr lang="en-US" dirty="0" smtClean="0"/>
              <a:t>Dependence</a:t>
            </a:r>
            <a:r>
              <a:rPr lang="en-GB" dirty="0" smtClean="0"/>
              <a:t> </a:t>
            </a:r>
            <a:r>
              <a:rPr lang="en-GB" dirty="0"/>
              <a:t>on the initial conditions (after turning </a:t>
            </a:r>
            <a:r>
              <a:rPr lang="en-GB" dirty="0" smtClean="0"/>
              <a:t>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en-GB" dirty="0" smtClean="0"/>
              <a:t>circuit </a:t>
            </a:r>
            <a:r>
              <a:rPr lang="en-GB" dirty="0"/>
              <a:t>the amplitude might </a:t>
            </a:r>
            <a:r>
              <a:rPr lang="en-GB" dirty="0" smtClean="0"/>
              <a:t>change)</a:t>
            </a:r>
            <a:endParaRPr lang="hu-HU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hu-HU" dirty="0" smtClean="0"/>
              <a:t>		- </a:t>
            </a:r>
            <a:r>
              <a:rPr lang="en-GB" dirty="0"/>
              <a:t>In reality </a:t>
            </a:r>
            <a:r>
              <a:rPr lang="en-GB" dirty="0" smtClean="0"/>
              <a:t>a </a:t>
            </a:r>
            <a:r>
              <a:rPr lang="en-GB" dirty="0"/>
              <a:t>perfect </a:t>
            </a:r>
            <a:r>
              <a:rPr lang="en-GB" dirty="0" smtClean="0"/>
              <a:t>structure</a:t>
            </a:r>
            <a:r>
              <a:rPr lang="hu-HU" dirty="0" smtClean="0"/>
              <a:t> is </a:t>
            </a:r>
            <a:r>
              <a:rPr lang="hu-HU" dirty="0" err="1" smtClean="0"/>
              <a:t>needed</a:t>
            </a:r>
            <a:r>
              <a:rPr lang="en-GB" dirty="0" smtClean="0"/>
              <a:t> </a:t>
            </a:r>
            <a:r>
              <a:rPr lang="en-GB" dirty="0"/>
              <a:t>to </a:t>
            </a:r>
            <a:r>
              <a:rPr lang="en-GB" dirty="0" smtClean="0"/>
              <a:t>sinusoidal </a:t>
            </a:r>
            <a:r>
              <a:rPr lang="en-GB" dirty="0"/>
              <a:t>solution and constant amplitude</a:t>
            </a:r>
            <a:endParaRPr lang="hu-HU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hu-HU" dirty="0" smtClean="0"/>
              <a:t>		- C</a:t>
            </a:r>
            <a:r>
              <a:rPr lang="en-GB" dirty="0" err="1" smtClean="0"/>
              <a:t>onstant</a:t>
            </a:r>
            <a:r>
              <a:rPr lang="en-GB" dirty="0" smtClean="0"/>
              <a:t> amplitude oscillator c</a:t>
            </a:r>
            <a:r>
              <a:rPr lang="hu-HU" dirty="0" smtClean="0"/>
              <a:t>an</a:t>
            </a:r>
            <a:r>
              <a:rPr lang="en-GB" dirty="0" smtClean="0"/>
              <a:t>not be </a:t>
            </a:r>
            <a:r>
              <a:rPr lang="hu-HU" dirty="0" err="1" smtClean="0"/>
              <a:t>constructed</a:t>
            </a:r>
            <a:r>
              <a:rPr lang="en-GB" dirty="0" smtClean="0"/>
              <a:t> </a:t>
            </a:r>
            <a:r>
              <a:rPr lang="en-GB" dirty="0"/>
              <a:t>with linear </a:t>
            </a:r>
            <a:r>
              <a:rPr lang="hu-HU" dirty="0" err="1" smtClean="0"/>
              <a:t>elements</a:t>
            </a:r>
            <a:r>
              <a:rPr lang="hu-HU" dirty="0" smtClean="0"/>
              <a:t> </a:t>
            </a:r>
            <a:r>
              <a:rPr lang="hu-HU" dirty="0" err="1" smtClean="0"/>
              <a:t>only</a:t>
            </a:r>
            <a:r>
              <a:rPr lang="en-GB" dirty="0" smtClean="0"/>
              <a:t> </a:t>
            </a:r>
            <a:r>
              <a:rPr lang="hu-HU" dirty="0" smtClean="0"/>
              <a:t>	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hu-HU" dirty="0" smtClean="0"/>
              <a:t>	</a:t>
            </a:r>
            <a:r>
              <a:rPr lang="hu-HU" dirty="0" err="1" smtClean="0"/>
              <a:t>Conclusion</a:t>
            </a:r>
            <a:r>
              <a:rPr lang="hu-HU" dirty="0" smtClean="0"/>
              <a:t>: </a:t>
            </a:r>
          </a:p>
          <a:p>
            <a:pPr marL="0" indent="0">
              <a:buNone/>
              <a:defRPr/>
            </a:pPr>
            <a:r>
              <a:rPr lang="hu-HU" dirty="0" smtClean="0"/>
              <a:t>	- </a:t>
            </a:r>
            <a:r>
              <a:rPr lang="hu-HU" dirty="0" err="1" smtClean="0"/>
              <a:t>We</a:t>
            </a:r>
            <a:r>
              <a:rPr lang="en-GB" dirty="0" smtClean="0"/>
              <a:t> must </a:t>
            </a:r>
            <a:r>
              <a:rPr lang="en-GB" dirty="0"/>
              <a:t>ensure </a:t>
            </a:r>
            <a:r>
              <a:rPr lang="hu-HU" dirty="0" err="1" smtClean="0"/>
              <a:t>constant</a:t>
            </a:r>
            <a:r>
              <a:rPr lang="hu-HU" dirty="0" smtClean="0"/>
              <a:t> and </a:t>
            </a:r>
            <a:r>
              <a:rPr lang="hu-HU" dirty="0" err="1" smtClean="0"/>
              <a:t>stable</a:t>
            </a:r>
            <a:r>
              <a:rPr lang="en-GB" dirty="0" smtClean="0"/>
              <a:t> </a:t>
            </a:r>
            <a:r>
              <a:rPr lang="en-GB" dirty="0"/>
              <a:t>frequency </a:t>
            </a:r>
            <a:r>
              <a:rPr lang="en-GB" dirty="0" smtClean="0"/>
              <a:t>/amplitude</a:t>
            </a:r>
            <a:r>
              <a:rPr lang="hu-HU" dirty="0" smtClean="0"/>
              <a:t> </a:t>
            </a:r>
            <a:r>
              <a:rPr lang="en-GB" dirty="0" smtClean="0"/>
              <a:t>vibration.</a:t>
            </a:r>
            <a:r>
              <a:rPr lang="hu-HU" dirty="0" smtClean="0"/>
              <a:t> </a:t>
            </a:r>
          </a:p>
          <a:p>
            <a:pPr marL="0" indent="0">
              <a:buNone/>
              <a:defRPr/>
            </a:pPr>
            <a:r>
              <a:rPr lang="hu-HU" dirty="0"/>
              <a:t>	</a:t>
            </a:r>
            <a:r>
              <a:rPr lang="hu-HU" dirty="0" smtClean="0"/>
              <a:t>- The </a:t>
            </a:r>
            <a:r>
              <a:rPr lang="en-GB" dirty="0" smtClean="0"/>
              <a:t>system </a:t>
            </a:r>
            <a:r>
              <a:rPr lang="hu-HU" dirty="0" smtClean="0"/>
              <a:t>has </a:t>
            </a:r>
            <a:r>
              <a:rPr lang="hu-HU" dirty="0" err="1" smtClean="0"/>
              <a:t>to</a:t>
            </a:r>
            <a:r>
              <a:rPr lang="en-GB" dirty="0" smtClean="0"/>
              <a:t> </a:t>
            </a:r>
            <a:r>
              <a:rPr lang="hu-HU" dirty="0" err="1" smtClean="0"/>
              <a:t>reach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en-GB" dirty="0" smtClean="0"/>
              <a:t>constant frequency</a:t>
            </a:r>
            <a:r>
              <a:rPr lang="hu-HU" dirty="0" smtClean="0"/>
              <a:t> </a:t>
            </a:r>
            <a:r>
              <a:rPr lang="en-GB" dirty="0" smtClean="0"/>
              <a:t>/amplitude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case</a:t>
            </a:r>
            <a:r>
              <a:rPr lang="hu-HU" dirty="0" smtClean="0"/>
              <a:t> of </a:t>
            </a:r>
            <a:r>
              <a:rPr lang="hu-HU" dirty="0" err="1" smtClean="0"/>
              <a:t>any</a:t>
            </a:r>
            <a:r>
              <a:rPr lang="en-GB" dirty="0" smtClean="0"/>
              <a:t> </a:t>
            </a:r>
            <a:r>
              <a:rPr lang="en-GB" dirty="0"/>
              <a:t>initial </a:t>
            </a:r>
            <a:r>
              <a:rPr lang="en-GB" dirty="0" smtClean="0"/>
              <a:t>condition</a:t>
            </a:r>
            <a:r>
              <a:rPr lang="hu-HU" dirty="0" smtClean="0"/>
              <a:t>s</a:t>
            </a:r>
            <a:r>
              <a:rPr lang="en-GB" dirty="0" smtClean="0"/>
              <a:t>.</a:t>
            </a: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2672344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en-US" dirty="0" smtClean="0"/>
              <a:t>Van der Pol </a:t>
            </a:r>
            <a:r>
              <a:rPr lang="hu-HU" altLang="en-US" dirty="0" err="1" smtClean="0"/>
              <a:t>oscillator</a:t>
            </a:r>
            <a:r>
              <a:rPr lang="hu-HU" altLang="en-US" dirty="0" smtClean="0"/>
              <a:t> </a:t>
            </a:r>
          </a:p>
        </p:txBody>
      </p:sp>
      <p:sp>
        <p:nvSpPr>
          <p:cNvPr id="2048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en-US" smtClean="0"/>
              <a:t>Solution:</a:t>
            </a:r>
          </a:p>
        </p:txBody>
      </p:sp>
      <p:pic>
        <p:nvPicPr>
          <p:cNvPr id="20484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2500313"/>
            <a:ext cx="315595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4" descr="C:\Users\Hartdegen\Downloads\Garay\Nemlindin\gyakorlat3\vanderpolkep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313" y="3143250"/>
            <a:ext cx="4643437" cy="206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793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en-US" dirty="0" smtClean="0"/>
              <a:t>Van der Pol </a:t>
            </a:r>
            <a:r>
              <a:rPr lang="hu-HU" altLang="en-US" dirty="0" err="1" smtClean="0"/>
              <a:t>oscillator</a:t>
            </a:r>
            <a:endParaRPr lang="hu-HU" altLang="en-US" dirty="0" smtClean="0"/>
          </a:p>
        </p:txBody>
      </p:sp>
      <p:sp>
        <p:nvSpPr>
          <p:cNvPr id="2048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u-HU" altLang="en-US" sz="2800" dirty="0" smtClean="0"/>
              <a:t>Test </a:t>
            </a:r>
            <a:r>
              <a:rPr lang="hu-HU" altLang="en-US" sz="2800" dirty="0" err="1" smtClean="0"/>
              <a:t>the</a:t>
            </a:r>
            <a:r>
              <a:rPr lang="hu-HU" altLang="en-US" sz="2800" dirty="0" smtClean="0"/>
              <a:t> </a:t>
            </a:r>
            <a:r>
              <a:rPr lang="hu-HU" altLang="en-US" sz="2800" dirty="0" err="1" smtClean="0"/>
              <a:t>effects</a:t>
            </a:r>
            <a:r>
              <a:rPr lang="hu-HU" altLang="en-US" sz="2800" dirty="0" smtClean="0"/>
              <a:t> </a:t>
            </a:r>
            <a:r>
              <a:rPr lang="hu-HU" altLang="en-US" sz="2800" dirty="0"/>
              <a:t>o</a:t>
            </a:r>
            <a:r>
              <a:rPr lang="hu-HU" altLang="en-US" sz="2800" dirty="0" smtClean="0"/>
              <a:t>f </a:t>
            </a:r>
            <a:r>
              <a:rPr lang="hu-HU" altLang="en-US" sz="2800" dirty="0" err="1" smtClean="0"/>
              <a:t>the</a:t>
            </a:r>
            <a:r>
              <a:rPr lang="hu-HU" altLang="en-US" sz="2800" dirty="0"/>
              <a:t> </a:t>
            </a:r>
            <a:r>
              <a:rPr lang="el-GR" altLang="en-US" sz="2800" dirty="0" smtClean="0"/>
              <a:t>μ</a:t>
            </a:r>
            <a:r>
              <a:rPr lang="hu-HU" altLang="en-US" sz="2800" dirty="0" smtClean="0"/>
              <a:t> </a:t>
            </a:r>
            <a:r>
              <a:rPr lang="hu-HU" altLang="en-US" sz="2800" dirty="0" err="1" smtClean="0"/>
              <a:t>parameter</a:t>
            </a:r>
            <a:r>
              <a:rPr lang="hu-HU" altLang="en-US" sz="2800" dirty="0" smtClean="0"/>
              <a:t>! </a:t>
            </a:r>
          </a:p>
          <a:p>
            <a:pPr lvl="1"/>
            <a:r>
              <a:rPr lang="el-GR" altLang="en-US" sz="2800" dirty="0"/>
              <a:t>μ </a:t>
            </a:r>
            <a:r>
              <a:rPr lang="hu-HU" altLang="en-US" sz="2800" dirty="0" smtClean="0"/>
              <a:t>= 0:0.1:5</a:t>
            </a:r>
          </a:p>
          <a:p>
            <a:pPr lvl="1"/>
            <a:r>
              <a:rPr lang="el-GR" altLang="en-US" sz="2800" dirty="0"/>
              <a:t>μ </a:t>
            </a:r>
            <a:r>
              <a:rPr lang="hu-HU" altLang="en-US" sz="2800" dirty="0"/>
              <a:t>= </a:t>
            </a:r>
            <a:r>
              <a:rPr lang="hu-HU" altLang="en-US" sz="2800" dirty="0" smtClean="0"/>
              <a:t>5:10:105</a:t>
            </a:r>
          </a:p>
          <a:p>
            <a:pPr lvl="1"/>
            <a:r>
              <a:rPr lang="hu-HU" altLang="en-US" sz="2800" dirty="0" err="1" smtClean="0"/>
              <a:t>Try</a:t>
            </a:r>
            <a:r>
              <a:rPr lang="hu-HU" altLang="en-US" sz="2800" dirty="0" smtClean="0"/>
              <a:t> </a:t>
            </a:r>
            <a:r>
              <a:rPr lang="hu-HU" altLang="en-US" sz="2800" dirty="0" err="1" smtClean="0"/>
              <a:t>to</a:t>
            </a:r>
            <a:r>
              <a:rPr lang="hu-HU" altLang="en-US" sz="2800" dirty="0" smtClean="0"/>
              <a:t> </a:t>
            </a:r>
            <a:r>
              <a:rPr lang="hu-HU" altLang="en-US" sz="2800" dirty="0" err="1" smtClean="0"/>
              <a:t>calculate</a:t>
            </a:r>
            <a:r>
              <a:rPr lang="hu-HU" altLang="en-US" sz="2800" dirty="0" smtClean="0"/>
              <a:t> </a:t>
            </a:r>
            <a:r>
              <a:rPr lang="hu-HU" altLang="en-US" sz="2800" dirty="0" err="1" smtClean="0"/>
              <a:t>the</a:t>
            </a:r>
            <a:r>
              <a:rPr lang="hu-HU" altLang="en-US" sz="2800" dirty="0" smtClean="0"/>
              <a:t> </a:t>
            </a:r>
            <a:r>
              <a:rPr lang="hu-HU" altLang="en-US" sz="2800" dirty="0" err="1" smtClean="0"/>
              <a:t>differential</a:t>
            </a:r>
            <a:r>
              <a:rPr lang="hu-HU" altLang="en-US" sz="2800" dirty="0" smtClean="0"/>
              <a:t> </a:t>
            </a:r>
            <a:r>
              <a:rPr lang="hu-HU" altLang="en-US" sz="2800" dirty="0" err="1" smtClean="0"/>
              <a:t>equation</a:t>
            </a:r>
            <a:r>
              <a:rPr lang="hu-HU" altLang="en-US" sz="2800" dirty="0" smtClean="0"/>
              <a:t> </a:t>
            </a:r>
            <a:r>
              <a:rPr lang="hu-HU" altLang="en-US" sz="2800" dirty="0" err="1" smtClean="0"/>
              <a:t>for</a:t>
            </a:r>
            <a:r>
              <a:rPr lang="hu-HU" altLang="en-US" sz="2800" dirty="0" smtClean="0"/>
              <a:t> </a:t>
            </a:r>
            <a:r>
              <a:rPr lang="el-GR" altLang="en-US" sz="2800" dirty="0"/>
              <a:t>μ </a:t>
            </a:r>
            <a:r>
              <a:rPr lang="hu-HU" altLang="en-US" sz="2800" dirty="0"/>
              <a:t>= </a:t>
            </a:r>
            <a:r>
              <a:rPr lang="hu-HU" altLang="en-US" sz="2800" dirty="0" smtClean="0"/>
              <a:t>500.</a:t>
            </a:r>
          </a:p>
          <a:p>
            <a:pPr lvl="2"/>
            <a:r>
              <a:rPr lang="hu-HU" altLang="en-US" sz="2800" dirty="0" err="1" smtClean="0"/>
              <a:t>What</a:t>
            </a:r>
            <a:r>
              <a:rPr lang="hu-HU" altLang="en-US" sz="2800" dirty="0" smtClean="0"/>
              <a:t> </a:t>
            </a:r>
            <a:r>
              <a:rPr lang="hu-HU" altLang="en-US" sz="2800" dirty="0" err="1" smtClean="0"/>
              <a:t>do</a:t>
            </a:r>
            <a:r>
              <a:rPr lang="hu-HU" altLang="en-US" sz="2800" dirty="0" smtClean="0"/>
              <a:t> </a:t>
            </a:r>
            <a:r>
              <a:rPr lang="hu-HU" altLang="en-US" sz="2800" dirty="0" err="1" smtClean="0"/>
              <a:t>you</a:t>
            </a:r>
            <a:r>
              <a:rPr lang="hu-HU" altLang="en-US" sz="2800" dirty="0" smtClean="0"/>
              <a:t> </a:t>
            </a:r>
            <a:r>
              <a:rPr lang="hu-HU" altLang="en-US" sz="2800" dirty="0" err="1" smtClean="0"/>
              <a:t>experience</a:t>
            </a:r>
            <a:r>
              <a:rPr lang="hu-HU" altLang="en-US" sz="2800" dirty="0" smtClean="0"/>
              <a:t>? </a:t>
            </a:r>
            <a:r>
              <a:rPr lang="hu-HU" altLang="en-US" sz="2800" dirty="0" err="1" smtClean="0"/>
              <a:t>What</a:t>
            </a:r>
            <a:r>
              <a:rPr lang="hu-HU" altLang="en-US" sz="2800" dirty="0" smtClean="0"/>
              <a:t> </a:t>
            </a:r>
            <a:r>
              <a:rPr lang="hu-HU" altLang="en-US" sz="2800" dirty="0" err="1" smtClean="0"/>
              <a:t>could</a:t>
            </a:r>
            <a:r>
              <a:rPr lang="hu-HU" altLang="en-US" sz="2800" dirty="0" smtClean="0"/>
              <a:t> be </a:t>
            </a:r>
            <a:r>
              <a:rPr lang="hu-HU" altLang="en-US" sz="2800" dirty="0" err="1" smtClean="0"/>
              <a:t>the</a:t>
            </a:r>
            <a:r>
              <a:rPr lang="hu-HU" altLang="en-US" sz="2800" dirty="0" smtClean="0"/>
              <a:t> </a:t>
            </a:r>
            <a:r>
              <a:rPr lang="hu-HU" altLang="en-US" sz="2800" dirty="0" err="1" smtClean="0"/>
              <a:t>solution</a:t>
            </a:r>
            <a:r>
              <a:rPr lang="hu-HU" altLang="en-US" sz="2800" dirty="0" smtClean="0"/>
              <a:t>?</a:t>
            </a:r>
            <a:endParaRPr lang="hu-HU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46992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4542"/>
            <a:ext cx="8229600" cy="630037"/>
          </a:xfrm>
        </p:spPr>
        <p:txBody>
          <a:bodyPr>
            <a:normAutofit fontScale="90000"/>
          </a:bodyPr>
          <a:lstStyle/>
          <a:p>
            <a:pPr algn="ctr"/>
            <a:r>
              <a:rPr lang="hu-HU" altLang="en-US" dirty="0"/>
              <a:t>Van der Pol </a:t>
            </a:r>
            <a:r>
              <a:rPr lang="hu-HU" altLang="en-US" dirty="0" err="1" smtClean="0"/>
              <a:t>oscillator</a:t>
            </a:r>
            <a:endParaRPr lang="en-US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476159"/>
            <a:ext cx="4040188" cy="659352"/>
          </a:xfrm>
        </p:spPr>
        <p:txBody>
          <a:bodyPr/>
          <a:lstStyle/>
          <a:p>
            <a:pPr algn="ctr"/>
            <a:r>
              <a:rPr lang="hu-HU" dirty="0" smtClean="0"/>
              <a:t>ode45</a:t>
            </a:r>
            <a:endParaRPr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480668"/>
            <a:ext cx="4041775" cy="654843"/>
          </a:xfrm>
        </p:spPr>
        <p:txBody>
          <a:bodyPr/>
          <a:lstStyle/>
          <a:p>
            <a:pPr algn="ctr"/>
            <a:r>
              <a:rPr lang="hu-HU" dirty="0" smtClean="0"/>
              <a:t>ode15s</a:t>
            </a:r>
            <a:endParaRPr lang="en-US" dirty="0"/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1015588"/>
            <a:ext cx="4040188" cy="3845720"/>
          </a:xfrm>
        </p:spPr>
        <p:txBody>
          <a:bodyPr/>
          <a:lstStyle/>
          <a:p>
            <a:pPr marL="0">
              <a:spcBef>
                <a:spcPts val="0"/>
              </a:spcBef>
            </a:pPr>
            <a:r>
              <a:rPr lang="hu-HU" dirty="0" err="1"/>
              <a:t>cannot</a:t>
            </a:r>
            <a:r>
              <a:rPr lang="hu-HU" dirty="0"/>
              <a:t> </a:t>
            </a:r>
            <a:r>
              <a:rPr lang="hu-HU" dirty="0" err="1"/>
              <a:t>handle</a:t>
            </a:r>
            <a:r>
              <a:rPr lang="hu-HU" dirty="0"/>
              <a:t> </a:t>
            </a:r>
            <a:r>
              <a:rPr lang="hu-HU" dirty="0" err="1"/>
              <a:t>so</a:t>
            </a:r>
            <a:r>
              <a:rPr lang="hu-HU" dirty="0"/>
              <a:t> </a:t>
            </a:r>
            <a:r>
              <a:rPr lang="hu-HU" dirty="0" err="1"/>
              <a:t>stiff</a:t>
            </a:r>
            <a:r>
              <a:rPr lang="hu-HU" dirty="0"/>
              <a:t> </a:t>
            </a:r>
            <a:r>
              <a:rPr lang="hu-HU" dirty="0" err="1"/>
              <a:t>problems</a:t>
            </a:r>
            <a:r>
              <a:rPr lang="hu-HU" dirty="0"/>
              <a:t>, </a:t>
            </a:r>
            <a:endParaRPr lang="hu-HU" dirty="0" smtClean="0"/>
          </a:p>
          <a:p>
            <a:pPr marL="0">
              <a:spcBef>
                <a:spcPts val="0"/>
              </a:spcBef>
            </a:pPr>
            <a:r>
              <a:rPr lang="hu-HU" dirty="0" err="1" smtClean="0"/>
              <a:t>slows</a:t>
            </a:r>
            <a:r>
              <a:rPr lang="hu-HU" dirty="0" smtClean="0"/>
              <a:t> </a:t>
            </a:r>
            <a:r>
              <a:rPr lang="hu-HU" dirty="0"/>
              <a:t>down </a:t>
            </a:r>
            <a:endParaRPr lang="hu-HU" dirty="0" smtClean="0"/>
          </a:p>
          <a:p>
            <a:pPr marL="0">
              <a:spcBef>
                <a:spcPts val="0"/>
              </a:spcBef>
            </a:pPr>
            <a:r>
              <a:rPr lang="hu-HU" dirty="0" err="1"/>
              <a:t>good</a:t>
            </a:r>
            <a:r>
              <a:rPr lang="hu-HU" dirty="0"/>
              <a:t> </a:t>
            </a:r>
            <a:r>
              <a:rPr lang="hu-HU" dirty="0" err="1"/>
              <a:t>for</a:t>
            </a:r>
            <a:r>
              <a:rPr lang="hu-HU" dirty="0"/>
              <a:t> most „</a:t>
            </a:r>
            <a:r>
              <a:rPr lang="hu-HU" dirty="0" err="1"/>
              <a:t>average</a:t>
            </a:r>
            <a:r>
              <a:rPr lang="hu-HU" dirty="0"/>
              <a:t>” </a:t>
            </a:r>
            <a:r>
              <a:rPr lang="hu-HU" dirty="0" err="1" smtClean="0"/>
              <a:t>problems</a:t>
            </a:r>
            <a:endParaRPr lang="hu-HU" dirty="0" smtClean="0"/>
          </a:p>
          <a:p>
            <a:pPr marL="0">
              <a:spcBef>
                <a:spcPts val="0"/>
              </a:spcBef>
            </a:pPr>
            <a:r>
              <a:rPr lang="hu-HU" dirty="0" smtClean="0"/>
              <a:t>1st </a:t>
            </a:r>
            <a:r>
              <a:rPr lang="hu-HU" dirty="0" err="1"/>
              <a:t>guess</a:t>
            </a:r>
            <a:endParaRPr lang="en-US" dirty="0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1015588"/>
            <a:ext cx="4041775" cy="3845720"/>
          </a:xfrm>
        </p:spPr>
        <p:txBody>
          <a:bodyPr/>
          <a:lstStyle/>
          <a:p>
            <a:pPr marL="0">
              <a:spcBef>
                <a:spcPts val="0"/>
              </a:spcBef>
            </a:pPr>
            <a:r>
              <a:rPr lang="hu-HU" dirty="0" err="1"/>
              <a:t>f</a:t>
            </a:r>
            <a:r>
              <a:rPr lang="hu-HU" dirty="0" err="1" smtClean="0"/>
              <a:t>or</a:t>
            </a:r>
            <a:r>
              <a:rPr lang="hu-HU" dirty="0" smtClean="0"/>
              <a:t> </a:t>
            </a:r>
            <a:r>
              <a:rPr lang="hu-HU" dirty="0" err="1" smtClean="0"/>
              <a:t>stiff</a:t>
            </a:r>
            <a:r>
              <a:rPr lang="hu-HU" dirty="0" smtClean="0"/>
              <a:t> </a:t>
            </a:r>
            <a:r>
              <a:rPr lang="hu-HU" dirty="0" err="1" smtClean="0"/>
              <a:t>problems</a:t>
            </a:r>
            <a:endParaRPr lang="hu-HU" dirty="0" smtClean="0"/>
          </a:p>
          <a:p>
            <a:pPr marL="0">
              <a:spcBef>
                <a:spcPts val="0"/>
              </a:spcBef>
            </a:pPr>
            <a:r>
              <a:rPr lang="hu-HU" dirty="0" err="1"/>
              <a:t>much</a:t>
            </a:r>
            <a:r>
              <a:rPr lang="hu-HU" dirty="0"/>
              <a:t> </a:t>
            </a:r>
            <a:r>
              <a:rPr lang="hu-HU" dirty="0" err="1"/>
              <a:t>smaller</a:t>
            </a:r>
            <a:r>
              <a:rPr lang="hu-HU" dirty="0"/>
              <a:t> </a:t>
            </a:r>
            <a:r>
              <a:rPr lang="hu-HU" dirty="0" err="1"/>
              <a:t>time</a:t>
            </a:r>
            <a:r>
              <a:rPr lang="hu-HU" dirty="0"/>
              <a:t> </a:t>
            </a:r>
            <a:r>
              <a:rPr lang="hu-HU" dirty="0" err="1"/>
              <a:t>steps</a:t>
            </a:r>
            <a:r>
              <a:rPr lang="hu-HU" dirty="0"/>
              <a:t> </a:t>
            </a:r>
            <a:r>
              <a:rPr lang="hu-HU" dirty="0" err="1"/>
              <a:t>for</a:t>
            </a:r>
            <a:r>
              <a:rPr lang="hu-HU" dirty="0"/>
              <a:t> </a:t>
            </a:r>
            <a:r>
              <a:rPr lang="hu-HU" dirty="0" err="1"/>
              <a:t>much</a:t>
            </a:r>
            <a:r>
              <a:rPr lang="hu-HU" dirty="0"/>
              <a:t> </a:t>
            </a:r>
            <a:r>
              <a:rPr lang="hu-HU" dirty="0" err="1"/>
              <a:t>steeper</a:t>
            </a:r>
            <a:r>
              <a:rPr lang="hu-HU" dirty="0"/>
              <a:t> </a:t>
            </a:r>
            <a:r>
              <a:rPr lang="hu-HU" dirty="0" err="1"/>
              <a:t>changes</a:t>
            </a:r>
            <a:r>
              <a:rPr lang="hu-HU" dirty="0"/>
              <a:t>, </a:t>
            </a:r>
            <a:r>
              <a:rPr lang="hu-HU" dirty="0" err="1"/>
              <a:t>much</a:t>
            </a:r>
            <a:r>
              <a:rPr lang="hu-HU" dirty="0"/>
              <a:t> </a:t>
            </a:r>
            <a:r>
              <a:rPr lang="hu-HU" dirty="0" err="1"/>
              <a:t>bigger</a:t>
            </a:r>
            <a:r>
              <a:rPr lang="hu-HU" dirty="0"/>
              <a:t> </a:t>
            </a:r>
            <a:r>
              <a:rPr lang="hu-HU" dirty="0" err="1"/>
              <a:t>in</a:t>
            </a:r>
            <a:r>
              <a:rPr lang="hu-HU" dirty="0"/>
              <a:t> „</a:t>
            </a:r>
            <a:r>
              <a:rPr lang="hu-HU" dirty="0" err="1"/>
              <a:t>slower</a:t>
            </a:r>
            <a:r>
              <a:rPr lang="hu-HU" dirty="0"/>
              <a:t> </a:t>
            </a:r>
            <a:r>
              <a:rPr lang="hu-HU" dirty="0" err="1"/>
              <a:t>changing</a:t>
            </a:r>
            <a:r>
              <a:rPr lang="hu-HU" dirty="0"/>
              <a:t>” </a:t>
            </a:r>
            <a:r>
              <a:rPr lang="hu-HU" dirty="0" err="1" smtClean="0"/>
              <a:t>regions</a:t>
            </a:r>
            <a:endParaRPr lang="hu-HU" dirty="0" smtClean="0"/>
          </a:p>
          <a:p>
            <a:pPr marL="0">
              <a:spcBef>
                <a:spcPts val="0"/>
              </a:spcBef>
            </a:pPr>
            <a:endParaRPr lang="hu-HU" dirty="0" smtClean="0"/>
          </a:p>
          <a:p>
            <a:pPr marL="0">
              <a:spcBef>
                <a:spcPts val="0"/>
              </a:spcBef>
            </a:pPr>
            <a:endParaRPr lang="en-US" dirty="0"/>
          </a:p>
        </p:txBody>
      </p:sp>
      <p:sp>
        <p:nvSpPr>
          <p:cNvPr id="8" name="Szövegdoboz 7"/>
          <p:cNvSpPr txBox="1"/>
          <p:nvPr/>
        </p:nvSpPr>
        <p:spPr>
          <a:xfrm>
            <a:off x="719528" y="5846919"/>
            <a:ext cx="78398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dirty="0" err="1" smtClean="0"/>
              <a:t>different</a:t>
            </a:r>
            <a:r>
              <a:rPr lang="hu-HU" sz="2000" dirty="0" smtClean="0"/>
              <a:t> </a:t>
            </a:r>
            <a:r>
              <a:rPr lang="hu-HU" sz="2000" dirty="0" err="1"/>
              <a:t>methods</a:t>
            </a:r>
            <a:r>
              <a:rPr lang="hu-HU" sz="2000" dirty="0"/>
              <a:t> </a:t>
            </a:r>
            <a:r>
              <a:rPr lang="hu-HU" sz="2000" dirty="0" err="1"/>
              <a:t>with</a:t>
            </a:r>
            <a:r>
              <a:rPr lang="hu-HU" sz="2000" dirty="0"/>
              <a:t> </a:t>
            </a:r>
            <a:r>
              <a:rPr lang="hu-HU" sz="2000" dirty="0" err="1"/>
              <a:t>differnt</a:t>
            </a:r>
            <a:r>
              <a:rPr lang="hu-HU" sz="2000" dirty="0"/>
              <a:t> </a:t>
            </a:r>
            <a:r>
              <a:rPr lang="hu-HU" sz="2000" dirty="0" err="1" smtClean="0"/>
              <a:t>heuristics</a:t>
            </a:r>
            <a:endParaRPr lang="hu-HU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dirty="0" err="1" smtClean="0"/>
              <a:t>they</a:t>
            </a:r>
            <a:r>
              <a:rPr lang="hu-HU" sz="2000" dirty="0" smtClean="0"/>
              <a:t> </a:t>
            </a:r>
            <a:r>
              <a:rPr lang="hu-HU" sz="2000" dirty="0" err="1"/>
              <a:t>combine</a:t>
            </a:r>
            <a:r>
              <a:rPr lang="hu-HU" sz="2000" dirty="0"/>
              <a:t> </a:t>
            </a:r>
            <a:r>
              <a:rPr lang="hu-HU" sz="2000" dirty="0" err="1"/>
              <a:t>diffent</a:t>
            </a:r>
            <a:r>
              <a:rPr lang="hu-HU" sz="2000" dirty="0"/>
              <a:t> </a:t>
            </a:r>
            <a:r>
              <a:rPr lang="hu-HU" sz="2000" dirty="0" err="1"/>
              <a:t>order</a:t>
            </a:r>
            <a:r>
              <a:rPr lang="hu-HU" sz="2000" dirty="0"/>
              <a:t> </a:t>
            </a:r>
            <a:r>
              <a:rPr lang="hu-HU" sz="2000" dirty="0" err="1"/>
              <a:t>ode</a:t>
            </a:r>
            <a:r>
              <a:rPr lang="hu-HU" sz="2000" dirty="0"/>
              <a:t> </a:t>
            </a:r>
            <a:r>
              <a:rPr lang="hu-HU" sz="2000" dirty="0" err="1" smtClean="0"/>
              <a:t>solvers</a:t>
            </a:r>
            <a:endParaRPr lang="hu-HU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dirty="0" err="1"/>
              <a:t>f</a:t>
            </a:r>
            <a:r>
              <a:rPr lang="hu-HU" sz="2000" dirty="0" err="1" smtClean="0"/>
              <a:t>or</a:t>
            </a:r>
            <a:r>
              <a:rPr lang="hu-HU" sz="2000" dirty="0" smtClean="0"/>
              <a:t> more </a:t>
            </a:r>
            <a:r>
              <a:rPr lang="hu-HU" sz="2000" dirty="0" err="1" smtClean="0"/>
              <a:t>details</a:t>
            </a:r>
            <a:r>
              <a:rPr lang="hu-HU" sz="2000" dirty="0" smtClean="0"/>
              <a:t>, </a:t>
            </a:r>
            <a:r>
              <a:rPr lang="hu-HU" sz="2000" dirty="0" err="1" smtClean="0"/>
              <a:t>see</a:t>
            </a:r>
            <a:r>
              <a:rPr lang="hu-HU" sz="2000" dirty="0" smtClean="0"/>
              <a:t> </a:t>
            </a:r>
            <a:r>
              <a:rPr lang="hu-HU" sz="2000" dirty="0" err="1"/>
              <a:t>Numeric</a:t>
            </a:r>
            <a:r>
              <a:rPr lang="hu-HU" sz="2000" dirty="0"/>
              <a:t> </a:t>
            </a:r>
            <a:r>
              <a:rPr lang="hu-HU" sz="2000" dirty="0" err="1"/>
              <a:t>methods</a:t>
            </a:r>
            <a:r>
              <a:rPr lang="hu-HU" sz="2000" dirty="0"/>
              <a:t> </a:t>
            </a:r>
            <a:r>
              <a:rPr lang="hu-HU" sz="2000" dirty="0" smtClean="0"/>
              <a:t>2</a:t>
            </a:r>
            <a:r>
              <a:rPr lang="hu-HU" sz="2000" dirty="0"/>
              <a:t> </a:t>
            </a:r>
            <a:r>
              <a:rPr lang="hu-HU" sz="2000" dirty="0" err="1" smtClean="0"/>
              <a:t>class</a:t>
            </a:r>
            <a:endParaRPr lang="en-US" sz="2000" dirty="0"/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318" y="3078666"/>
            <a:ext cx="3423066" cy="2712780"/>
          </a:xfrm>
          <a:prstGeom prst="rect">
            <a:avLst/>
          </a:prstGeom>
        </p:spPr>
      </p:pic>
      <p:pic>
        <p:nvPicPr>
          <p:cNvPr id="10" name="Kép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6849" y="3078666"/>
            <a:ext cx="3479248" cy="2712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077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Explicit Euler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Def</a:t>
            </a:r>
            <a:r>
              <a:rPr lang="hu-HU" dirty="0" smtClean="0"/>
              <a:t>.:</a:t>
            </a:r>
          </a:p>
          <a:p>
            <a:endParaRPr lang="hu-H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Szövegdoboz 3"/>
              <p:cNvSpPr txBox="1"/>
              <p:nvPr/>
            </p:nvSpPr>
            <p:spPr>
              <a:xfrm>
                <a:off x="755576" y="2420888"/>
                <a:ext cx="7920880" cy="3798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sz="2400" dirty="0" smtClean="0"/>
                  <a:t>General </a:t>
                </a:r>
                <a:r>
                  <a:rPr lang="hu-HU" sz="2400" dirty="0" err="1" smtClean="0"/>
                  <a:t>task</a:t>
                </a:r>
                <a:r>
                  <a:rPr lang="hu-HU" sz="2400" dirty="0" smtClean="0"/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hu-HU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hu-HU" sz="2400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hu-HU" sz="2400" b="0" i="1" smtClean="0">
                          <a:latin typeface="Cambria Math"/>
                        </a:rPr>
                        <m:t>=</m:t>
                      </m:r>
                      <m:r>
                        <a:rPr lang="hu-HU" sz="2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sz="2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hu-HU" sz="2400" b="0" i="1" smtClean="0">
                          <a:latin typeface="Cambria Math"/>
                        </a:rPr>
                        <m:t>, </m:t>
                      </m:r>
                      <m:r>
                        <a:rPr lang="hu-HU" sz="2400" b="0" i="1" smtClean="0"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sz="2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hu-HU" sz="2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hu-HU" sz="24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hu-HU" sz="2400" b="0" i="1" smtClean="0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hu-HU" sz="2400" b="0" i="1" smtClean="0">
                              <a:latin typeface="Cambria Math"/>
                              <a:ea typeface="Cambria Math"/>
                            </a:rPr>
                            <m:t>ℝ</m:t>
                          </m:r>
                        </m:e>
                        <m:sup>
                          <m:r>
                            <a:rPr lang="hu-HU" sz="2400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</m:sup>
                      </m:sSup>
                    </m:oMath>
                  </m:oMathPara>
                </a14:m>
                <a:endParaRPr lang="hu-HU" sz="2400" b="0" i="1" dirty="0" smtClean="0">
                  <a:latin typeface="Cambria Math"/>
                  <a:ea typeface="Cambria Math"/>
                </a:endParaRPr>
              </a:p>
              <a:p>
                <a:r>
                  <a:rPr lang="hu-HU" sz="2400" dirty="0" smtClean="0">
                    <a:ea typeface="Cambria Math"/>
                  </a:rPr>
                  <a:t>			</a:t>
                </a:r>
                <a14:m>
                  <m:oMath xmlns:m="http://schemas.openxmlformats.org/officeDocument/2006/math">
                    <m:r>
                      <a:rPr lang="hu-HU" sz="2400" i="1" smtClean="0">
                        <a:latin typeface="Cambria Math"/>
                        <a:ea typeface="Cambria Math"/>
                      </a:rPr>
                      <m:t>𝜑</m:t>
                    </m:r>
                    <m:r>
                      <a:rPr lang="hu-HU" sz="2400" b="0" i="1" smtClean="0">
                        <a:latin typeface="Cambria Math"/>
                        <a:ea typeface="Cambria Math"/>
                      </a:rPr>
                      <m:t>:[0,</m:t>
                    </m:r>
                    <m:sSub>
                      <m:sSubPr>
                        <m:ctrlPr>
                          <a:rPr lang="hu-HU" sz="2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h</m:t>
                        </m:r>
                      </m:e>
                      <m:sub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  <m:r>
                      <a:rPr lang="hu-HU" sz="2400" b="0" i="1" smtClean="0">
                        <a:latin typeface="Cambria Math"/>
                        <a:ea typeface="Cambria Math"/>
                      </a:rPr>
                      <m:t>]×</m:t>
                    </m:r>
                  </m:oMath>
                </a14:m>
                <a:r>
                  <a:rPr lang="hu-HU" sz="240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hu-HU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ℝ</m:t>
                        </m:r>
                      </m:e>
                      <m:sup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𝑑</m:t>
                        </m:r>
                      </m:sup>
                    </m:sSup>
                    <m:r>
                      <a:rPr lang="hu-HU" sz="2400" i="1" smtClean="0">
                        <a:latin typeface="Cambria Math"/>
                        <a:ea typeface="Cambria Math"/>
                      </a:rPr>
                      <m:t>→</m:t>
                    </m:r>
                    <m:sSup>
                      <m:sSupPr>
                        <m:ctrlPr>
                          <a:rPr lang="hu-HU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ℝ</m:t>
                        </m:r>
                      </m:e>
                      <m:sup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𝑑</m:t>
                        </m:r>
                      </m:sup>
                    </m:sSup>
                  </m:oMath>
                </a14:m>
                <a:endParaRPr lang="hu-HU" sz="2400" dirty="0" smtClean="0"/>
              </a:p>
              <a:p>
                <a:r>
                  <a:rPr lang="hu-HU" sz="2400" dirty="0" smtClean="0"/>
                  <a:t>General </a:t>
                </a:r>
                <a:r>
                  <a:rPr lang="hu-HU" sz="2400" dirty="0" err="1" smtClean="0"/>
                  <a:t>method</a:t>
                </a:r>
                <a:r>
                  <a:rPr lang="hu-HU" sz="2400" dirty="0" smtClean="0"/>
                  <a:t>:		</a:t>
                </a:r>
              </a:p>
              <a:p>
                <a:endParaRPr lang="hu-HU" sz="2400" dirty="0" smtClean="0"/>
              </a:p>
              <a:p>
                <a:r>
                  <a:rPr lang="hu-HU" sz="2400" dirty="0"/>
                  <a:t>	</a:t>
                </a:r>
                <a:r>
                  <a:rPr lang="hu-HU" sz="2400" dirty="0" smtClean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sz="240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hu-HU" sz="2400" b="0" i="1" smtClean="0">
                            <a:latin typeface="Cambria Math"/>
                          </a:rPr>
                          <m:t>𝑘</m:t>
                        </m:r>
                        <m:r>
                          <a:rPr lang="hu-HU" sz="2400" b="0" i="1" smtClean="0">
                            <a:latin typeface="Cambria Math"/>
                          </a:rPr>
                          <m:t>+1</m:t>
                        </m:r>
                      </m:sub>
                    </m:sSub>
                    <m:r>
                      <a:rPr lang="hu-HU" sz="2400" b="0" i="1" smtClean="0">
                        <a:latin typeface="Cambria Math"/>
                      </a:rPr>
                      <m:t>=</m:t>
                    </m:r>
                    <m:r>
                      <a:rPr lang="hu-HU" sz="2400" i="1">
                        <a:latin typeface="Cambria Math"/>
                        <a:ea typeface="Cambria Math"/>
                      </a:rPr>
                      <m:t>𝜑</m:t>
                    </m:r>
                    <m:d>
                      <m:dPr>
                        <m:ctrlPr>
                          <a:rPr lang="hu-HU" sz="2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h</m:t>
                        </m:r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hu-HU" sz="24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hu-HU" sz="2400" b="0" i="1" smtClean="0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hu-HU" sz="2400" b="0" i="1" smtClean="0">
                                <a:latin typeface="Cambria Math"/>
                                <a:ea typeface="Cambria Math"/>
                              </a:rPr>
                              <m:t>𝑘</m:t>
                            </m:r>
                          </m:sub>
                        </m:sSub>
                      </m:e>
                    </m:d>
                    <m:r>
                      <a:rPr lang="hu-HU" sz="2400" b="0" i="1" smtClean="0">
                        <a:latin typeface="Cambria Math"/>
                        <a:ea typeface="Cambria Math"/>
                      </a:rPr>
                      <m:t>, </m:t>
                    </m:r>
                    <m:r>
                      <a:rPr lang="hu-HU" sz="2400" b="0" i="1" smtClean="0">
                        <a:latin typeface="Cambria Math"/>
                        <a:ea typeface="Cambria Math"/>
                      </a:rPr>
                      <m:t>𝑘</m:t>
                    </m:r>
                    <m:r>
                      <a:rPr lang="hu-HU" sz="2400" b="0" i="1" smtClean="0">
                        <a:latin typeface="Cambria Math"/>
                        <a:ea typeface="Cambria Math"/>
                      </a:rPr>
                      <m:t>=0,1,2,… ↔</m:t>
                    </m:r>
                  </m:oMath>
                </a14:m>
                <a:r>
                  <a:rPr lang="hu-HU" sz="2400" dirty="0" smtClean="0"/>
                  <a:t> X =</a:t>
                </a:r>
                <a14:m>
                  <m:oMath xmlns:m="http://schemas.openxmlformats.org/officeDocument/2006/math">
                    <m:r>
                      <a:rPr lang="hu-HU" sz="24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hu-HU" sz="2400" i="1">
                        <a:latin typeface="Cambria Math"/>
                        <a:ea typeface="Cambria Math"/>
                      </a:rPr>
                      <m:t>𝜑</m:t>
                    </m:r>
                    <m:d>
                      <m:dPr>
                        <m:ctrlPr>
                          <a:rPr lang="hu-HU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h</m:t>
                        </m:r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</m:d>
                  </m:oMath>
                </a14:m>
                <a:endParaRPr lang="hu-HU" sz="2400" dirty="0" smtClean="0">
                  <a:ea typeface="Cambria Math"/>
                </a:endParaRPr>
              </a:p>
              <a:p>
                <a:endParaRPr lang="hu-HU" sz="24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hu-HU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𝜑</m:t>
                        </m:r>
                      </m:e>
                      <m:sub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𝐸</m:t>
                        </m:r>
                      </m:sub>
                    </m:sSub>
                  </m:oMath>
                </a14:m>
                <a:r>
                  <a:rPr lang="hu-HU" sz="2400" dirty="0" smtClean="0"/>
                  <a:t> explicit Euler </a:t>
                </a:r>
                <a:r>
                  <a:rPr lang="hu-HU" sz="2400" dirty="0" err="1" smtClean="0"/>
                  <a:t>method</a:t>
                </a:r>
                <a:endParaRPr lang="hu-HU" sz="2400" dirty="0" smtClean="0"/>
              </a:p>
              <a:p>
                <a:endParaRPr lang="hu-HU" sz="2400" dirty="0" smtClean="0"/>
              </a:p>
              <a:p>
                <a:r>
                  <a:rPr lang="hu-HU" sz="2400" dirty="0" smtClean="0"/>
                  <a:t>		X </a:t>
                </a:r>
                <a:r>
                  <a:rPr lang="hu-HU" sz="2400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𝜑</m:t>
                        </m:r>
                      </m:e>
                      <m:sub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𝐸</m:t>
                        </m:r>
                      </m:sub>
                    </m:sSub>
                    <m:d>
                      <m:dPr>
                        <m:ctrlPr>
                          <a:rPr lang="hu-HU" sz="2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h</m:t>
                        </m:r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hu-HU" sz="2400" dirty="0" smtClean="0"/>
                  <a:t>, </a:t>
                </a:r>
                <a:r>
                  <a:rPr lang="hu-HU" sz="2400" dirty="0" err="1" smtClean="0"/>
                  <a:t>where</a:t>
                </a:r>
                <a:r>
                  <a:rPr lang="hu-HU" sz="2400" dirty="0" smtClean="0"/>
                  <a:t> </a:t>
                </a:r>
                <a:r>
                  <a:rPr lang="hu-HU" sz="2400" i="1" dirty="0" smtClean="0"/>
                  <a:t>X=</a:t>
                </a:r>
                <a:r>
                  <a:rPr lang="hu-HU" sz="2400" i="1" dirty="0" err="1" smtClean="0"/>
                  <a:t>x</a:t>
                </a:r>
                <a:r>
                  <a:rPr lang="hu-HU" sz="2400" i="1" dirty="0" smtClean="0"/>
                  <a:t>+</a:t>
                </a:r>
                <a:r>
                  <a:rPr lang="hu-HU" sz="2400" i="1" dirty="0" err="1" smtClean="0"/>
                  <a:t>hf</a:t>
                </a:r>
                <a:r>
                  <a:rPr lang="hu-HU" sz="2400" i="1" dirty="0" smtClean="0"/>
                  <a:t>(</a:t>
                </a:r>
                <a:r>
                  <a:rPr lang="hu-HU" sz="2400" i="1" dirty="0" err="1" smtClean="0"/>
                  <a:t>x</a:t>
                </a:r>
                <a:r>
                  <a:rPr lang="hu-HU" sz="2400" i="1" dirty="0" smtClean="0"/>
                  <a:t>)</a:t>
                </a:r>
              </a:p>
            </p:txBody>
          </p:sp>
        </mc:Choice>
        <mc:Fallback xmlns="">
          <p:sp>
            <p:nvSpPr>
              <p:cNvPr id="4" name="Szövegdoboz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2420888"/>
                <a:ext cx="7920880" cy="3798732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l="-1232" t="-1284" b="-27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040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</TotalTime>
  <Words>593</Words>
  <Application>Microsoft Office PowerPoint</Application>
  <PresentationFormat>Diavetítés a képernyőre (4:3 oldalarány)</PresentationFormat>
  <Paragraphs>123</Paragraphs>
  <Slides>15</Slides>
  <Notes>5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21" baseType="lpstr">
      <vt:lpstr>Arial</vt:lpstr>
      <vt:lpstr>Calibri</vt:lpstr>
      <vt:lpstr>Cambria Math</vt:lpstr>
      <vt:lpstr>Constantia</vt:lpstr>
      <vt:lpstr>Wingdings 2</vt:lpstr>
      <vt:lpstr>Áramlás</vt:lpstr>
      <vt:lpstr>Theory of nonlinear dynamic systems Practice 4</vt:lpstr>
      <vt:lpstr>Numeric precision of ode45</vt:lpstr>
      <vt:lpstr>Numeric precision of ode45</vt:lpstr>
      <vt:lpstr>Van der Pol oscillator </vt:lpstr>
      <vt:lpstr>Van der Pol oscillator </vt:lpstr>
      <vt:lpstr>Van der Pol oscillator </vt:lpstr>
      <vt:lpstr>Van der Pol oscillator</vt:lpstr>
      <vt:lpstr>Van der Pol oscillator</vt:lpstr>
      <vt:lpstr>Explicit Euler</vt:lpstr>
      <vt:lpstr>Implicit Euler</vt:lpstr>
      <vt:lpstr>Semi-implicit Euler</vt:lpstr>
      <vt:lpstr>Semi-implicit Euler</vt:lpstr>
      <vt:lpstr>Comparation of numerical methods:</vt:lpstr>
      <vt:lpstr>Euler mehods</vt:lpstr>
      <vt:lpstr>Thank you for your attention!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Theory of nonlinear dynamic systems Practice 3</dc:title>
  <dc:creator>juhaszjanos</dc:creator>
  <cp:lastModifiedBy>juhaszjanos</cp:lastModifiedBy>
  <cp:revision>29</cp:revision>
  <dcterms:created xsi:type="dcterms:W3CDTF">2019-10-01T13:03:27Z</dcterms:created>
  <dcterms:modified xsi:type="dcterms:W3CDTF">2019-12-04T18:46:44Z</dcterms:modified>
</cp:coreProperties>
</file>