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12"/>
  </p:notesMasterIdLst>
  <p:sldIdLst>
    <p:sldId id="259" r:id="rId4"/>
    <p:sldId id="260" r:id="rId5"/>
    <p:sldId id="261" r:id="rId6"/>
    <p:sldId id="262" r:id="rId7"/>
    <p:sldId id="263" r:id="rId8"/>
    <p:sldId id="266" r:id="rId9"/>
    <p:sldId id="267" r:id="rId10"/>
    <p:sldId id="25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9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637" autoAdjust="0"/>
  </p:normalViewPr>
  <p:slideViewPr>
    <p:cSldViewPr snapToGrid="0">
      <p:cViewPr varScale="1">
        <p:scale>
          <a:sx n="60" d="100"/>
          <a:sy n="60" d="100"/>
        </p:scale>
        <p:origin x="160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8EEC9A-570A-4E69-B556-C3E445444859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999523-30C6-49B8-98AF-489D9A981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797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99523-30C6-49B8-98AF-489D9A98109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8649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noProof="0" dirty="0" smtClean="0"/>
              <a:t>Solutions:</a:t>
            </a:r>
          </a:p>
          <a:p>
            <a:endParaRPr lang="en-US" noProof="0" dirty="0" smtClean="0"/>
          </a:p>
          <a:p>
            <a:r>
              <a:rPr lang="en-US" noProof="0" dirty="0" smtClean="0"/>
              <a:t>1:  </a:t>
            </a:r>
            <a:r>
              <a:rPr lang="hu-HU" noProof="0" dirty="0" smtClean="0"/>
              <a:t>S</a:t>
            </a:r>
            <a:r>
              <a:rPr lang="en-US" noProof="0" dirty="0" smtClean="0"/>
              <a:t>table node: 	eigen_value1= -0.5; eigen_value2= -3</a:t>
            </a:r>
          </a:p>
          <a:p>
            <a:r>
              <a:rPr lang="en-US" noProof="0" dirty="0" smtClean="0"/>
              <a:t>		eigen_vektor1=[3 -5]; eigen_vector2=[0 1]</a:t>
            </a:r>
          </a:p>
          <a:p>
            <a:endParaRPr lang="en-US" noProof="0" dirty="0" smtClean="0"/>
          </a:p>
          <a:p>
            <a:r>
              <a:rPr lang="en-US" noProof="0" dirty="0" smtClean="0"/>
              <a:t>2. Saddle node:	eigen_value1= 2.5; eigen_value2= -1</a:t>
            </a:r>
          </a:p>
          <a:p>
            <a:r>
              <a:rPr lang="en-US" noProof="0" dirty="0" smtClean="0"/>
              <a:t>		eigen_vektor1=[1 -7]; eigen_vector2=[1 0]</a:t>
            </a:r>
          </a:p>
          <a:p>
            <a:endParaRPr lang="en-US" noProof="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60A28-7746-40FE-9BFD-400905BB5545}" type="slidenum">
              <a:rPr lang="hu-HU" smtClean="0">
                <a:solidFill>
                  <a:prstClr val="black"/>
                </a:solidFill>
              </a:rPr>
              <a:pPr/>
              <a:t>4</a:t>
            </a:fld>
            <a:endParaRPr lang="hu-H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356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noProof="0" dirty="0" smtClean="0"/>
              <a:t>Stable spiral for b&lt;1</a:t>
            </a:r>
          </a:p>
          <a:p>
            <a:r>
              <a:rPr lang="en-US" noProof="0" dirty="0" smtClean="0"/>
              <a:t>Excitation -&gt; periodic behavior (helix in time)</a:t>
            </a:r>
          </a:p>
          <a:p>
            <a:r>
              <a:rPr lang="en-US" noProof="0" dirty="0" smtClean="0"/>
              <a:t>The spiral approaches to the helix</a:t>
            </a:r>
            <a:r>
              <a:rPr lang="en-US" baseline="0" noProof="0" dirty="0" smtClean="0"/>
              <a:t> -&gt; moving „</a:t>
            </a:r>
            <a:r>
              <a:rPr lang="en-US" baseline="0" noProof="0" dirty="0" smtClean="0"/>
              <a:t>fix</a:t>
            </a:r>
            <a:r>
              <a:rPr lang="hu-HU" baseline="0" noProof="0" dirty="0" err="1" smtClean="0"/>
              <a:t>ed</a:t>
            </a:r>
            <a:r>
              <a:rPr lang="en-US" baseline="0" noProof="0" dirty="0" smtClean="0"/>
              <a:t>” </a:t>
            </a:r>
            <a:r>
              <a:rPr lang="en-US" baseline="0" noProof="0" dirty="0" smtClean="0"/>
              <a:t>points based on the external force</a:t>
            </a:r>
            <a:endParaRPr lang="en-US" noProof="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99523-30C6-49B8-98AF-489D9A98109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300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noProof="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60A28-7746-40FE-9BFD-400905BB5545}" type="slidenum">
              <a:rPr lang="hu-HU" smtClean="0"/>
              <a:pPr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29032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DBF5F9">
                    <a:shade val="90000"/>
                  </a:srgbClr>
                </a:solidFill>
              </a:rPr>
              <a:pPr/>
              <a:t>2019.12.04.</a:t>
            </a:fld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4469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2019.12.04.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79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2019.12.04.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7091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DBF5F9">
                    <a:shade val="90000"/>
                  </a:srgbClr>
                </a:solidFill>
              </a:rPr>
              <a:pPr/>
              <a:t>2019.12.04.</a:t>
            </a:fld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626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2019.12.04.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4691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DBF5F9">
                    <a:shade val="90000"/>
                  </a:srgbClr>
                </a:solidFill>
              </a:rPr>
              <a:pPr/>
              <a:t>2019.12.04.</a:t>
            </a:fld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0256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2019.12.04.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1537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2019.12.04.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9048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2019.12.04.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6369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2019.12.04.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71766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2019.12.04.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577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2019.12.04.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5218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2019.12.04.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22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2019.12.04.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7488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2019.12.04.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4994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DBF5F9">
                    <a:shade val="90000"/>
                  </a:srgbClr>
                </a:solidFill>
              </a:rPr>
              <a:pPr/>
              <a:t>2019.12.04.</a:t>
            </a:fld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1837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2019.12.04.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1387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DBF5F9">
                    <a:shade val="90000"/>
                  </a:srgbClr>
                </a:solidFill>
              </a:rPr>
              <a:pPr/>
              <a:t>2019.12.04.</a:t>
            </a:fld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1212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2019.12.04.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6867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2019.12.04.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33236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2019.12.04.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6770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2019.12.04.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817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DBF5F9">
                    <a:shade val="90000"/>
                  </a:srgbClr>
                </a:solidFill>
              </a:rPr>
              <a:pPr/>
              <a:t>2019.12.04.</a:t>
            </a:fld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892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2019.12.04.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7873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2019.12.04.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24882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2019.12.04.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5643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2019.12.04.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233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2019.12.04.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855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2019.12.04.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425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2019.12.04.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905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2019.12.04.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410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2019.12.04.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06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2019.12.04.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496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2019.12.04.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40153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2019.12.04.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11227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2019.12.04.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9261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hyperlink" Target="https://services.math.duke.edu/education/webfeats/Word2HTML/Predator.html" TargetMode="Externa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14.jpeg"/><Relationship Id="rId4" Type="http://schemas.openxmlformats.org/officeDocument/2006/relationships/hyperlink" Target="http://www.google.hu/url?sa=i&amp;rct=j&amp;q=&amp;esrc=s&amp;source=images&amp;cd=&amp;cad=rja&amp;uact=8&amp;ved=0ahUKEwjCqqbO2dTPAhUGWBoKHe2DBZgQjRwIBw&amp;url=http://complexnt.blogspot.com/2012/03/study-of-two-species-interactions-using.html&amp;psig=AFQjCNFq48jKJ3cJlM9kh9MIe6kRYiP4ZA&amp;ust=1476341949421289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Theory of nonlinear dynamic systems</a:t>
            </a:r>
            <a:br>
              <a:rPr lang="en-US" dirty="0" smtClean="0"/>
            </a:br>
            <a:r>
              <a:rPr lang="en-US" dirty="0" smtClean="0"/>
              <a:t>Practice </a:t>
            </a:r>
            <a:r>
              <a:rPr lang="hu-HU" dirty="0"/>
              <a:t>3</a:t>
            </a:r>
            <a:endParaRPr lang="en-US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533400" y="5229200"/>
            <a:ext cx="7854696" cy="1080120"/>
          </a:xfrm>
        </p:spPr>
        <p:txBody>
          <a:bodyPr>
            <a:normAutofit/>
          </a:bodyPr>
          <a:lstStyle/>
          <a:p>
            <a:r>
              <a:rPr lang="hu-HU" dirty="0" smtClean="0"/>
              <a:t>Juhász János</a:t>
            </a:r>
          </a:p>
          <a:p>
            <a:r>
              <a:rPr lang="hu-HU" dirty="0" err="1" smtClean="0"/>
              <a:t>juhasz.janos</a:t>
            </a:r>
            <a:r>
              <a:rPr lang="hu-HU" dirty="0" smtClean="0"/>
              <a:t>@.</a:t>
            </a:r>
            <a:r>
              <a:rPr lang="hu-HU" dirty="0" err="1" smtClean="0"/>
              <a:t>itk.ppke.hu</a:t>
            </a:r>
            <a:endParaRPr lang="hu-HU" dirty="0" smtClean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DBF5F9">
                    <a:shade val="90000"/>
                  </a:srgbClr>
                </a:solidFill>
              </a:rPr>
              <a:pPr/>
              <a:t>2019.12.04.</a:t>
            </a:fld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37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Trace-Determinant </a:t>
            </a:r>
            <a:r>
              <a:rPr lang="en-GB" dirty="0" smtClean="0"/>
              <a:t>Diagram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artalom helye 4"/>
              <p:cNvSpPr>
                <a:spLocks noGrp="1"/>
              </p:cNvSpPr>
              <p:nvPr>
                <p:ph idx="1"/>
              </p:nvPr>
            </p:nvSpPr>
            <p:spPr>
              <a:xfrm>
                <a:off x="47625" y="2564904"/>
                <a:ext cx="8229600" cy="3759696"/>
              </a:xfrm>
            </p:spPr>
            <p:txBody>
              <a:bodyPr>
                <a:normAutofit fontScale="70000" lnSpcReduction="20000"/>
              </a:bodyPr>
              <a:lstStyle/>
              <a:p>
                <a:pPr marL="0" lvl="1"/>
                <a:r>
                  <a:rPr lang="hu-HU" dirty="0" smtClean="0"/>
                  <a:t>Unstable</a:t>
                </a:r>
                <a:r>
                  <a:rPr lang="hu-HU" dirty="0"/>
                  <a:t> </a:t>
                </a:r>
                <a:r>
                  <a:rPr lang="hu-HU" dirty="0" err="1" smtClean="0"/>
                  <a:t>Focus</a:t>
                </a:r>
                <a:r>
                  <a:rPr lang="hu-HU" dirty="0" smtClean="0"/>
                  <a:t>, </a:t>
                </a:r>
                <a:r>
                  <a:rPr lang="hu-HU" dirty="0" err="1" smtClean="0"/>
                  <a:t>Spiral</a:t>
                </a:r>
                <a:r>
                  <a:rPr lang="hu-HU" dirty="0" smtClean="0"/>
                  <a:t> </a:t>
                </a:r>
                <a:r>
                  <a:rPr lang="hu-HU" dirty="0" err="1" smtClean="0"/>
                  <a:t>Source</a:t>
                </a:r>
                <a:r>
                  <a:rPr lang="hu-HU" dirty="0" smtClean="0"/>
                  <a:t> </a:t>
                </a:r>
                <a14:m>
                  <m:oMath xmlns:m="http://schemas.openxmlformats.org/officeDocument/2006/math">
                    <m:r>
                      <a:rPr lang="hu-HU" i="1" smtClean="0">
                        <a:latin typeface="Cambria Math"/>
                        <a:ea typeface="Cambria Math"/>
                      </a:rPr>
                      <m:t>↔</m:t>
                    </m:r>
                  </m:oMath>
                </a14:m>
                <a:r>
                  <a:rPr lang="hu-HU" dirty="0" smtClean="0"/>
                  <a:t> </a:t>
                </a:r>
                <a14:m>
                  <m:oMath xmlns:m="http://schemas.openxmlformats.org/officeDocument/2006/math">
                    <m:r>
                      <a:rPr lang="hu-HU" b="0" i="1" dirty="0" smtClean="0">
                        <a:latin typeface="Cambria Math"/>
                      </a:rPr>
                      <m:t>𝑇</m:t>
                    </m:r>
                    <m:r>
                      <a:rPr lang="hu-HU" b="0" i="1" dirty="0" smtClean="0">
                        <a:latin typeface="Cambria Math"/>
                      </a:rPr>
                      <m:t>&gt;0 &amp; </m:t>
                    </m:r>
                    <m:r>
                      <a:rPr lang="hu-HU" b="0" i="1" dirty="0" smtClean="0">
                        <a:latin typeface="Cambria Math"/>
                      </a:rPr>
                      <m:t>𝐷</m:t>
                    </m:r>
                    <m:r>
                      <a:rPr lang="hu-HU" b="0" i="1" dirty="0" smtClean="0">
                        <a:latin typeface="Cambria Math"/>
                      </a:rPr>
                      <m:t>&gt;</m:t>
                    </m:r>
                    <m:f>
                      <m:fPr>
                        <m:ctrlPr>
                          <a:rPr lang="hu-HU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hu-HU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hu-HU" b="0" i="1" dirty="0" smtClean="0">
                                <a:latin typeface="Cambria Math"/>
                              </a:rPr>
                              <m:t>𝑇</m:t>
                            </m:r>
                          </m:e>
                          <m:sup>
                            <m:r>
                              <a:rPr lang="hu-HU" b="0" i="1" dirty="0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hu-HU" b="0" i="1" dirty="0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hu-HU" dirty="0"/>
              </a:p>
              <a:p>
                <a:pPr marL="0" lvl="1"/>
                <a:r>
                  <a:rPr lang="hu-HU" dirty="0" err="1"/>
                  <a:t>Unstable</a:t>
                </a:r>
                <a:r>
                  <a:rPr lang="hu-HU" dirty="0"/>
                  <a:t> </a:t>
                </a:r>
                <a:r>
                  <a:rPr lang="hu-HU" dirty="0" err="1" smtClean="0"/>
                  <a:t>Node</a:t>
                </a:r>
                <a:r>
                  <a:rPr lang="hu-HU" dirty="0" smtClean="0"/>
                  <a:t>, </a:t>
                </a:r>
                <a:r>
                  <a:rPr lang="hu-HU" dirty="0" err="1" smtClean="0"/>
                  <a:t>Source</a:t>
                </a:r>
                <a:r>
                  <a:rPr lang="hu-HU" dirty="0" smtClean="0"/>
                  <a:t> </a:t>
                </a:r>
                <a14:m>
                  <m:oMath xmlns:m="http://schemas.openxmlformats.org/officeDocument/2006/math">
                    <m:r>
                      <a:rPr lang="hu-HU" i="1">
                        <a:latin typeface="Cambria Math"/>
                        <a:ea typeface="Cambria Math"/>
                      </a:rPr>
                      <m:t>↔</m:t>
                    </m:r>
                  </m:oMath>
                </a14:m>
                <a:r>
                  <a:rPr lang="hu-HU" dirty="0"/>
                  <a:t> </a:t>
                </a:r>
                <a14:m>
                  <m:oMath xmlns:m="http://schemas.openxmlformats.org/officeDocument/2006/math">
                    <m:r>
                      <a:rPr lang="hu-HU" i="1" dirty="0">
                        <a:latin typeface="Cambria Math"/>
                      </a:rPr>
                      <m:t>𝑇</m:t>
                    </m:r>
                    <m:r>
                      <a:rPr lang="hu-HU" i="1" dirty="0">
                        <a:latin typeface="Cambria Math"/>
                      </a:rPr>
                      <m:t>&gt;0 &amp; 0&lt;</m:t>
                    </m:r>
                    <m:r>
                      <a:rPr lang="hu-HU" i="1" dirty="0">
                        <a:latin typeface="Cambria Math"/>
                      </a:rPr>
                      <m:t>𝐷</m:t>
                    </m:r>
                    <m:r>
                      <a:rPr lang="hu-HU" b="0" i="1" dirty="0" smtClean="0">
                        <a:latin typeface="Cambria Math"/>
                      </a:rPr>
                      <m:t>&lt;</m:t>
                    </m:r>
                    <m:f>
                      <m:fPr>
                        <m:ctrlPr>
                          <a:rPr lang="hu-HU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hu-HU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hu-HU" i="1" dirty="0">
                                <a:latin typeface="Cambria Math"/>
                              </a:rPr>
                              <m:t>𝑇</m:t>
                            </m:r>
                          </m:e>
                          <m:sup>
                            <m:r>
                              <a:rPr lang="hu-HU" i="1" dirty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hu-HU" i="1" dirty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hu-HU" dirty="0"/>
              </a:p>
              <a:p>
                <a:pPr marL="0" lvl="1"/>
                <a:r>
                  <a:rPr lang="hu-HU" dirty="0" err="1" smtClean="0"/>
                  <a:t>Saddle</a:t>
                </a:r>
                <a:r>
                  <a:rPr lang="hu-HU" dirty="0" smtClean="0"/>
                  <a:t> </a:t>
                </a:r>
                <a:r>
                  <a:rPr lang="hu-HU" dirty="0" err="1" smtClean="0"/>
                  <a:t>Point</a:t>
                </a:r>
                <a:r>
                  <a:rPr lang="hu-HU" dirty="0" smtClean="0"/>
                  <a:t> </a:t>
                </a:r>
                <a14:m>
                  <m:oMath xmlns:m="http://schemas.openxmlformats.org/officeDocument/2006/math">
                    <m:r>
                      <a:rPr lang="hu-HU" i="1">
                        <a:latin typeface="Cambria Math"/>
                        <a:ea typeface="Cambria Math"/>
                      </a:rPr>
                      <m:t>↔</m:t>
                    </m:r>
                  </m:oMath>
                </a14:m>
                <a:r>
                  <a:rPr lang="hu-HU" dirty="0"/>
                  <a:t> </a:t>
                </a:r>
                <a:r>
                  <a:rPr lang="hu-HU" dirty="0" smtClean="0"/>
                  <a:t>D</a:t>
                </a:r>
                <a14:m>
                  <m:oMath xmlns:m="http://schemas.openxmlformats.org/officeDocument/2006/math">
                    <m:r>
                      <a:rPr lang="hu-HU" i="1" dirty="0" smtClean="0">
                        <a:latin typeface="Cambria Math"/>
                      </a:rPr>
                      <m:t>&lt;</m:t>
                    </m:r>
                    <m:r>
                      <a:rPr lang="hu-HU" b="0" i="1" dirty="0" smtClean="0">
                        <a:latin typeface="Cambria Math"/>
                      </a:rPr>
                      <m:t>0</m:t>
                    </m:r>
                  </m:oMath>
                </a14:m>
                <a:endParaRPr lang="hu-HU" b="0" dirty="0" smtClean="0"/>
              </a:p>
              <a:p>
                <a:pPr marL="0" lvl="1"/>
                <a:r>
                  <a:rPr lang="hu-HU" dirty="0" err="1"/>
                  <a:t>Stable</a:t>
                </a:r>
                <a:r>
                  <a:rPr lang="hu-HU" dirty="0"/>
                  <a:t> </a:t>
                </a:r>
                <a:r>
                  <a:rPr lang="hu-HU" dirty="0" err="1" smtClean="0"/>
                  <a:t>Node</a:t>
                </a:r>
                <a:r>
                  <a:rPr lang="hu-HU" dirty="0" smtClean="0"/>
                  <a:t>, </a:t>
                </a:r>
                <a:r>
                  <a:rPr lang="hu-HU" dirty="0" err="1" smtClean="0"/>
                  <a:t>Sink</a:t>
                </a:r>
                <a:r>
                  <a:rPr lang="hu-HU" dirty="0" smtClean="0"/>
                  <a:t>  </a:t>
                </a:r>
                <a14:m>
                  <m:oMath xmlns:m="http://schemas.openxmlformats.org/officeDocument/2006/math">
                    <m:r>
                      <a:rPr lang="hu-HU" i="1">
                        <a:latin typeface="Cambria Math"/>
                        <a:ea typeface="Cambria Math"/>
                      </a:rPr>
                      <m:t>↔</m:t>
                    </m:r>
                  </m:oMath>
                </a14:m>
                <a:r>
                  <a:rPr lang="hu-HU" dirty="0"/>
                  <a:t> </a:t>
                </a:r>
                <a14:m>
                  <m:oMath xmlns:m="http://schemas.openxmlformats.org/officeDocument/2006/math">
                    <m:r>
                      <a:rPr lang="hu-HU" i="1" dirty="0">
                        <a:latin typeface="Cambria Math"/>
                      </a:rPr>
                      <m:t>𝑇</m:t>
                    </m:r>
                    <m:r>
                      <a:rPr lang="hu-HU" b="0" i="1" dirty="0" smtClean="0">
                        <a:latin typeface="Cambria Math"/>
                      </a:rPr>
                      <m:t>&lt;</m:t>
                    </m:r>
                    <m:r>
                      <a:rPr lang="hu-HU" i="1" dirty="0">
                        <a:latin typeface="Cambria Math"/>
                      </a:rPr>
                      <m:t>0 &amp; </m:t>
                    </m:r>
                    <m:r>
                      <a:rPr lang="hu-HU" b="0" i="1" dirty="0" smtClean="0">
                        <a:latin typeface="Cambria Math"/>
                      </a:rPr>
                      <m:t>0&lt;</m:t>
                    </m:r>
                    <m:r>
                      <a:rPr lang="hu-HU" i="1" dirty="0">
                        <a:latin typeface="Cambria Math"/>
                      </a:rPr>
                      <m:t>𝐷</m:t>
                    </m:r>
                    <m:r>
                      <a:rPr lang="hu-HU" b="0" i="1" dirty="0" smtClean="0">
                        <a:latin typeface="Cambria Math"/>
                      </a:rPr>
                      <m:t>&lt;</m:t>
                    </m:r>
                    <m:f>
                      <m:fPr>
                        <m:ctrlPr>
                          <a:rPr lang="hu-HU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hu-HU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hu-HU" i="1" dirty="0">
                                <a:latin typeface="Cambria Math"/>
                              </a:rPr>
                              <m:t>𝑇</m:t>
                            </m:r>
                          </m:e>
                          <m:sup>
                            <m:r>
                              <a:rPr lang="hu-HU" i="1" dirty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hu-HU" i="1" dirty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hu-HU" dirty="0"/>
              </a:p>
              <a:p>
                <a:pPr marL="0" lvl="1"/>
                <a:r>
                  <a:rPr lang="hu-HU" dirty="0" err="1"/>
                  <a:t>Stable</a:t>
                </a:r>
                <a:r>
                  <a:rPr lang="hu-HU" dirty="0"/>
                  <a:t> </a:t>
                </a:r>
                <a:r>
                  <a:rPr lang="hu-HU" dirty="0" err="1" smtClean="0"/>
                  <a:t>Focus</a:t>
                </a:r>
                <a:r>
                  <a:rPr lang="hu-HU" dirty="0" smtClean="0"/>
                  <a:t>, </a:t>
                </a:r>
                <a:r>
                  <a:rPr lang="hu-HU" dirty="0" err="1" smtClean="0"/>
                  <a:t>Spiral</a:t>
                </a:r>
                <a:r>
                  <a:rPr lang="hu-HU" dirty="0" smtClean="0"/>
                  <a:t> </a:t>
                </a:r>
                <a:r>
                  <a:rPr lang="hu-HU" dirty="0" err="1" smtClean="0"/>
                  <a:t>Sink</a:t>
                </a:r>
                <a:r>
                  <a:rPr lang="hu-HU" dirty="0" smtClean="0"/>
                  <a:t> </a:t>
                </a:r>
                <a14:m>
                  <m:oMath xmlns:m="http://schemas.openxmlformats.org/officeDocument/2006/math">
                    <m:r>
                      <a:rPr lang="hu-HU" i="1">
                        <a:latin typeface="Cambria Math"/>
                        <a:ea typeface="Cambria Math"/>
                      </a:rPr>
                      <m:t>↔</m:t>
                    </m:r>
                  </m:oMath>
                </a14:m>
                <a:r>
                  <a:rPr lang="hu-HU" dirty="0"/>
                  <a:t> </a:t>
                </a:r>
                <a14:m>
                  <m:oMath xmlns:m="http://schemas.openxmlformats.org/officeDocument/2006/math">
                    <m:r>
                      <a:rPr lang="hu-HU" i="1" dirty="0">
                        <a:latin typeface="Cambria Math"/>
                      </a:rPr>
                      <m:t>𝑇</m:t>
                    </m:r>
                    <m:r>
                      <a:rPr lang="hu-HU" b="0" i="1" dirty="0" smtClean="0">
                        <a:latin typeface="Cambria Math"/>
                      </a:rPr>
                      <m:t>&lt;</m:t>
                    </m:r>
                    <m:r>
                      <a:rPr lang="hu-HU" i="1" dirty="0">
                        <a:latin typeface="Cambria Math"/>
                      </a:rPr>
                      <m:t>0 &amp; </m:t>
                    </m:r>
                    <m:r>
                      <a:rPr lang="hu-HU" i="1" dirty="0">
                        <a:latin typeface="Cambria Math"/>
                      </a:rPr>
                      <m:t>𝐷</m:t>
                    </m:r>
                    <m:r>
                      <a:rPr lang="hu-HU" i="1" dirty="0">
                        <a:latin typeface="Cambria Math"/>
                      </a:rPr>
                      <m:t>&gt;</m:t>
                    </m:r>
                    <m:f>
                      <m:fPr>
                        <m:ctrlPr>
                          <a:rPr lang="hu-HU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hu-HU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hu-HU" i="1" dirty="0">
                                <a:latin typeface="Cambria Math"/>
                              </a:rPr>
                              <m:t>𝑇</m:t>
                            </m:r>
                          </m:e>
                          <m:sup>
                            <m:r>
                              <a:rPr lang="hu-HU" i="1" dirty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hu-HU" i="1" dirty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hu-HU" dirty="0" smtClean="0"/>
              </a:p>
              <a:p>
                <a:pPr marL="393192" lvl="1" indent="0">
                  <a:buNone/>
                </a:pPr>
                <a:endParaRPr lang="hu-HU" dirty="0"/>
              </a:p>
              <a:p>
                <a:pPr marL="0" indent="0">
                  <a:buNone/>
                </a:pPr>
                <a:r>
                  <a:rPr lang="hu-HU" dirty="0" smtClean="0"/>
                  <a:t>T</a:t>
                </a:r>
                <a:r>
                  <a:rPr lang="en-GB" dirty="0" smtClean="0"/>
                  <a:t>he </a:t>
                </a:r>
                <a:r>
                  <a:rPr lang="en-GB" dirty="0"/>
                  <a:t>most important of transient </a:t>
                </a:r>
                <a:r>
                  <a:rPr lang="en-GB" dirty="0" smtClean="0"/>
                  <a:t>case</a:t>
                </a:r>
                <a:endParaRPr lang="hu-HU" dirty="0" smtClean="0"/>
              </a:p>
              <a:p>
                <a:pPr lvl="1"/>
                <a:r>
                  <a:rPr lang="hu-HU" dirty="0" smtClean="0"/>
                  <a:t>Center </a:t>
                </a:r>
                <a14:m>
                  <m:oMath xmlns:m="http://schemas.openxmlformats.org/officeDocument/2006/math">
                    <m:r>
                      <a:rPr lang="hu-HU" i="1">
                        <a:latin typeface="Cambria Math"/>
                        <a:ea typeface="Cambria Math"/>
                      </a:rPr>
                      <m:t>↔</m:t>
                    </m:r>
                    <m:r>
                      <m:rPr>
                        <m:sty m:val="p"/>
                      </m:rPr>
                      <a:rPr lang="hu-HU" b="0" i="0" smtClean="0">
                        <a:latin typeface="Cambria Math"/>
                        <a:ea typeface="Cambria Math"/>
                      </a:rPr>
                      <m:t>T</m:t>
                    </m:r>
                    <m:r>
                      <a:rPr lang="hu-HU" b="0" i="0" smtClean="0">
                        <a:latin typeface="Cambria Math"/>
                        <a:ea typeface="Cambria Math"/>
                      </a:rPr>
                      <m:t>=0 &amp; </m:t>
                    </m:r>
                    <m:r>
                      <m:rPr>
                        <m:sty m:val="p"/>
                      </m:rPr>
                      <a:rPr lang="hu-HU" b="0" i="0" smtClean="0">
                        <a:latin typeface="Cambria Math"/>
                        <a:ea typeface="Cambria Math"/>
                      </a:rPr>
                      <m:t>D</m:t>
                    </m:r>
                    <m:r>
                      <a:rPr lang="hu-HU" b="0" i="0" smtClean="0">
                        <a:latin typeface="Cambria Math"/>
                        <a:ea typeface="Cambria Math"/>
                      </a:rPr>
                      <m:t>&gt;0 −</m:t>
                    </m:r>
                    <m:r>
                      <m:rPr>
                        <m:sty m:val="p"/>
                      </m:rPr>
                      <a:rPr lang="hu-HU" i="0">
                        <a:latin typeface="Cambria Math"/>
                        <a:ea typeface="Cambria Math"/>
                      </a:rPr>
                      <m:t>stability</m:t>
                    </m:r>
                    <m:r>
                      <a:rPr lang="hu-HU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hu-HU" b="0" i="0" smtClean="0">
                        <a:latin typeface="Cambria Math" panose="02040503050406030204" pitchFamily="18" charset="0"/>
                        <a:ea typeface="Cambria Math"/>
                      </a:rPr>
                      <m:t>without</m:t>
                    </m:r>
                    <m:r>
                      <a:rPr lang="hu-HU" b="0" i="0" smtClean="0">
                        <a:latin typeface="Cambria Math" panose="02040503050406030204" pitchFamily="18" charset="0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hu-HU" b="0" i="0" smtClean="0">
                        <a:latin typeface="Cambria Math"/>
                        <a:ea typeface="Cambria Math"/>
                      </a:rPr>
                      <m:t>a</m:t>
                    </m:r>
                    <m:r>
                      <m:rPr>
                        <m:sty m:val="p"/>
                      </m:rPr>
                      <a:rPr lang="hu-HU" i="0">
                        <a:latin typeface="Cambria Math"/>
                        <a:ea typeface="Cambria Math"/>
                      </a:rPr>
                      <m:t>ttraction</m:t>
                    </m:r>
                    <m:r>
                      <a:rPr lang="hu-HU" i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endParaRPr lang="hu-HU" dirty="0" smtClean="0">
                  <a:ea typeface="Cambria Math"/>
                </a:endParaRPr>
              </a:p>
              <a:p>
                <a:pPr lvl="1"/>
                <a:endParaRPr lang="hu-HU" dirty="0" smtClean="0">
                  <a:ea typeface="Cambria Math"/>
                </a:endParaRPr>
              </a:p>
              <a:p>
                <a:pPr marL="0" indent="0">
                  <a:buNone/>
                </a:pPr>
                <a:r>
                  <a:rPr lang="hu-HU" dirty="0" err="1" smtClean="0"/>
                  <a:t>Asymptotic</a:t>
                </a:r>
                <a:r>
                  <a:rPr lang="hu-HU" dirty="0" smtClean="0"/>
                  <a:t> </a:t>
                </a:r>
                <a:r>
                  <a:rPr lang="hu-HU" dirty="0" err="1" smtClean="0"/>
                  <a:t>stability</a:t>
                </a:r>
                <a:r>
                  <a:rPr lang="hu-HU" dirty="0" smtClean="0"/>
                  <a:t> (</a:t>
                </a:r>
                <a14:m>
                  <m:oMath xmlns:m="http://schemas.openxmlformats.org/officeDocument/2006/math">
                    <m:r>
                      <a:rPr lang="hu-HU" i="1">
                        <a:latin typeface="Cambria Math"/>
                        <a:ea typeface="Cambria Math"/>
                      </a:rPr>
                      <m:t>↔</m:t>
                    </m:r>
                  </m:oMath>
                </a14:m>
                <a:r>
                  <a:rPr lang="hu-HU" dirty="0"/>
                  <a:t> </a:t>
                </a:r>
                <a:r>
                  <a:rPr lang="hu-HU" dirty="0" err="1"/>
                  <a:t>stability</a:t>
                </a:r>
                <a:r>
                  <a:rPr lang="hu-HU" dirty="0"/>
                  <a:t> </a:t>
                </a:r>
                <a:r>
                  <a:rPr lang="hu-HU" dirty="0" smtClean="0"/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hu-HU" i="0">
                        <a:latin typeface="Cambria Math"/>
                        <a:ea typeface="Cambria Math"/>
                      </a:rPr>
                      <m:t>attraction</m:t>
                    </m:r>
                  </m:oMath>
                </a14:m>
                <a:r>
                  <a:rPr lang="hu-HU" dirty="0"/>
                  <a:t> </a:t>
                </a:r>
                <a:r>
                  <a:rPr lang="hu-HU" dirty="0" smtClean="0"/>
                  <a:t>)</a:t>
                </a:r>
                <a:endParaRPr lang="hu-HU" dirty="0"/>
              </a:p>
              <a:p>
                <a:pPr lvl="1"/>
                <a:r>
                  <a:rPr lang="hu-HU" dirty="0" err="1"/>
                  <a:t>Stable</a:t>
                </a:r>
                <a:r>
                  <a:rPr lang="hu-HU" dirty="0"/>
                  <a:t> </a:t>
                </a:r>
                <a:r>
                  <a:rPr lang="hu-HU" dirty="0" err="1"/>
                  <a:t>Node</a:t>
                </a:r>
                <a:r>
                  <a:rPr lang="hu-HU" dirty="0"/>
                  <a:t> </a:t>
                </a:r>
                <a:r>
                  <a:rPr lang="hu-HU" dirty="0" err="1"/>
                  <a:t>or</a:t>
                </a:r>
                <a:r>
                  <a:rPr lang="hu-HU" dirty="0"/>
                  <a:t> </a:t>
                </a:r>
                <a:r>
                  <a:rPr lang="hu-HU" dirty="0" err="1"/>
                  <a:t>Stable</a:t>
                </a:r>
                <a:r>
                  <a:rPr lang="hu-HU" dirty="0"/>
                  <a:t> </a:t>
                </a:r>
                <a:r>
                  <a:rPr lang="hu-HU" dirty="0" err="1" smtClean="0"/>
                  <a:t>Focus</a:t>
                </a:r>
                <a:r>
                  <a:rPr lang="hu-HU" dirty="0" smtClean="0"/>
                  <a:t> </a:t>
                </a:r>
                <a14:m>
                  <m:oMath xmlns:m="http://schemas.openxmlformats.org/officeDocument/2006/math">
                    <m:r>
                      <a:rPr lang="hu-HU" i="1">
                        <a:latin typeface="Cambria Math"/>
                        <a:ea typeface="Cambria Math"/>
                      </a:rPr>
                      <m:t>↔</m:t>
                    </m:r>
                  </m:oMath>
                </a14:m>
                <a:r>
                  <a:rPr lang="hu-HU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hu-HU">
                        <a:latin typeface="Cambria Math"/>
                        <a:ea typeface="Cambria Math"/>
                      </a:rPr>
                      <m:t>T</m:t>
                    </m:r>
                    <m:r>
                      <a:rPr lang="hu-HU" b="0" i="0" smtClean="0">
                        <a:latin typeface="Cambria Math"/>
                        <a:ea typeface="Cambria Math"/>
                      </a:rPr>
                      <m:t>&lt;</m:t>
                    </m:r>
                    <m:r>
                      <a:rPr lang="hu-HU">
                        <a:latin typeface="Cambria Math"/>
                        <a:ea typeface="Cambria Math"/>
                      </a:rPr>
                      <m:t>0 &amp; </m:t>
                    </m:r>
                    <m:r>
                      <m:rPr>
                        <m:sty m:val="p"/>
                      </m:rPr>
                      <a:rPr lang="hu-HU">
                        <a:latin typeface="Cambria Math"/>
                        <a:ea typeface="Cambria Math"/>
                      </a:rPr>
                      <m:t>D</m:t>
                    </m:r>
                    <m:r>
                      <a:rPr lang="hu-HU">
                        <a:latin typeface="Cambria Math"/>
                        <a:ea typeface="Cambria Math"/>
                      </a:rPr>
                      <m:t>&gt;0 </m:t>
                    </m:r>
                  </m:oMath>
                </a14:m>
                <a:endParaRPr lang="hu-HU" dirty="0" smtClean="0">
                  <a:ea typeface="Cambria Math"/>
                </a:endParaRPr>
              </a:p>
              <a:p>
                <a:pPr lvl="1"/>
                <a:r>
                  <a:rPr lang="hu-HU" dirty="0" err="1" smtClean="0"/>
                  <a:t>In</a:t>
                </a:r>
                <a:r>
                  <a:rPr lang="hu-HU" dirty="0" smtClean="0"/>
                  <a:t> </a:t>
                </a:r>
                <a:r>
                  <a:rPr lang="hu-HU" dirty="0" err="1"/>
                  <a:t>other</a:t>
                </a:r>
                <a:r>
                  <a:rPr lang="hu-HU" dirty="0"/>
                  <a:t> </a:t>
                </a:r>
                <a:r>
                  <a:rPr lang="hu-HU" dirty="0" err="1" smtClean="0"/>
                  <a:t>words</a:t>
                </a:r>
                <a:r>
                  <a:rPr lang="hu-HU" dirty="0" smtClean="0"/>
                  <a:t>: </a:t>
                </a:r>
                <a:r>
                  <a:rPr lang="hu-HU" i="1" dirty="0" smtClean="0"/>
                  <a:t>p(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/>
                      </a:rPr>
                      <m:t>λ</m:t>
                    </m:r>
                  </m:oMath>
                </a14:m>
                <a:r>
                  <a:rPr lang="hu-HU" i="1" dirty="0" smtClean="0"/>
                  <a:t>)=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hu-HU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i="1">
                            <a:latin typeface="Cambria Math"/>
                          </a:rPr>
                          <m:t>λ</m:t>
                        </m:r>
                      </m:e>
                      <m:sup>
                        <m:r>
                          <a:rPr lang="hu-HU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hu-HU" dirty="0" smtClean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b="0" i="1" dirty="0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hu-HU" b="0" i="1" dirty="0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a:rPr lang="el-GR" i="1">
                        <a:latin typeface="Cambria Math"/>
                      </a:rPr>
                      <m:t>λ</m:t>
                    </m:r>
                    <m:r>
                      <a:rPr lang="hu-HU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hu-HU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i="1" dirty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hu-HU" b="0" i="1" dirty="0" smtClean="0">
                            <a:latin typeface="Cambria Math"/>
                          </a:rPr>
                          <m:t>0,</m:t>
                        </m:r>
                      </m:sub>
                    </m:sSub>
                    <m:r>
                      <a:rPr lang="hu-HU" b="0" i="1" dirty="0" smtClean="0">
                        <a:latin typeface="Cambria Math"/>
                      </a:rPr>
                      <m:t> </m:t>
                    </m:r>
                    <m:r>
                      <a:rPr lang="hu-HU" b="0" i="1" dirty="0" smtClean="0">
                        <a:latin typeface="Cambria Math"/>
                      </a:rPr>
                      <m:t>𝑤h𝑒𝑟𝑒</m:t>
                    </m:r>
                    <m:sSub>
                      <m:sSubPr>
                        <m:ctrlPr>
                          <a:rPr lang="hu-HU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b="0" i="1" dirty="0" smtClean="0">
                            <a:latin typeface="Cambria Math"/>
                          </a:rPr>
                          <m:t> </m:t>
                        </m:r>
                        <m:r>
                          <a:rPr lang="hu-HU" i="1" dirty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hu-HU" i="1" dirty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hu-HU" b="0" i="1" dirty="0" smtClean="0">
                        <a:latin typeface="Cambria Math"/>
                      </a:rPr>
                      <m:t>&gt;0</m:t>
                    </m:r>
                  </m:oMath>
                </a14:m>
                <a:r>
                  <a:rPr lang="hu-HU" dirty="0" smtClean="0"/>
                  <a:t> &amp;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i="1" dirty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hu-HU" b="0" i="1" dirty="0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hu-HU" b="0" i="1" dirty="0" smtClean="0">
                        <a:latin typeface="Cambria Math"/>
                      </a:rPr>
                      <m:t>&gt;0</m:t>
                    </m:r>
                  </m:oMath>
                </a14:m>
                <a:endParaRPr lang="hu-HU" dirty="0" smtClean="0"/>
              </a:p>
              <a:p>
                <a:pPr lvl="1"/>
                <a:endParaRPr lang="en-GB" dirty="0"/>
              </a:p>
            </p:txBody>
          </p:sp>
        </mc:Choice>
        <mc:Fallback xmlns="">
          <p:sp>
            <p:nvSpPr>
              <p:cNvPr id="5" name="Tartalom helye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7625" y="2564904"/>
                <a:ext cx="8229600" cy="3759696"/>
              </a:xfrm>
              <a:blipFill rotWithShape="0">
                <a:blip r:embed="rId3"/>
                <a:stretch>
                  <a:fillRect l="-667" t="-162" b="-16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Tartalom hely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2503939"/>
            <a:ext cx="3463861" cy="2400155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1844824"/>
            <a:ext cx="8294746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églalap 2"/>
          <p:cNvSpPr/>
          <p:nvPr/>
        </p:nvSpPr>
        <p:spPr>
          <a:xfrm>
            <a:off x="5571460" y="2074423"/>
            <a:ext cx="489098" cy="2444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églalap 3"/>
          <p:cNvSpPr/>
          <p:nvPr/>
        </p:nvSpPr>
        <p:spPr>
          <a:xfrm>
            <a:off x="5936733" y="3636440"/>
            <a:ext cx="146050" cy="127000"/>
          </a:xfrm>
          <a:prstGeom prst="rect">
            <a:avLst/>
          </a:prstGeom>
          <a:solidFill>
            <a:srgbClr val="EE9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24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357165"/>
            <a:ext cx="4714908" cy="651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églalap 1"/>
          <p:cNvSpPr/>
          <p:nvPr/>
        </p:nvSpPr>
        <p:spPr>
          <a:xfrm>
            <a:off x="4813539" y="6471250"/>
            <a:ext cx="2037930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/>
            <a:r>
              <a:rPr lang="hu-HU" dirty="0" smtClean="0"/>
              <a:t>(f) </a:t>
            </a:r>
            <a:r>
              <a:rPr lang="hu-HU" dirty="0" err="1" smtClean="0"/>
              <a:t>Unstable</a:t>
            </a:r>
            <a:r>
              <a:rPr lang="hu-HU" dirty="0" smtClean="0"/>
              <a:t> </a:t>
            </a:r>
            <a:r>
              <a:rPr lang="hu-HU" dirty="0" err="1" smtClean="0"/>
              <a:t>Node</a:t>
            </a:r>
            <a:r>
              <a:rPr lang="hu-HU" dirty="0" smtClean="0"/>
              <a:t> </a:t>
            </a:r>
            <a:endParaRPr lang="en-US" dirty="0"/>
          </a:p>
        </p:txBody>
      </p:sp>
      <p:sp>
        <p:nvSpPr>
          <p:cNvPr id="5" name="Téglalap 4"/>
          <p:cNvSpPr/>
          <p:nvPr/>
        </p:nvSpPr>
        <p:spPr>
          <a:xfrm>
            <a:off x="2194622" y="6484309"/>
            <a:ext cx="2094164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/>
            <a:r>
              <a:rPr lang="hu-HU" dirty="0" smtClean="0"/>
              <a:t>(e) </a:t>
            </a:r>
            <a:r>
              <a:rPr lang="hu-HU" dirty="0" err="1" smtClean="0"/>
              <a:t>Unstable</a:t>
            </a:r>
            <a:r>
              <a:rPr lang="hu-HU" dirty="0"/>
              <a:t> </a:t>
            </a:r>
            <a:r>
              <a:rPr lang="hu-HU" dirty="0" err="1" smtClean="0"/>
              <a:t>Spiral</a:t>
            </a:r>
            <a:r>
              <a:rPr lang="hu-HU" dirty="0" smtClean="0"/>
              <a:t> </a:t>
            </a:r>
            <a:endParaRPr lang="en-US" dirty="0"/>
          </a:p>
        </p:txBody>
      </p:sp>
      <p:sp>
        <p:nvSpPr>
          <p:cNvPr id="6" name="Téglalap 5"/>
          <p:cNvSpPr/>
          <p:nvPr/>
        </p:nvSpPr>
        <p:spPr>
          <a:xfrm>
            <a:off x="2409865" y="4311509"/>
            <a:ext cx="1811714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/>
            <a:r>
              <a:rPr lang="hu-HU" dirty="0" smtClean="0"/>
              <a:t>(c) </a:t>
            </a:r>
            <a:r>
              <a:rPr lang="hu-HU" dirty="0" err="1"/>
              <a:t>S</a:t>
            </a:r>
            <a:r>
              <a:rPr lang="hu-HU" dirty="0" err="1" smtClean="0"/>
              <a:t>table</a:t>
            </a:r>
            <a:r>
              <a:rPr lang="hu-HU" dirty="0" smtClean="0"/>
              <a:t> </a:t>
            </a:r>
            <a:r>
              <a:rPr lang="hu-HU" dirty="0" err="1" smtClean="0"/>
              <a:t>Spiral</a:t>
            </a:r>
            <a:r>
              <a:rPr lang="hu-HU" dirty="0" smtClean="0"/>
              <a:t> </a:t>
            </a:r>
            <a:endParaRPr lang="en-US" dirty="0"/>
          </a:p>
        </p:txBody>
      </p:sp>
      <p:sp>
        <p:nvSpPr>
          <p:cNvPr id="7" name="Téglalap 6"/>
          <p:cNvSpPr/>
          <p:nvPr/>
        </p:nvSpPr>
        <p:spPr>
          <a:xfrm>
            <a:off x="5218020" y="4311515"/>
            <a:ext cx="1263808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/>
            <a:r>
              <a:rPr lang="hu-HU" dirty="0" smtClean="0"/>
              <a:t>(d) Center </a:t>
            </a:r>
            <a:endParaRPr lang="en-US" dirty="0"/>
          </a:p>
        </p:txBody>
      </p:sp>
      <p:sp>
        <p:nvSpPr>
          <p:cNvPr id="8" name="Téglalap 7"/>
          <p:cNvSpPr/>
          <p:nvPr/>
        </p:nvSpPr>
        <p:spPr>
          <a:xfrm>
            <a:off x="4918182" y="2125655"/>
            <a:ext cx="1793824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/>
            <a:r>
              <a:rPr lang="hu-HU" dirty="0" smtClean="0"/>
              <a:t>(b) </a:t>
            </a:r>
            <a:r>
              <a:rPr lang="hu-HU" dirty="0" err="1" smtClean="0"/>
              <a:t>Stable</a:t>
            </a:r>
            <a:r>
              <a:rPr lang="hu-HU" dirty="0" smtClean="0"/>
              <a:t> </a:t>
            </a:r>
            <a:r>
              <a:rPr lang="hu-HU" dirty="0" err="1" smtClean="0"/>
              <a:t>Node</a:t>
            </a:r>
            <a:r>
              <a:rPr lang="hu-HU" dirty="0" smtClean="0"/>
              <a:t> </a:t>
            </a:r>
            <a:endParaRPr lang="en-US" dirty="0"/>
          </a:p>
        </p:txBody>
      </p:sp>
      <p:sp>
        <p:nvSpPr>
          <p:cNvPr id="9" name="Téglalap 8"/>
          <p:cNvSpPr/>
          <p:nvPr/>
        </p:nvSpPr>
        <p:spPr>
          <a:xfrm>
            <a:off x="2388982" y="2130008"/>
            <a:ext cx="1827360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/>
            <a:r>
              <a:rPr lang="hu-HU" dirty="0" smtClean="0"/>
              <a:t>(a) </a:t>
            </a:r>
            <a:r>
              <a:rPr lang="hu-HU" dirty="0" err="1" smtClean="0"/>
              <a:t>Saddle</a:t>
            </a:r>
            <a:r>
              <a:rPr lang="hu-HU" dirty="0" smtClean="0"/>
              <a:t> </a:t>
            </a:r>
            <a:r>
              <a:rPr lang="hu-HU" dirty="0" err="1" smtClean="0"/>
              <a:t>Point</a:t>
            </a:r>
            <a:r>
              <a:rPr lang="hu-HU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96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Trace-Determinant Diagram</a:t>
            </a:r>
            <a:endParaRPr lang="en-GB" dirty="0"/>
          </a:p>
        </p:txBody>
      </p:sp>
      <p:sp>
        <p:nvSpPr>
          <p:cNvPr id="9" name="Tartalom helye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How the trajectories behave, if the linear system looks like this near the </a:t>
            </a:r>
            <a:r>
              <a:rPr lang="en-US" dirty="0" smtClean="0"/>
              <a:t>fix</a:t>
            </a:r>
            <a:r>
              <a:rPr lang="hu-HU" dirty="0" err="1" smtClean="0"/>
              <a:t>ed</a:t>
            </a:r>
            <a:r>
              <a:rPr lang="en-US" dirty="0" smtClean="0"/>
              <a:t> </a:t>
            </a:r>
            <a:r>
              <a:rPr lang="en-US" dirty="0" smtClean="0"/>
              <a:t>point?</a:t>
            </a:r>
          </a:p>
          <a:p>
            <a:r>
              <a:rPr lang="en-US" dirty="0" smtClean="0"/>
              <a:t>1.:  </a:t>
            </a:r>
            <a:endParaRPr lang="hu-HU" dirty="0" smtClean="0"/>
          </a:p>
          <a:p>
            <a:endParaRPr lang="en-US" dirty="0" smtClean="0"/>
          </a:p>
          <a:p>
            <a:r>
              <a:rPr lang="en-US" dirty="0" smtClean="0"/>
              <a:t>2.: </a:t>
            </a:r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3.: </a:t>
            </a:r>
            <a:endParaRPr lang="en-US" dirty="0" smtClean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u-HU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47664" y="2870393"/>
            <a:ext cx="1368152" cy="414591"/>
          </a:xfrm>
          <a:prstGeom prst="rect">
            <a:avLst/>
          </a:prstGeom>
          <a:noFill/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u-HU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47664" y="3198574"/>
            <a:ext cx="2232248" cy="446450"/>
          </a:xfrm>
          <a:prstGeom prst="rect">
            <a:avLst/>
          </a:prstGeom>
          <a:noFill/>
        </p:spPr>
      </p:pic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u-HU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6" y="3767125"/>
            <a:ext cx="2088232" cy="453963"/>
          </a:xfrm>
          <a:prstGeom prst="rect">
            <a:avLst/>
          </a:prstGeom>
          <a:noFill/>
        </p:spPr>
      </p:pic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u-HU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u-HU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2064" name="Picture 1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6" y="4162172"/>
            <a:ext cx="1152128" cy="418956"/>
          </a:xfrm>
          <a:prstGeom prst="rect">
            <a:avLst/>
          </a:prstGeom>
          <a:noFill/>
        </p:spPr>
      </p:pic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u-HU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5" y="4821154"/>
            <a:ext cx="864097" cy="480054"/>
          </a:xfrm>
          <a:prstGeom prst="rect">
            <a:avLst/>
          </a:prstGeom>
          <a:noFill/>
        </p:spPr>
      </p:pic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u-HU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6" y="5112567"/>
            <a:ext cx="3384376" cy="476673"/>
          </a:xfrm>
          <a:prstGeom prst="rect">
            <a:avLst/>
          </a:prstGeom>
          <a:noFill/>
        </p:spPr>
      </p:pic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52120" y="5128000"/>
            <a:ext cx="1440160" cy="389232"/>
          </a:xfrm>
          <a:prstGeom prst="rect">
            <a:avLst/>
          </a:prstGeom>
          <a:noFill/>
        </p:spPr>
      </p:pic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u-HU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982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Fix</a:t>
            </a:r>
            <a:r>
              <a:rPr lang="hu-HU" dirty="0" err="1" smtClean="0"/>
              <a:t>ed</a:t>
            </a:r>
            <a:r>
              <a:rPr lang="en-US" dirty="0" smtClean="0"/>
              <a:t> </a:t>
            </a:r>
            <a:r>
              <a:rPr lang="en-US" dirty="0" smtClean="0"/>
              <a:t>points in inhomogeneous systems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</a:t>
            </a:r>
            <a:r>
              <a:rPr lang="en-US" dirty="0" smtClean="0"/>
              <a:t>fix</a:t>
            </a:r>
            <a:r>
              <a:rPr lang="hu-HU" dirty="0" err="1" smtClean="0"/>
              <a:t>ed</a:t>
            </a:r>
            <a:r>
              <a:rPr lang="en-US" dirty="0" smtClean="0"/>
              <a:t> </a:t>
            </a:r>
            <a:r>
              <a:rPr lang="en-US" dirty="0" smtClean="0"/>
              <a:t>points of the following homogenous system:</a:t>
            </a:r>
          </a:p>
          <a:p>
            <a:pPr lvl="1"/>
            <a:r>
              <a:rPr lang="hu-HU" dirty="0" err="1" smtClean="0"/>
              <a:t>xx</a:t>
            </a:r>
            <a:r>
              <a:rPr lang="hu-HU" dirty="0" smtClean="0"/>
              <a:t>’’+</a:t>
            </a:r>
            <a:r>
              <a:rPr lang="hu-HU" dirty="0" err="1" smtClean="0"/>
              <a:t>bx</a:t>
            </a:r>
            <a:r>
              <a:rPr lang="hu-HU" dirty="0" smtClean="0"/>
              <a:t>’+x=0 (</a:t>
            </a:r>
            <a:r>
              <a:rPr lang="hu-HU" dirty="0" err="1" smtClean="0"/>
              <a:t>damped</a:t>
            </a:r>
            <a:r>
              <a:rPr lang="hu-HU" dirty="0" smtClean="0"/>
              <a:t> </a:t>
            </a:r>
            <a:r>
              <a:rPr lang="hu-HU" dirty="0" err="1" smtClean="0"/>
              <a:t>string</a:t>
            </a:r>
            <a:r>
              <a:rPr lang="hu-HU" dirty="0" smtClean="0"/>
              <a:t> equ.2 </a:t>
            </a:r>
            <a:r>
              <a:rPr lang="hu-HU" dirty="0" err="1" smtClean="0"/>
              <a:t>from</a:t>
            </a:r>
            <a:r>
              <a:rPr lang="hu-HU" dirty="0" smtClean="0"/>
              <a:t> </a:t>
            </a:r>
            <a:r>
              <a:rPr lang="hu-HU" dirty="0" err="1" smtClean="0"/>
              <a:t>practice</a:t>
            </a:r>
            <a:r>
              <a:rPr lang="hu-HU" dirty="0" smtClean="0"/>
              <a:t> 1)</a:t>
            </a:r>
          </a:p>
          <a:p>
            <a:r>
              <a:rPr lang="hu-HU" dirty="0" err="1" smtClean="0"/>
              <a:t>How</a:t>
            </a:r>
            <a:r>
              <a:rPr lang="hu-HU" dirty="0" smtClean="0"/>
              <a:t> </a:t>
            </a:r>
            <a:r>
              <a:rPr lang="hu-HU" dirty="0" err="1" smtClean="0"/>
              <a:t>does</a:t>
            </a:r>
            <a:r>
              <a:rPr lang="hu-HU" dirty="0" smtClean="0"/>
              <a:t> </a:t>
            </a:r>
            <a:r>
              <a:rPr lang="hu-HU" dirty="0" err="1" smtClean="0"/>
              <a:t>external</a:t>
            </a:r>
            <a:r>
              <a:rPr lang="hu-HU" dirty="0" smtClean="0"/>
              <a:t> input (cos(</a:t>
            </a:r>
            <a:r>
              <a:rPr lang="el-GR" dirty="0" smtClean="0"/>
              <a:t>ω</a:t>
            </a:r>
            <a:r>
              <a:rPr lang="hu-HU" dirty="0" smtClean="0"/>
              <a:t>*t)) </a:t>
            </a:r>
            <a:r>
              <a:rPr lang="en-US" dirty="0" smtClean="0"/>
              <a:t>change the system (</a:t>
            </a:r>
            <a:r>
              <a:rPr lang="en-US" dirty="0" err="1" smtClean="0"/>
              <a:t>inhomogenous</a:t>
            </a:r>
            <a:r>
              <a:rPr lang="en-US" dirty="0" smtClean="0"/>
              <a:t> system) and the stable point(s)?</a:t>
            </a:r>
          </a:p>
          <a:p>
            <a:pPr lvl="1"/>
            <a:r>
              <a:rPr lang="hu-HU" dirty="0" err="1" smtClean="0"/>
              <a:t>xx</a:t>
            </a:r>
            <a:r>
              <a:rPr lang="hu-HU" dirty="0"/>
              <a:t>’’+</a:t>
            </a:r>
            <a:r>
              <a:rPr lang="hu-HU" dirty="0" err="1"/>
              <a:t>bx</a:t>
            </a:r>
            <a:r>
              <a:rPr lang="hu-HU" dirty="0"/>
              <a:t>’+x</a:t>
            </a:r>
            <a:r>
              <a:rPr lang="hu-HU" dirty="0" smtClean="0"/>
              <a:t>=</a:t>
            </a:r>
            <a:r>
              <a:rPr lang="hu-HU" dirty="0"/>
              <a:t> cos(</a:t>
            </a:r>
            <a:r>
              <a:rPr lang="el-GR" dirty="0"/>
              <a:t>ω</a:t>
            </a:r>
            <a:r>
              <a:rPr lang="hu-HU" dirty="0"/>
              <a:t>*t</a:t>
            </a:r>
            <a:r>
              <a:rPr lang="hu-HU" dirty="0" smtClean="0"/>
              <a:t>) (~</a:t>
            </a:r>
            <a:r>
              <a:rPr lang="hu-HU" dirty="0"/>
              <a:t> </a:t>
            </a:r>
            <a:r>
              <a:rPr lang="hu-HU" dirty="0" smtClean="0"/>
              <a:t>equ.6 </a:t>
            </a:r>
            <a:r>
              <a:rPr lang="hu-HU" dirty="0" err="1"/>
              <a:t>from</a:t>
            </a:r>
            <a:r>
              <a:rPr lang="hu-HU" dirty="0"/>
              <a:t> </a:t>
            </a:r>
            <a:r>
              <a:rPr lang="hu-HU" dirty="0" err="1"/>
              <a:t>practice</a:t>
            </a:r>
            <a:r>
              <a:rPr lang="hu-HU" dirty="0"/>
              <a:t> 1</a:t>
            </a:r>
            <a:r>
              <a:rPr lang="hu-HU" dirty="0" smtClean="0"/>
              <a:t>)</a:t>
            </a:r>
          </a:p>
          <a:p>
            <a:pPr lvl="1"/>
            <a:r>
              <a:rPr lang="en-US" dirty="0" smtClean="0"/>
              <a:t>Hint: use small b (e.g.: b=0.01) and small resonant frequency </a:t>
            </a:r>
            <a:r>
              <a:rPr lang="hu-HU" dirty="0" smtClean="0"/>
              <a:t>(</a:t>
            </a:r>
            <a:r>
              <a:rPr lang="hu-HU" dirty="0" err="1" smtClean="0"/>
              <a:t>e.g</a:t>
            </a:r>
            <a:r>
              <a:rPr lang="hu-HU" dirty="0" smtClean="0"/>
              <a:t>.: </a:t>
            </a:r>
            <a:r>
              <a:rPr lang="el-GR" dirty="0"/>
              <a:t>ω </a:t>
            </a:r>
            <a:r>
              <a:rPr lang="hu-HU" dirty="0" smtClean="0"/>
              <a:t>=0.1)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53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25761"/>
            <a:ext cx="8229600" cy="50192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>Competitive </a:t>
            </a:r>
            <a:r>
              <a:rPr lang="en-US" sz="4000" dirty="0" err="1" smtClean="0"/>
              <a:t>Lotka–Volterra</a:t>
            </a:r>
            <a:r>
              <a:rPr lang="en-US" sz="4000" dirty="0" smtClean="0"/>
              <a:t> equations</a:t>
            </a:r>
            <a:endParaRPr lang="en-US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598726"/>
            <a:ext cx="8229600" cy="4389120"/>
          </a:xfrm>
        </p:spPr>
        <p:txBody>
          <a:bodyPr/>
          <a:lstStyle/>
          <a:p>
            <a:r>
              <a:rPr lang="en-US" dirty="0" smtClean="0"/>
              <a:t>Models of oscillating chemical reactions, or</a:t>
            </a:r>
          </a:p>
          <a:p>
            <a:r>
              <a:rPr lang="hu-HU" dirty="0"/>
              <a:t>c</a:t>
            </a:r>
            <a:r>
              <a:rPr lang="en-US" dirty="0" err="1" smtClean="0"/>
              <a:t>oexistence</a:t>
            </a:r>
            <a:r>
              <a:rPr lang="en-US" dirty="0" smtClean="0"/>
              <a:t> of Predator (y) and Prey (x) in an ecosystem</a:t>
            </a:r>
            <a:endParaRPr lang="hu-HU" dirty="0" smtClean="0"/>
          </a:p>
          <a:p>
            <a:pPr lvl="1"/>
            <a:r>
              <a:rPr lang="hu-HU" dirty="0" err="1" smtClean="0"/>
              <a:t>Only</a:t>
            </a:r>
            <a:r>
              <a:rPr lang="hu-HU" dirty="0" smtClean="0"/>
              <a:t> </a:t>
            </a:r>
            <a:r>
              <a:rPr lang="hu-HU" dirty="0" err="1" smtClean="0"/>
              <a:t>positive</a:t>
            </a:r>
            <a:r>
              <a:rPr lang="hu-HU" dirty="0" smtClean="0"/>
              <a:t> x y </a:t>
            </a:r>
            <a:r>
              <a:rPr lang="hu-HU" dirty="0" err="1" smtClean="0"/>
              <a:t>values</a:t>
            </a:r>
            <a:r>
              <a:rPr lang="hu-HU" dirty="0" smtClean="0"/>
              <a:t> </a:t>
            </a:r>
            <a:r>
              <a:rPr lang="hu-HU" dirty="0" err="1" smtClean="0"/>
              <a:t>are</a:t>
            </a:r>
            <a:r>
              <a:rPr lang="hu-HU" dirty="0" smtClean="0"/>
              <a:t> </a:t>
            </a:r>
            <a:r>
              <a:rPr lang="hu-HU" dirty="0" err="1" smtClean="0"/>
              <a:t>realistic</a:t>
            </a:r>
            <a:endParaRPr lang="en-US" dirty="0" smtClean="0"/>
          </a:p>
          <a:p>
            <a:r>
              <a:rPr lang="en-US" dirty="0" err="1" smtClean="0"/>
              <a:t>dx</a:t>
            </a:r>
            <a:r>
              <a:rPr lang="en-US" dirty="0" smtClean="0"/>
              <a:t>=x*(</a:t>
            </a:r>
            <a:r>
              <a:rPr lang="en-US" dirty="0" smtClean="0">
                <a:solidFill>
                  <a:srgbClr val="FF0000"/>
                </a:solidFill>
              </a:rPr>
              <a:t>α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-β*y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dy</a:t>
            </a:r>
            <a:r>
              <a:rPr lang="en-US" dirty="0" smtClean="0"/>
              <a:t>=y*(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-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γ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+δ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*x</a:t>
            </a:r>
            <a:r>
              <a:rPr lang="en-US" dirty="0" smtClean="0"/>
              <a:t>)</a:t>
            </a:r>
          </a:p>
          <a:p>
            <a:r>
              <a:rPr lang="en-US" dirty="0" smtClean="0"/>
              <a:t>Initial value dependent stable oscillation emerges in the quantity of the two species.</a:t>
            </a:r>
            <a:endParaRPr lang="en-US" dirty="0"/>
          </a:p>
        </p:txBody>
      </p:sp>
      <p:sp>
        <p:nvSpPr>
          <p:cNvPr id="4" name="Szövegdoboz 3"/>
          <p:cNvSpPr txBox="1"/>
          <p:nvPr/>
        </p:nvSpPr>
        <p:spPr>
          <a:xfrm>
            <a:off x="2915816" y="2436930"/>
            <a:ext cx="57606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Rate of natural increase</a:t>
            </a:r>
          </a:p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Natural death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Interactions between the species (here: predation)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7170" name="Picture 2" descr="Képtalálat a következőre: „lotka-volterra”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293096"/>
            <a:ext cx="3248025" cy="2400301"/>
          </a:xfrm>
          <a:prstGeom prst="rect">
            <a:avLst/>
          </a:prstGeom>
          <a:noFill/>
        </p:spPr>
      </p:pic>
      <p:pic>
        <p:nvPicPr>
          <p:cNvPr id="7172" name="Picture 4" descr="Képtalálat a következőre: „lotka-volterra”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20072" y="4005064"/>
            <a:ext cx="3312368" cy="279084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5529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26576"/>
            <a:ext cx="8229600" cy="1143000"/>
          </a:xfrm>
        </p:spPr>
        <p:txBody>
          <a:bodyPr/>
          <a:lstStyle/>
          <a:p>
            <a:r>
              <a:rPr lang="en-US" dirty="0" smtClean="0"/>
              <a:t>Population dynamics</a:t>
            </a:r>
            <a:r>
              <a:rPr lang="hu-HU" dirty="0" smtClean="0"/>
              <a:t> </a:t>
            </a:r>
            <a:r>
              <a:rPr lang="hu-HU" dirty="0" err="1" smtClean="0"/>
              <a:t>example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534428"/>
            <a:ext cx="8229600" cy="492252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</a:t>
            </a:r>
            <a:r>
              <a:rPr lang="hu-HU" dirty="0" err="1" smtClean="0"/>
              <a:t>size</a:t>
            </a:r>
            <a:r>
              <a:rPr lang="hu-HU" dirty="0" smtClean="0"/>
              <a:t> of </a:t>
            </a:r>
            <a:r>
              <a:rPr lang="en-US" dirty="0" smtClean="0"/>
              <a:t>species </a:t>
            </a:r>
            <a:r>
              <a:rPr lang="hu-HU" dirty="0" err="1" smtClean="0"/>
              <a:t>are</a:t>
            </a:r>
            <a:r>
              <a:rPr lang="en-US" dirty="0" smtClean="0"/>
              <a:t> x and y form the system</a:t>
            </a:r>
          </a:p>
          <a:p>
            <a:r>
              <a:rPr lang="en-US" dirty="0" smtClean="0"/>
              <a:t>Equations of their changes:</a:t>
            </a:r>
          </a:p>
          <a:p>
            <a:pPr lvl="1"/>
            <a:r>
              <a:rPr lang="en-US" dirty="0" smtClean="0"/>
              <a:t>dx=x*(</a:t>
            </a:r>
            <a:r>
              <a:rPr lang="hu-HU" dirty="0" smtClean="0">
                <a:solidFill>
                  <a:srgbClr val="FF0000"/>
                </a:solidFill>
              </a:rPr>
              <a:t>4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-x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-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y</a:t>
            </a:r>
            <a:r>
              <a:rPr lang="en-US" dirty="0" smtClean="0"/>
              <a:t>); </a:t>
            </a:r>
          </a:p>
          <a:p>
            <a:pPr lvl="1"/>
            <a:r>
              <a:rPr lang="en-US" dirty="0" err="1" smtClean="0"/>
              <a:t>dy</a:t>
            </a:r>
            <a:r>
              <a:rPr lang="en-US" dirty="0" smtClean="0"/>
              <a:t>=y*(</a:t>
            </a:r>
            <a:r>
              <a:rPr lang="hu-HU" dirty="0">
                <a:solidFill>
                  <a:srgbClr val="FF0000"/>
                </a:solidFill>
              </a:rPr>
              <a:t>6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-y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-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dirty="0" smtClean="0"/>
              <a:t>);</a:t>
            </a:r>
          </a:p>
          <a:p>
            <a:r>
              <a:rPr lang="en-US" dirty="0" smtClean="0"/>
              <a:t>The equations show us how the sizes of populations change  from initial x and y</a:t>
            </a:r>
            <a:endParaRPr lang="hu-HU" dirty="0" smtClean="0"/>
          </a:p>
          <a:p>
            <a:r>
              <a:rPr lang="hu-HU" dirty="0" smtClean="0"/>
              <a:t>„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+</a:t>
            </a:r>
            <a:r>
              <a:rPr lang="hu-HU" dirty="0" err="1" smtClean="0">
                <a:solidFill>
                  <a:schemeClr val="accent6">
                    <a:lumMod val="75000"/>
                  </a:schemeClr>
                </a:solidFill>
              </a:rPr>
              <a:t>-xy</a:t>
            </a:r>
            <a:r>
              <a:rPr lang="hu-HU" dirty="0" smtClean="0"/>
              <a:t>” </a:t>
            </a:r>
            <a:r>
              <a:rPr lang="hu-HU" dirty="0" err="1" smtClean="0"/>
              <a:t>parts</a:t>
            </a:r>
            <a:r>
              <a:rPr lang="hu-HU" dirty="0" smtClean="0"/>
              <a:t> </a:t>
            </a:r>
            <a:r>
              <a:rPr lang="hu-HU" dirty="0" err="1" smtClean="0"/>
              <a:t>define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type</a:t>
            </a:r>
            <a:r>
              <a:rPr lang="hu-HU" dirty="0" smtClean="0"/>
              <a:t> of 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interactions</a:t>
            </a:r>
            <a:r>
              <a:rPr lang="hu-HU" dirty="0" smtClean="0"/>
              <a:t> </a:t>
            </a:r>
            <a:endParaRPr lang="hu-HU" dirty="0"/>
          </a:p>
          <a:p>
            <a:r>
              <a:rPr lang="en-US" dirty="0"/>
              <a:t>Tasks:</a:t>
            </a:r>
          </a:p>
          <a:p>
            <a:pPr lvl="1"/>
            <a:r>
              <a:rPr lang="en-US" dirty="0"/>
              <a:t>Show the</a:t>
            </a:r>
            <a:r>
              <a:rPr lang="hu-HU" dirty="0"/>
              <a:t> (</a:t>
            </a:r>
            <a:r>
              <a:rPr lang="hu-HU" dirty="0" err="1"/>
              <a:t>stable</a:t>
            </a:r>
            <a:r>
              <a:rPr lang="hu-HU" dirty="0"/>
              <a:t> and </a:t>
            </a:r>
            <a:r>
              <a:rPr lang="hu-HU" dirty="0" err="1"/>
              <a:t>unstable</a:t>
            </a:r>
            <a:r>
              <a:rPr lang="hu-HU" dirty="0"/>
              <a:t>)</a:t>
            </a:r>
            <a:r>
              <a:rPr lang="en-US" dirty="0"/>
              <a:t> equilibrium points</a:t>
            </a:r>
            <a:endParaRPr lang="hu-HU" dirty="0"/>
          </a:p>
          <a:p>
            <a:pPr lvl="1"/>
            <a:r>
              <a:rPr lang="hu-HU" dirty="0" err="1"/>
              <a:t>What</a:t>
            </a:r>
            <a:r>
              <a:rPr lang="hu-HU" dirty="0"/>
              <a:t> </a:t>
            </a:r>
            <a:r>
              <a:rPr lang="hu-HU" dirty="0" err="1"/>
              <a:t>kinds</a:t>
            </a:r>
            <a:r>
              <a:rPr lang="hu-HU" dirty="0"/>
              <a:t> of </a:t>
            </a:r>
            <a:r>
              <a:rPr lang="hu-HU" dirty="0" smtClean="0"/>
              <a:t>fixed </a:t>
            </a:r>
            <a:r>
              <a:rPr lang="hu-HU" dirty="0" err="1"/>
              <a:t>point</a:t>
            </a:r>
            <a:r>
              <a:rPr lang="hu-HU" dirty="0"/>
              <a:t> </a:t>
            </a:r>
            <a:r>
              <a:rPr lang="hu-HU" dirty="0" err="1"/>
              <a:t>they</a:t>
            </a:r>
            <a:r>
              <a:rPr lang="hu-HU" dirty="0"/>
              <a:t> </a:t>
            </a:r>
            <a:r>
              <a:rPr lang="hu-HU" dirty="0" err="1"/>
              <a:t>are</a:t>
            </a:r>
            <a:r>
              <a:rPr lang="hu-HU" dirty="0"/>
              <a:t>?</a:t>
            </a:r>
            <a:endParaRPr lang="en-US" dirty="0"/>
          </a:p>
          <a:p>
            <a:pPr lvl="1"/>
            <a:r>
              <a:rPr lang="en-US" dirty="0"/>
              <a:t>Show the separating curve of  "life and death" (a curve that determines which species will </a:t>
            </a:r>
            <a:r>
              <a:rPr lang="en-US" dirty="0" smtClean="0"/>
              <a:t>remain</a:t>
            </a:r>
            <a:endParaRPr lang="en-US" dirty="0"/>
          </a:p>
        </p:txBody>
      </p:sp>
      <p:sp>
        <p:nvSpPr>
          <p:cNvPr id="5" name="Szövegdoboz 4"/>
          <p:cNvSpPr txBox="1"/>
          <p:nvPr/>
        </p:nvSpPr>
        <p:spPr>
          <a:xfrm>
            <a:off x="3203848" y="2384450"/>
            <a:ext cx="57606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Rate of natural increase</a:t>
            </a:r>
          </a:p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Natural death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Interactions between the species (here: </a:t>
            </a:r>
            <a:r>
              <a:rPr lang="hu-HU" dirty="0" err="1" smtClean="0">
                <a:solidFill>
                  <a:schemeClr val="accent6">
                    <a:lumMod val="75000"/>
                  </a:schemeClr>
                </a:solidFill>
              </a:rPr>
              <a:t>competition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87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ím 1"/>
          <p:cNvSpPr>
            <a:spLocks noGrp="1"/>
          </p:cNvSpPr>
          <p:nvPr>
            <p:ph type="title"/>
          </p:nvPr>
        </p:nvSpPr>
        <p:spPr>
          <a:xfrm>
            <a:off x="500063" y="2786063"/>
            <a:ext cx="8229600" cy="1143000"/>
          </a:xfrm>
        </p:spPr>
        <p:txBody>
          <a:bodyPr/>
          <a:lstStyle/>
          <a:p>
            <a:pPr algn="ctr" eaLnBrk="1" hangingPunct="1"/>
            <a:r>
              <a:rPr lang="hu-HU" altLang="en-US" dirty="0" smtClean="0"/>
              <a:t>Th</a:t>
            </a:r>
            <a:r>
              <a:rPr lang="en-GB" altLang="en-US" dirty="0" err="1" smtClean="0"/>
              <a:t>ank</a:t>
            </a:r>
            <a:r>
              <a:rPr lang="en-GB" altLang="en-US" dirty="0" smtClean="0"/>
              <a:t> </a:t>
            </a:r>
            <a:r>
              <a:rPr lang="en-GB" altLang="en-US" dirty="0" smtClean="0"/>
              <a:t>you for your attention</a:t>
            </a:r>
            <a:r>
              <a:rPr lang="hu-HU" altLang="en-US" dirty="0" smtClean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15602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400</Words>
  <Application>Microsoft Office PowerPoint</Application>
  <PresentationFormat>Diavetítés a képernyőre (4:3 oldalarány)</PresentationFormat>
  <Paragraphs>75</Paragraphs>
  <Slides>8</Slides>
  <Notes>4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3</vt:i4>
      </vt:variant>
      <vt:variant>
        <vt:lpstr>Diacímek</vt:lpstr>
      </vt:variant>
      <vt:variant>
        <vt:i4>8</vt:i4>
      </vt:variant>
    </vt:vector>
  </HeadingPairs>
  <TitlesOfParts>
    <vt:vector size="16" baseType="lpstr">
      <vt:lpstr>Arial</vt:lpstr>
      <vt:lpstr>Calibri</vt:lpstr>
      <vt:lpstr>Cambria Math</vt:lpstr>
      <vt:lpstr>Constantia</vt:lpstr>
      <vt:lpstr>Wingdings 2</vt:lpstr>
      <vt:lpstr>Áramlás</vt:lpstr>
      <vt:lpstr>1_Áramlás</vt:lpstr>
      <vt:lpstr>2_Áramlás</vt:lpstr>
      <vt:lpstr>Theory of nonlinear dynamic systems Practice 3</vt:lpstr>
      <vt:lpstr>Trace-Determinant Diagram</vt:lpstr>
      <vt:lpstr>PowerPoint bemutató</vt:lpstr>
      <vt:lpstr>Trace-Determinant Diagram</vt:lpstr>
      <vt:lpstr>Fixed points in inhomogeneous systems</vt:lpstr>
      <vt:lpstr>Competitive Lotka–Volterra equations</vt:lpstr>
      <vt:lpstr>Population dynamics example</vt:lpstr>
      <vt:lpstr>Thank you for your attention!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Theory of nonlinear dynamic systems Practice 3</dc:title>
  <dc:creator>juhaszjanos</dc:creator>
  <cp:lastModifiedBy>juhaszjanos</cp:lastModifiedBy>
  <cp:revision>15</cp:revision>
  <dcterms:created xsi:type="dcterms:W3CDTF">2019-10-01T13:03:27Z</dcterms:created>
  <dcterms:modified xsi:type="dcterms:W3CDTF">2019-12-04T18:51:03Z</dcterms:modified>
</cp:coreProperties>
</file>