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58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8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6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nonlinear dynamic systems</a:t>
            </a:r>
            <a:br>
              <a:rPr lang="en-US" dirty="0" smtClean="0"/>
            </a:br>
            <a:r>
              <a:rPr lang="en-US" dirty="0" smtClean="0"/>
              <a:t>Practice </a:t>
            </a:r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5229200"/>
            <a:ext cx="7854696" cy="1080120"/>
          </a:xfrm>
        </p:spPr>
        <p:txBody>
          <a:bodyPr>
            <a:normAutofit/>
          </a:bodyPr>
          <a:lstStyle/>
          <a:p>
            <a:r>
              <a:rPr lang="hu-HU" dirty="0" smtClean="0"/>
              <a:t>Juhász János</a:t>
            </a:r>
          </a:p>
          <a:p>
            <a:r>
              <a:rPr lang="hu-HU" dirty="0" err="1" smtClean="0"/>
              <a:t>juhasz.janos</a:t>
            </a:r>
            <a:r>
              <a:rPr lang="hu-HU" dirty="0" smtClean="0"/>
              <a:t>@.</a:t>
            </a:r>
            <a:r>
              <a:rPr lang="hu-HU" dirty="0" err="1" smtClean="0"/>
              <a:t>itk.ppke.hu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2019.12.04.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229600" cy="4389120"/>
          </a:xfrm>
        </p:spPr>
        <p:txBody>
          <a:bodyPr/>
          <a:lstStyle/>
          <a:p>
            <a:r>
              <a:rPr lang="hu-HU" b="1" dirty="0" err="1"/>
              <a:t>Instable</a:t>
            </a:r>
            <a:r>
              <a:rPr lang="hu-HU" b="1" dirty="0"/>
              <a:t> </a:t>
            </a:r>
            <a:r>
              <a:rPr lang="hu-HU" b="1" dirty="0" smtClean="0"/>
              <a:t>fixed </a:t>
            </a:r>
            <a:r>
              <a:rPr lang="hu-HU" b="1" dirty="0" err="1"/>
              <a:t>points</a:t>
            </a:r>
            <a:r>
              <a:rPr lang="hu-HU" b="1" dirty="0"/>
              <a:t> (</a:t>
            </a:r>
            <a:r>
              <a:rPr lang="hu-HU" b="1" dirty="0" err="1"/>
              <a:t>saddle</a:t>
            </a:r>
            <a:r>
              <a:rPr lang="hu-HU" b="1" dirty="0"/>
              <a:t> </a:t>
            </a:r>
            <a:r>
              <a:rPr lang="hu-HU" b="1" dirty="0" err="1"/>
              <a:t>points</a:t>
            </a:r>
            <a:r>
              <a:rPr lang="hu-HU" b="1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catch</a:t>
            </a:r>
            <a:r>
              <a:rPr lang="hu-HU" dirty="0" smtClean="0"/>
              <a:t>)</a:t>
            </a:r>
            <a:endParaRPr lang="hu-HU" sz="2600" dirty="0"/>
          </a:p>
          <a:p>
            <a:r>
              <a:rPr lang="hu-HU" dirty="0" smtClean="0"/>
              <a:t>3. start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2 </a:t>
            </a:r>
            <a:r>
              <a:rPr lang="hu-HU" dirty="0" err="1" smtClean="0"/>
              <a:t>lines</a:t>
            </a:r>
            <a:r>
              <a:rPr lang="hu-HU" dirty="0" smtClean="0"/>
              <a:t> (b=0.5)</a:t>
            </a:r>
          </a:p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attractor</a:t>
            </a:r>
            <a:endParaRPr lang="hu-HU" dirty="0" smtClean="0"/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" y="2634911"/>
            <a:ext cx="9117223" cy="43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229600" cy="4389120"/>
          </a:xfrm>
        </p:spPr>
        <p:txBody>
          <a:bodyPr>
            <a:normAutofit/>
          </a:bodyPr>
          <a:lstStyle/>
          <a:p>
            <a:r>
              <a:rPr lang="hu-HU" sz="2000" b="1" dirty="0" err="1"/>
              <a:t>Instable</a:t>
            </a:r>
            <a:r>
              <a:rPr lang="hu-HU" sz="2000" b="1" dirty="0"/>
              <a:t> </a:t>
            </a:r>
            <a:r>
              <a:rPr lang="hu-HU" sz="2000" b="1" dirty="0" smtClean="0"/>
              <a:t>fixed </a:t>
            </a:r>
            <a:r>
              <a:rPr lang="hu-HU" sz="2000" b="1" dirty="0" err="1"/>
              <a:t>points</a:t>
            </a:r>
            <a:r>
              <a:rPr lang="hu-HU" sz="2000" b="1" dirty="0"/>
              <a:t> (</a:t>
            </a:r>
            <a:r>
              <a:rPr lang="hu-HU" sz="2000" b="1" dirty="0" err="1"/>
              <a:t>saddle</a:t>
            </a:r>
            <a:r>
              <a:rPr lang="hu-HU" sz="2000" b="1" dirty="0"/>
              <a:t> </a:t>
            </a:r>
            <a:r>
              <a:rPr lang="hu-HU" sz="2000" b="1" dirty="0" err="1"/>
              <a:t>points</a:t>
            </a:r>
            <a:r>
              <a:rPr lang="hu-HU" sz="2000" b="1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 </a:t>
            </a:r>
            <a:r>
              <a:rPr lang="hu-HU" sz="2000" dirty="0" err="1"/>
              <a:t>harder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catch</a:t>
            </a:r>
            <a:r>
              <a:rPr lang="hu-HU" sz="2000" dirty="0" smtClean="0"/>
              <a:t>)</a:t>
            </a:r>
            <a:endParaRPr lang="hu-HU" sz="2000" dirty="0"/>
          </a:p>
          <a:p>
            <a:r>
              <a:rPr lang="hu-HU" sz="2000" dirty="0"/>
              <a:t>4</a:t>
            </a:r>
            <a:r>
              <a:rPr lang="hu-HU" sz="2000" dirty="0" smtClean="0"/>
              <a:t>. start </a:t>
            </a:r>
            <a:r>
              <a:rPr lang="hu-HU" sz="2000" dirty="0" err="1" smtClean="0"/>
              <a:t>many</a:t>
            </a:r>
            <a:r>
              <a:rPr lang="hu-HU" sz="2000" dirty="0" smtClean="0"/>
              <a:t> </a:t>
            </a:r>
            <a:r>
              <a:rPr lang="hu-HU" sz="2000" dirty="0" err="1" smtClean="0"/>
              <a:t>trajectories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2 </a:t>
            </a:r>
            <a:r>
              <a:rPr lang="hu-HU" sz="2000" dirty="0" err="1" smtClean="0"/>
              <a:t>lines</a:t>
            </a:r>
            <a:r>
              <a:rPr lang="hu-HU" sz="2000" dirty="0" smtClean="0"/>
              <a:t> (b=0.5)</a:t>
            </a:r>
          </a:p>
          <a:p>
            <a:r>
              <a:rPr lang="hu-HU" sz="2000" dirty="0" err="1" smtClean="0"/>
              <a:t>Color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trajectories</a:t>
            </a:r>
            <a:r>
              <a:rPr lang="hu-HU" sz="2000" dirty="0" smtClean="0"/>
              <a:t> </a:t>
            </a:r>
            <a:r>
              <a:rPr lang="hu-HU" sz="2000" dirty="0" err="1" smtClean="0"/>
              <a:t>based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attractor</a:t>
            </a:r>
            <a:endParaRPr lang="hu-HU" sz="2000" dirty="0" smtClean="0"/>
          </a:p>
          <a:p>
            <a:r>
              <a:rPr lang="hu-HU" sz="2000" dirty="0" err="1" smtClean="0"/>
              <a:t>Turn</a:t>
            </a:r>
            <a:r>
              <a:rPr lang="hu-HU" sz="2000" dirty="0" smtClean="0"/>
              <a:t> back </a:t>
            </a:r>
            <a:r>
              <a:rPr lang="hu-HU" sz="2000" dirty="0" err="1" smtClean="0"/>
              <a:t>time</a:t>
            </a:r>
            <a:r>
              <a:rPr lang="hu-HU" sz="2000" dirty="0" smtClean="0"/>
              <a:t> (</a:t>
            </a:r>
            <a:r>
              <a:rPr lang="hu-HU" sz="2000" dirty="0" err="1" smtClean="0"/>
              <a:t>calculate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only</a:t>
            </a:r>
            <a:r>
              <a:rPr lang="hu-HU" sz="2000" dirty="0" smtClean="0"/>
              <a:t> f(x), </a:t>
            </a:r>
            <a:r>
              <a:rPr lang="hu-HU" sz="2000" dirty="0" err="1" smtClean="0"/>
              <a:t>but</a:t>
            </a:r>
            <a:r>
              <a:rPr lang="hu-HU" sz="2000" dirty="0" smtClean="0"/>
              <a:t> </a:t>
            </a:r>
            <a:r>
              <a:rPr lang="hu-HU" sz="2000" dirty="0" err="1" smtClean="0"/>
              <a:t>also</a:t>
            </a:r>
            <a:r>
              <a:rPr lang="hu-HU" sz="2000" dirty="0" smtClean="0"/>
              <a:t> </a:t>
            </a:r>
            <a:r>
              <a:rPr lang="hu-HU" sz="2000" dirty="0" err="1" smtClean="0"/>
              <a:t>-f</a:t>
            </a:r>
            <a:r>
              <a:rPr lang="hu-HU" sz="2000" dirty="0" smtClean="0"/>
              <a:t>(x))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see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entire</a:t>
            </a:r>
            <a:r>
              <a:rPr lang="hu-HU" sz="2000" dirty="0" smtClean="0"/>
              <a:t> </a:t>
            </a:r>
            <a:r>
              <a:rPr lang="hu-HU" sz="2000" dirty="0" err="1" smtClean="0"/>
              <a:t>separatrix</a:t>
            </a:r>
            <a:endParaRPr lang="hu-HU" sz="2000" dirty="0" smtClean="0"/>
          </a:p>
          <a:p>
            <a:pPr lvl="1"/>
            <a:endParaRPr lang="en-GB" sz="2000" dirty="0"/>
          </a:p>
          <a:p>
            <a:endParaRPr lang="en-US" sz="20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" y="2634911"/>
            <a:ext cx="9117221" cy="43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563970" cy="4389120"/>
          </a:xfrm>
        </p:spPr>
        <p:txBody>
          <a:bodyPr/>
          <a:lstStyle/>
          <a:p>
            <a:r>
              <a:rPr lang="hu-HU" b="1" dirty="0" err="1"/>
              <a:t>Instable</a:t>
            </a:r>
            <a:r>
              <a:rPr lang="hu-HU" b="1" dirty="0"/>
              <a:t> </a:t>
            </a:r>
            <a:r>
              <a:rPr lang="hu-HU" b="1" dirty="0" smtClean="0"/>
              <a:t>fixed </a:t>
            </a:r>
            <a:r>
              <a:rPr lang="hu-HU" b="1" dirty="0" err="1"/>
              <a:t>points</a:t>
            </a:r>
            <a:r>
              <a:rPr lang="hu-HU" b="1" dirty="0"/>
              <a:t> (</a:t>
            </a:r>
            <a:r>
              <a:rPr lang="hu-HU" b="1" dirty="0" err="1"/>
              <a:t>saddle</a:t>
            </a:r>
            <a:r>
              <a:rPr lang="hu-HU" b="1" dirty="0"/>
              <a:t> </a:t>
            </a:r>
            <a:r>
              <a:rPr lang="hu-HU" b="1" dirty="0" err="1"/>
              <a:t>points</a:t>
            </a:r>
            <a:r>
              <a:rPr lang="hu-HU" b="1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catch</a:t>
            </a:r>
            <a:r>
              <a:rPr lang="hu-HU" dirty="0"/>
              <a:t>)</a:t>
            </a:r>
          </a:p>
          <a:p>
            <a:pPr lvl="1"/>
            <a:r>
              <a:rPr lang="hu-HU" sz="2600" dirty="0" err="1"/>
              <a:t>Trajectories</a:t>
            </a:r>
            <a:r>
              <a:rPr lang="hu-HU" sz="2600" dirty="0"/>
              <a:t> </a:t>
            </a:r>
            <a:r>
              <a:rPr lang="hu-HU" sz="2600" dirty="0" err="1"/>
              <a:t>will</a:t>
            </a:r>
            <a:r>
              <a:rPr lang="hu-HU" sz="2600" dirty="0"/>
              <a:t> </a:t>
            </a:r>
            <a:r>
              <a:rPr lang="hu-HU" sz="2600" dirty="0" err="1"/>
              <a:t>not</a:t>
            </a:r>
            <a:r>
              <a:rPr lang="hu-HU" sz="2600" dirty="0"/>
              <a:t> </a:t>
            </a:r>
            <a:r>
              <a:rPr lang="hu-HU" sz="2600" dirty="0" err="1"/>
              <a:t>stay</a:t>
            </a:r>
            <a:r>
              <a:rPr lang="hu-HU" sz="2600" dirty="0"/>
              <a:t> </a:t>
            </a:r>
            <a:r>
              <a:rPr lang="hu-HU" sz="2600" dirty="0" err="1"/>
              <a:t>there</a:t>
            </a:r>
            <a:r>
              <a:rPr lang="hu-HU" sz="2600" dirty="0"/>
              <a:t>, </a:t>
            </a:r>
            <a:r>
              <a:rPr lang="hu-HU" sz="2600" dirty="0" err="1"/>
              <a:t>only</a:t>
            </a:r>
            <a:r>
              <a:rPr lang="hu-HU" sz="2600" dirty="0"/>
              <a:t> </a:t>
            </a:r>
            <a:r>
              <a:rPr lang="hu-HU" sz="2600" dirty="0" err="1"/>
              <a:t>get</a:t>
            </a:r>
            <a:r>
              <a:rPr lang="hu-HU" sz="2600" dirty="0"/>
              <a:t> </a:t>
            </a:r>
            <a:r>
              <a:rPr lang="hu-HU" sz="2600" dirty="0" err="1"/>
              <a:t>close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them</a:t>
            </a:r>
            <a:endParaRPr lang="hu-HU" sz="2600" dirty="0"/>
          </a:p>
          <a:p>
            <a:r>
              <a:rPr lang="hu-HU" dirty="0" smtClean="0"/>
              <a:t>1. start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a line (b=2.5)</a:t>
            </a:r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530"/>
            <a:ext cx="9143999" cy="43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229600" cy="4389120"/>
          </a:xfrm>
        </p:spPr>
        <p:txBody>
          <a:bodyPr/>
          <a:lstStyle/>
          <a:p>
            <a:r>
              <a:rPr lang="hu-HU" b="1" dirty="0" err="1"/>
              <a:t>Instable</a:t>
            </a:r>
            <a:r>
              <a:rPr lang="hu-HU" b="1" dirty="0"/>
              <a:t> </a:t>
            </a:r>
            <a:r>
              <a:rPr lang="hu-HU" b="1" dirty="0" smtClean="0"/>
              <a:t>fixed </a:t>
            </a:r>
            <a:r>
              <a:rPr lang="hu-HU" b="1" dirty="0" err="1"/>
              <a:t>points</a:t>
            </a:r>
            <a:r>
              <a:rPr lang="hu-HU" b="1" dirty="0"/>
              <a:t> (</a:t>
            </a:r>
            <a:r>
              <a:rPr lang="hu-HU" b="1" dirty="0" err="1"/>
              <a:t>saddle</a:t>
            </a:r>
            <a:r>
              <a:rPr lang="hu-HU" b="1" dirty="0"/>
              <a:t> </a:t>
            </a:r>
            <a:r>
              <a:rPr lang="hu-HU" b="1" dirty="0" err="1"/>
              <a:t>points</a:t>
            </a:r>
            <a:r>
              <a:rPr lang="hu-HU" b="1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catch</a:t>
            </a:r>
            <a:r>
              <a:rPr lang="hu-HU" dirty="0" smtClean="0"/>
              <a:t>)</a:t>
            </a:r>
            <a:endParaRPr lang="hu-HU" sz="2600" dirty="0"/>
          </a:p>
          <a:p>
            <a:r>
              <a:rPr lang="hu-HU" dirty="0"/>
              <a:t>2</a:t>
            </a:r>
            <a:r>
              <a:rPr lang="hu-HU" dirty="0" smtClean="0"/>
              <a:t>. start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2 </a:t>
            </a:r>
            <a:r>
              <a:rPr lang="hu-HU" dirty="0" err="1" smtClean="0"/>
              <a:t>lines</a:t>
            </a:r>
            <a:r>
              <a:rPr lang="hu-HU" dirty="0" smtClean="0"/>
              <a:t> (b=2.5)</a:t>
            </a:r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" y="2634911"/>
            <a:ext cx="9117223" cy="43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229600" cy="4389120"/>
          </a:xfrm>
        </p:spPr>
        <p:txBody>
          <a:bodyPr/>
          <a:lstStyle/>
          <a:p>
            <a:r>
              <a:rPr lang="hu-HU" b="1" dirty="0" err="1"/>
              <a:t>Instable</a:t>
            </a:r>
            <a:r>
              <a:rPr lang="hu-HU" b="1" dirty="0"/>
              <a:t> </a:t>
            </a:r>
            <a:r>
              <a:rPr lang="hu-HU" b="1" dirty="0" smtClean="0"/>
              <a:t>fixed </a:t>
            </a:r>
            <a:r>
              <a:rPr lang="hu-HU" b="1" dirty="0" err="1"/>
              <a:t>points</a:t>
            </a:r>
            <a:r>
              <a:rPr lang="hu-HU" b="1" dirty="0"/>
              <a:t> (</a:t>
            </a:r>
            <a:r>
              <a:rPr lang="hu-HU" b="1" dirty="0" err="1"/>
              <a:t>saddle</a:t>
            </a:r>
            <a:r>
              <a:rPr lang="hu-HU" b="1" dirty="0"/>
              <a:t> </a:t>
            </a:r>
            <a:r>
              <a:rPr lang="hu-HU" b="1" dirty="0" err="1"/>
              <a:t>points</a:t>
            </a:r>
            <a:r>
              <a:rPr lang="hu-HU" b="1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catch</a:t>
            </a:r>
            <a:r>
              <a:rPr lang="hu-HU" dirty="0" smtClean="0"/>
              <a:t>)</a:t>
            </a:r>
            <a:endParaRPr lang="hu-HU" sz="2600" dirty="0"/>
          </a:p>
          <a:p>
            <a:r>
              <a:rPr lang="hu-HU" dirty="0" smtClean="0"/>
              <a:t>3. start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2 </a:t>
            </a:r>
            <a:r>
              <a:rPr lang="hu-HU" dirty="0" err="1" smtClean="0"/>
              <a:t>lines</a:t>
            </a:r>
            <a:r>
              <a:rPr lang="hu-HU" dirty="0" smtClean="0"/>
              <a:t> (b=2.5)</a:t>
            </a:r>
          </a:p>
          <a:p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attractor</a:t>
            </a:r>
            <a:endParaRPr lang="hu-HU" dirty="0" smtClean="0"/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" y="2634911"/>
            <a:ext cx="9117221" cy="43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229600" cy="4389120"/>
          </a:xfrm>
        </p:spPr>
        <p:txBody>
          <a:bodyPr>
            <a:normAutofit/>
          </a:bodyPr>
          <a:lstStyle/>
          <a:p>
            <a:r>
              <a:rPr lang="hu-HU" sz="2000" b="1" dirty="0" err="1"/>
              <a:t>Instable</a:t>
            </a:r>
            <a:r>
              <a:rPr lang="hu-HU" sz="2000" b="1" dirty="0"/>
              <a:t> </a:t>
            </a:r>
            <a:r>
              <a:rPr lang="hu-HU" sz="2000" b="1" dirty="0" smtClean="0"/>
              <a:t>fixed </a:t>
            </a:r>
            <a:r>
              <a:rPr lang="hu-HU" sz="2000" b="1" dirty="0" err="1"/>
              <a:t>points</a:t>
            </a:r>
            <a:r>
              <a:rPr lang="hu-HU" sz="2000" b="1" dirty="0"/>
              <a:t> (</a:t>
            </a:r>
            <a:r>
              <a:rPr lang="hu-HU" sz="2000" b="1" dirty="0" err="1"/>
              <a:t>saddle</a:t>
            </a:r>
            <a:r>
              <a:rPr lang="hu-HU" sz="2000" b="1" dirty="0"/>
              <a:t> </a:t>
            </a:r>
            <a:r>
              <a:rPr lang="hu-HU" sz="2000" b="1" dirty="0" err="1"/>
              <a:t>points</a:t>
            </a:r>
            <a:r>
              <a:rPr lang="hu-HU" sz="2000" b="1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 </a:t>
            </a:r>
            <a:r>
              <a:rPr lang="hu-HU" sz="2000" dirty="0" err="1"/>
              <a:t>harder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catch</a:t>
            </a:r>
            <a:r>
              <a:rPr lang="hu-HU" sz="2000" dirty="0" smtClean="0"/>
              <a:t>)</a:t>
            </a:r>
            <a:endParaRPr lang="hu-HU" sz="2000" dirty="0"/>
          </a:p>
          <a:p>
            <a:r>
              <a:rPr lang="hu-HU" sz="2000" dirty="0"/>
              <a:t>4</a:t>
            </a:r>
            <a:r>
              <a:rPr lang="hu-HU" sz="2000" dirty="0" smtClean="0"/>
              <a:t>. start </a:t>
            </a:r>
            <a:r>
              <a:rPr lang="hu-HU" sz="2000" dirty="0" err="1" smtClean="0"/>
              <a:t>many</a:t>
            </a:r>
            <a:r>
              <a:rPr lang="hu-HU" sz="2000" dirty="0" smtClean="0"/>
              <a:t> </a:t>
            </a:r>
            <a:r>
              <a:rPr lang="hu-HU" sz="2000" dirty="0" err="1" smtClean="0"/>
              <a:t>trajectories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2 </a:t>
            </a:r>
            <a:r>
              <a:rPr lang="hu-HU" sz="2000" dirty="0" err="1" smtClean="0"/>
              <a:t>lines</a:t>
            </a:r>
            <a:r>
              <a:rPr lang="hu-HU" sz="2000" dirty="0" smtClean="0"/>
              <a:t> (b=2.5)</a:t>
            </a:r>
          </a:p>
          <a:p>
            <a:r>
              <a:rPr lang="hu-HU" sz="2000" dirty="0" err="1" smtClean="0"/>
              <a:t>Color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trajectories</a:t>
            </a:r>
            <a:r>
              <a:rPr lang="hu-HU" sz="2000" dirty="0" smtClean="0"/>
              <a:t> </a:t>
            </a:r>
            <a:r>
              <a:rPr lang="hu-HU" sz="2000" dirty="0" err="1" smtClean="0"/>
              <a:t>based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there</a:t>
            </a:r>
            <a:r>
              <a:rPr lang="hu-HU" sz="2000" dirty="0" smtClean="0"/>
              <a:t> </a:t>
            </a:r>
            <a:r>
              <a:rPr lang="hu-HU" sz="2000" dirty="0" err="1" smtClean="0"/>
              <a:t>attractor</a:t>
            </a:r>
            <a:endParaRPr lang="hu-HU" sz="2000" dirty="0" smtClean="0"/>
          </a:p>
          <a:p>
            <a:r>
              <a:rPr lang="hu-HU" sz="2000" dirty="0" err="1" smtClean="0"/>
              <a:t>Turn</a:t>
            </a:r>
            <a:r>
              <a:rPr lang="hu-HU" sz="2000" dirty="0" smtClean="0"/>
              <a:t> back </a:t>
            </a:r>
            <a:r>
              <a:rPr lang="hu-HU" sz="2000" dirty="0" err="1" smtClean="0"/>
              <a:t>time</a:t>
            </a:r>
            <a:r>
              <a:rPr lang="hu-HU" sz="2000" dirty="0" smtClean="0"/>
              <a:t> (</a:t>
            </a:r>
            <a:r>
              <a:rPr lang="hu-HU" sz="2000" dirty="0" err="1" smtClean="0"/>
              <a:t>calculate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only</a:t>
            </a:r>
            <a:r>
              <a:rPr lang="hu-HU" sz="2000" dirty="0" smtClean="0"/>
              <a:t> f(x), </a:t>
            </a:r>
            <a:r>
              <a:rPr lang="hu-HU" sz="2000" dirty="0" err="1" smtClean="0"/>
              <a:t>but</a:t>
            </a:r>
            <a:r>
              <a:rPr lang="hu-HU" sz="2000" dirty="0" smtClean="0"/>
              <a:t> </a:t>
            </a:r>
            <a:r>
              <a:rPr lang="hu-HU" sz="2000" dirty="0" err="1" smtClean="0"/>
              <a:t>also</a:t>
            </a:r>
            <a:r>
              <a:rPr lang="hu-HU" sz="2000" dirty="0" smtClean="0"/>
              <a:t> </a:t>
            </a:r>
            <a:r>
              <a:rPr lang="hu-HU" sz="2000" dirty="0" err="1" smtClean="0"/>
              <a:t>-f</a:t>
            </a:r>
            <a:r>
              <a:rPr lang="hu-HU" sz="2000" dirty="0" smtClean="0"/>
              <a:t>(x))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see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entire</a:t>
            </a:r>
            <a:r>
              <a:rPr lang="hu-HU" sz="2000" dirty="0" smtClean="0"/>
              <a:t> </a:t>
            </a:r>
            <a:r>
              <a:rPr lang="hu-HU" sz="2000" dirty="0" err="1" smtClean="0"/>
              <a:t>separatrix</a:t>
            </a:r>
            <a:endParaRPr lang="hu-HU" sz="2000" dirty="0" smtClean="0"/>
          </a:p>
          <a:p>
            <a:pPr lvl="1"/>
            <a:endParaRPr lang="en-GB" sz="2000" dirty="0"/>
          </a:p>
          <a:p>
            <a:endParaRPr lang="en-US" sz="20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" y="2634911"/>
            <a:ext cx="9117221" cy="43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Bolzano shooting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GB" dirty="0" err="1" smtClean="0"/>
              <a:t>pproach</a:t>
            </a:r>
            <a:r>
              <a:rPr lang="en-GB" dirty="0" smtClean="0"/>
              <a:t> </a:t>
            </a:r>
            <a:r>
              <a:rPr lang="en-GB" dirty="0"/>
              <a:t>a saddle point with 1.0e-6 precis</a:t>
            </a:r>
            <a:r>
              <a:rPr lang="hu-HU" dirty="0"/>
              <a:t>i</a:t>
            </a:r>
            <a:r>
              <a:rPr lang="en-GB" dirty="0"/>
              <a:t>on! (Give the initial </a:t>
            </a:r>
            <a:r>
              <a:rPr lang="en-GB" dirty="0" err="1"/>
              <a:t>x,y</a:t>
            </a:r>
            <a:r>
              <a:rPr lang="en-GB" dirty="0"/>
              <a:t> coordinates of the trajectory!)</a:t>
            </a:r>
          </a:p>
          <a:p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664"/>
            <a:ext cx="9144000" cy="31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en-US" dirty="0" smtClean="0"/>
              <a:t>Th</a:t>
            </a:r>
            <a:r>
              <a:rPr lang="en-GB" altLang="en-US" dirty="0" err="1" smtClean="0"/>
              <a:t>ank</a:t>
            </a:r>
            <a:r>
              <a:rPr lang="en-GB" altLang="en-US" dirty="0" smtClean="0"/>
              <a:t> </a:t>
            </a:r>
            <a:r>
              <a:rPr lang="en-GB" altLang="en-US" dirty="0" smtClean="0"/>
              <a:t>you for your attention</a:t>
            </a:r>
            <a:r>
              <a:rPr lang="hu-HU" alt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2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Damped </a:t>
            </a:r>
            <a:r>
              <a:rPr lang="en-US" dirty="0" smtClean="0"/>
              <a:t>pendulum</a:t>
            </a:r>
            <a:r>
              <a:rPr lang="hu-HU" dirty="0" smtClean="0"/>
              <a:t> </a:t>
            </a:r>
            <a:r>
              <a:rPr lang="hu-HU" dirty="0" err="1"/>
              <a:t>e</a:t>
            </a:r>
            <a:r>
              <a:rPr lang="hu-HU" altLang="en-US" dirty="0" err="1" smtClean="0"/>
              <a:t>quation</a:t>
            </a:r>
            <a:endParaRPr lang="hu-HU" alt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Examine the following equation: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Energy is decreasing, the system relaxes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b: defines the speed of relaxation</a:t>
            </a:r>
            <a:r>
              <a:rPr lang="hu-HU" dirty="0" smtClean="0"/>
              <a:t> (</a:t>
            </a:r>
            <a:r>
              <a:rPr lang="hu-HU" dirty="0" err="1" smtClean="0"/>
              <a:t>damping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)</a:t>
            </a:r>
            <a:endParaRPr lang="en-US" dirty="0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571750"/>
            <a:ext cx="2536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51" y="1818768"/>
            <a:ext cx="2457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Visualisations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4073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Trajectories: </a:t>
            </a:r>
          </a:p>
          <a:p>
            <a:pPr lvl="1"/>
            <a:r>
              <a:rPr lang="en-US" sz="2800" dirty="0" smtClean="0"/>
              <a:t>From 1/ many </a:t>
            </a:r>
            <a:r>
              <a:rPr lang="en-US" sz="2800" dirty="0" err="1" smtClean="0"/>
              <a:t>init</a:t>
            </a:r>
            <a:r>
              <a:rPr lang="hu-HU" sz="2800" dirty="0" smtClean="0"/>
              <a:t>i</a:t>
            </a:r>
            <a:r>
              <a:rPr lang="en-US" sz="2800" dirty="0" smtClean="0"/>
              <a:t>al conditions</a:t>
            </a:r>
          </a:p>
          <a:p>
            <a:r>
              <a:rPr lang="en-US" sz="2800" dirty="0" smtClean="0"/>
              <a:t>Energy level curves:</a:t>
            </a:r>
          </a:p>
          <a:p>
            <a:pPr lvl="1"/>
            <a:r>
              <a:rPr lang="en-US" sz="2800" dirty="0" smtClean="0"/>
              <a:t>From the energy function (not known for most real life systems)</a:t>
            </a:r>
          </a:p>
          <a:p>
            <a:r>
              <a:rPr lang="en-US" sz="2800" dirty="0" smtClean="0"/>
              <a:t>Vector field:</a:t>
            </a:r>
          </a:p>
          <a:p>
            <a:pPr lvl="1"/>
            <a:r>
              <a:rPr lang="en-US" sz="2800" dirty="0" smtClean="0"/>
              <a:t>Gradient vectors in each point</a:t>
            </a:r>
          </a:p>
          <a:p>
            <a:r>
              <a:rPr lang="en-US" sz="2800" dirty="0" smtClean="0"/>
              <a:t>Direction field:</a:t>
            </a:r>
          </a:p>
          <a:p>
            <a:pPr lvl="1"/>
            <a:r>
              <a:rPr lang="en-US" sz="2800" dirty="0" err="1" smtClean="0"/>
              <a:t>Normalised</a:t>
            </a:r>
            <a:r>
              <a:rPr lang="en-US" sz="2800" dirty="0" smtClean="0"/>
              <a:t> vector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7680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the system</a:t>
            </a:r>
            <a:r>
              <a:rPr lang="hu-HU" dirty="0" smtClean="0"/>
              <a:t>: </a:t>
            </a:r>
            <a:r>
              <a:rPr lang="en-US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68614"/>
            <a:ext cx="8229600" cy="4389120"/>
          </a:xfrm>
        </p:spPr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kinds of </a:t>
            </a:r>
            <a:r>
              <a:rPr lang="en-GB" dirty="0" smtClean="0"/>
              <a:t>fix</a:t>
            </a:r>
            <a:r>
              <a:rPr lang="hu-HU" dirty="0" err="1" smtClean="0"/>
              <a:t>ed</a:t>
            </a:r>
            <a:r>
              <a:rPr lang="en-GB" dirty="0" smtClean="0"/>
              <a:t> </a:t>
            </a:r>
            <a:r>
              <a:rPr lang="en-GB" dirty="0"/>
              <a:t>points they are?</a:t>
            </a:r>
          </a:p>
          <a:p>
            <a:pPr lvl="1"/>
            <a:r>
              <a:rPr lang="en-GB" sz="2600" dirty="0" smtClean="0"/>
              <a:t>        </a:t>
            </a:r>
            <a:r>
              <a:rPr lang="en-GB" sz="2600" dirty="0"/>
              <a:t>Try to visualise the stable (stable spiral, sink) and the instable (saddle point) </a:t>
            </a:r>
            <a:r>
              <a:rPr lang="en-GB" sz="2600" dirty="0" smtClean="0"/>
              <a:t>fix</a:t>
            </a:r>
            <a:r>
              <a:rPr lang="hu-HU" sz="2600" dirty="0" err="1" smtClean="0"/>
              <a:t>ed</a:t>
            </a:r>
            <a:r>
              <a:rPr lang="en-GB" sz="2600" dirty="0" smtClean="0"/>
              <a:t> </a:t>
            </a:r>
            <a:r>
              <a:rPr lang="en-GB" sz="2600" dirty="0"/>
              <a:t>points!</a:t>
            </a:r>
          </a:p>
          <a:p>
            <a:pPr lvl="1"/>
            <a:r>
              <a:rPr lang="en-GB" sz="2600" dirty="0" smtClean="0"/>
              <a:t>       </a:t>
            </a:r>
            <a:r>
              <a:rPr lang="en-GB" sz="2600" dirty="0"/>
              <a:t>Which </a:t>
            </a:r>
            <a:r>
              <a:rPr lang="en-GB" sz="2600" dirty="0" smtClean="0"/>
              <a:t>fix</a:t>
            </a:r>
            <a:r>
              <a:rPr lang="hu-HU" sz="2600" dirty="0" err="1" smtClean="0"/>
              <a:t>ed</a:t>
            </a:r>
            <a:r>
              <a:rPr lang="en-GB" sz="2600" dirty="0" smtClean="0"/>
              <a:t> </a:t>
            </a:r>
            <a:r>
              <a:rPr lang="en-GB" sz="2600" dirty="0"/>
              <a:t>points are easy to show?</a:t>
            </a:r>
          </a:p>
          <a:p>
            <a:pPr lvl="2"/>
            <a:r>
              <a:rPr lang="en-GB" sz="2600" dirty="0" smtClean="0"/>
              <a:t>          Determine </a:t>
            </a:r>
            <a:r>
              <a:rPr lang="en-GB" sz="2600" dirty="0"/>
              <a:t>the separation line (</a:t>
            </a:r>
            <a:r>
              <a:rPr lang="en-GB" sz="2600" dirty="0" err="1"/>
              <a:t>separatrix</a:t>
            </a:r>
            <a:r>
              <a:rPr lang="en-GB" sz="2600" dirty="0"/>
              <a:t>) between two stable </a:t>
            </a:r>
            <a:r>
              <a:rPr lang="en-GB" sz="2600" dirty="0" smtClean="0"/>
              <a:t>fix</a:t>
            </a:r>
            <a:r>
              <a:rPr lang="hu-HU" sz="2600" dirty="0" err="1" smtClean="0"/>
              <a:t>ed</a:t>
            </a:r>
            <a:r>
              <a:rPr lang="en-GB" sz="2600" dirty="0" smtClean="0"/>
              <a:t> </a:t>
            </a:r>
            <a:r>
              <a:rPr lang="en-GB" sz="2600" dirty="0"/>
              <a:t>points!</a:t>
            </a:r>
          </a:p>
          <a:p>
            <a:r>
              <a:rPr lang="en-GB" dirty="0" smtClean="0"/>
              <a:t>    </a:t>
            </a:r>
            <a:r>
              <a:rPr lang="en-GB" dirty="0"/>
              <a:t>What is difference in cases of different damping parameter (see the shapes of the trajectories</a:t>
            </a:r>
            <a:r>
              <a:rPr lang="en-GB" dirty="0" smtClean="0"/>
              <a:t>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0072"/>
            <a:ext cx="8229600" cy="4389120"/>
          </a:xfrm>
        </p:spPr>
        <p:txBody>
          <a:bodyPr/>
          <a:lstStyle/>
          <a:p>
            <a:pPr marL="484632" indent="-457200"/>
            <a:r>
              <a:rPr lang="hu-HU" sz="2800" dirty="0" err="1" smtClean="0"/>
              <a:t>Energy</a:t>
            </a:r>
            <a:r>
              <a:rPr lang="hu-HU" sz="2800" dirty="0" smtClean="0"/>
              <a:t> </a:t>
            </a:r>
            <a:r>
              <a:rPr lang="hu-HU" sz="2800" dirty="0" err="1" smtClean="0"/>
              <a:t>level</a:t>
            </a:r>
            <a:r>
              <a:rPr lang="hu-HU" sz="2800" dirty="0" smtClean="0"/>
              <a:t> </a:t>
            </a:r>
            <a:r>
              <a:rPr lang="hu-HU" sz="2800" dirty="0" err="1" smtClean="0"/>
              <a:t>curves</a:t>
            </a:r>
            <a:endParaRPr lang="hu-HU" sz="2800" dirty="0" smtClean="0"/>
          </a:p>
          <a:p>
            <a:r>
              <a:rPr lang="hu-HU" sz="2800" dirty="0" err="1" smtClean="0"/>
              <a:t>Vector</a:t>
            </a:r>
            <a:r>
              <a:rPr lang="hu-HU" sz="2800" dirty="0" smtClean="0"/>
              <a:t> </a:t>
            </a:r>
            <a:r>
              <a:rPr lang="hu-HU" sz="2800" dirty="0" err="1" smtClean="0"/>
              <a:t>field</a:t>
            </a:r>
            <a:r>
              <a:rPr lang="hu-HU" sz="2800" dirty="0" smtClean="0"/>
              <a:t>, </a:t>
            </a:r>
            <a:r>
              <a:rPr lang="hu-HU" sz="2800" dirty="0" err="1" smtClean="0"/>
              <a:t>direction</a:t>
            </a:r>
            <a:r>
              <a:rPr lang="hu-HU" sz="2800" dirty="0" smtClean="0"/>
              <a:t> </a:t>
            </a:r>
            <a:r>
              <a:rPr lang="hu-HU" sz="2800" dirty="0" err="1" smtClean="0"/>
              <a:t>field</a:t>
            </a:r>
            <a:endParaRPr lang="hu-HU" sz="2800" dirty="0" smtClean="0"/>
          </a:p>
          <a:p>
            <a:pPr lvl="1"/>
            <a:r>
              <a:rPr lang="en-GB" sz="2900" dirty="0"/>
              <a:t>Which is the more informative/useful? (vector field or direction field</a:t>
            </a:r>
            <a:r>
              <a:rPr lang="en-GB" sz="2900" dirty="0" smtClean="0"/>
              <a:t>)</a:t>
            </a:r>
            <a:endParaRPr lang="hu-HU" sz="2900" dirty="0" smtClean="0"/>
          </a:p>
          <a:p>
            <a:r>
              <a:rPr lang="hu-HU" sz="2800" dirty="0" err="1" smtClean="0"/>
              <a:t>Trajectories</a:t>
            </a:r>
            <a:r>
              <a:rPr lang="hu-HU" sz="2800" dirty="0" smtClean="0"/>
              <a:t>:</a:t>
            </a:r>
          </a:p>
          <a:p>
            <a:pPr lvl="1"/>
            <a:r>
              <a:rPr lang="hu-HU" sz="2900" dirty="0" smtClean="0"/>
              <a:t>1 </a:t>
            </a:r>
            <a:r>
              <a:rPr lang="hu-HU" sz="2900" dirty="0" err="1" smtClean="0"/>
              <a:t>trajectory</a:t>
            </a:r>
            <a:endParaRPr lang="hu-HU" sz="2900" dirty="0" smtClean="0"/>
          </a:p>
          <a:p>
            <a:pPr lvl="1"/>
            <a:r>
              <a:rPr lang="hu-HU" sz="2900" dirty="0" err="1" smtClean="0"/>
              <a:t>Many</a:t>
            </a:r>
            <a:r>
              <a:rPr lang="hu-HU" sz="2900" dirty="0" smtClean="0"/>
              <a:t> </a:t>
            </a:r>
            <a:r>
              <a:rPr lang="hu-HU" sz="2900" dirty="0" err="1" smtClean="0"/>
              <a:t>trajectories</a:t>
            </a:r>
            <a:endParaRPr lang="hu-HU" sz="2900" dirty="0" smtClean="0"/>
          </a:p>
          <a:p>
            <a:endParaRPr lang="en-GB" sz="22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97680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the system</a:t>
            </a:r>
            <a:r>
              <a:rPr lang="hu-HU" dirty="0" smtClean="0"/>
              <a:t>: </a:t>
            </a:r>
            <a:r>
              <a:rPr lang="en-US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6046"/>
            <a:ext cx="8229600" cy="4389120"/>
          </a:xfrm>
        </p:spPr>
        <p:txBody>
          <a:bodyPr/>
          <a:lstStyle/>
          <a:p>
            <a:r>
              <a:rPr lang="hu-HU" b="1" dirty="0" err="1" smtClean="0"/>
              <a:t>Stable</a:t>
            </a:r>
            <a:r>
              <a:rPr lang="hu-HU" dirty="0" smtClean="0"/>
              <a:t> </a:t>
            </a:r>
            <a:r>
              <a:rPr lang="hu-HU" b="1" dirty="0" smtClean="0"/>
              <a:t>fixed </a:t>
            </a:r>
            <a:r>
              <a:rPr lang="hu-HU" b="1" dirty="0" err="1" smtClean="0"/>
              <a:t>points</a:t>
            </a:r>
            <a:r>
              <a:rPr lang="hu-HU" b="1" dirty="0" smtClean="0"/>
              <a:t> (</a:t>
            </a:r>
            <a:r>
              <a:rPr lang="hu-HU" b="1" dirty="0" err="1" smtClean="0"/>
              <a:t>sink</a:t>
            </a:r>
            <a:r>
              <a:rPr lang="hu-HU" b="1" dirty="0" smtClean="0"/>
              <a:t>, </a:t>
            </a:r>
            <a:r>
              <a:rPr lang="hu-HU" b="1" dirty="0" err="1" smtClean="0"/>
              <a:t>stable</a:t>
            </a:r>
            <a:r>
              <a:rPr lang="hu-HU" b="1" dirty="0" smtClean="0"/>
              <a:t> </a:t>
            </a:r>
            <a:r>
              <a:rPr lang="hu-HU" b="1" dirty="0" err="1" smtClean="0"/>
              <a:t>spiral</a:t>
            </a:r>
            <a:r>
              <a:rPr lang="hu-HU" b="1" dirty="0" smtClean="0"/>
              <a:t>)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endParaRPr lang="hu-HU" dirty="0" smtClean="0"/>
          </a:p>
          <a:p>
            <a:r>
              <a:rPr lang="hu-HU" dirty="0" smtClean="0"/>
              <a:t>B=0.5</a:t>
            </a:r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32170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410"/>
            <a:ext cx="9144000" cy="43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6046"/>
            <a:ext cx="8229600" cy="4389120"/>
          </a:xfrm>
        </p:spPr>
        <p:txBody>
          <a:bodyPr/>
          <a:lstStyle/>
          <a:p>
            <a:r>
              <a:rPr lang="hu-HU" b="1" dirty="0" err="1" smtClean="0"/>
              <a:t>Stable</a:t>
            </a:r>
            <a:r>
              <a:rPr lang="hu-HU" b="1" dirty="0" smtClean="0"/>
              <a:t> </a:t>
            </a:r>
            <a:r>
              <a:rPr lang="hu-HU" b="1" dirty="0" smtClean="0"/>
              <a:t>fixed </a:t>
            </a:r>
            <a:r>
              <a:rPr lang="hu-HU" b="1" dirty="0" err="1" smtClean="0"/>
              <a:t>points</a:t>
            </a:r>
            <a:r>
              <a:rPr lang="hu-HU" b="1" dirty="0" smtClean="0"/>
              <a:t> (</a:t>
            </a:r>
            <a:r>
              <a:rPr lang="hu-HU" b="1" dirty="0" err="1" smtClean="0"/>
              <a:t>sink</a:t>
            </a:r>
            <a:r>
              <a:rPr lang="hu-HU" b="1" dirty="0" smtClean="0"/>
              <a:t>, </a:t>
            </a:r>
            <a:r>
              <a:rPr lang="hu-HU" b="1" dirty="0" err="1" smtClean="0"/>
              <a:t>stable</a:t>
            </a:r>
            <a:r>
              <a:rPr lang="hu-HU" b="1" dirty="0" smtClean="0"/>
              <a:t> </a:t>
            </a:r>
            <a:r>
              <a:rPr lang="hu-HU" b="1" dirty="0" err="1" smtClean="0"/>
              <a:t>spiral</a:t>
            </a:r>
            <a:r>
              <a:rPr lang="hu-HU" b="1" dirty="0" smtClean="0"/>
              <a:t>)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endParaRPr lang="hu-HU" dirty="0" smtClean="0"/>
          </a:p>
          <a:p>
            <a:r>
              <a:rPr lang="hu-HU" dirty="0" smtClean="0"/>
              <a:t>B=2.5</a:t>
            </a:r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32170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09"/>
            <a:ext cx="9144000" cy="43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591266" cy="4389120"/>
          </a:xfrm>
        </p:spPr>
        <p:txBody>
          <a:bodyPr/>
          <a:lstStyle/>
          <a:p>
            <a:r>
              <a:rPr lang="hu-HU" b="1" dirty="0" err="1"/>
              <a:t>Instable</a:t>
            </a:r>
            <a:r>
              <a:rPr lang="hu-HU" b="1" dirty="0"/>
              <a:t> </a:t>
            </a:r>
            <a:r>
              <a:rPr lang="hu-HU" b="1" dirty="0" smtClean="0"/>
              <a:t>fixed </a:t>
            </a:r>
            <a:r>
              <a:rPr lang="hu-HU" b="1" dirty="0" err="1"/>
              <a:t>points</a:t>
            </a:r>
            <a:r>
              <a:rPr lang="hu-HU" b="1" dirty="0"/>
              <a:t> (</a:t>
            </a:r>
            <a:r>
              <a:rPr lang="hu-HU" b="1" dirty="0" err="1"/>
              <a:t>saddle</a:t>
            </a:r>
            <a:r>
              <a:rPr lang="hu-HU" b="1" dirty="0"/>
              <a:t> </a:t>
            </a:r>
            <a:r>
              <a:rPr lang="hu-HU" b="1" dirty="0" err="1"/>
              <a:t>points</a:t>
            </a:r>
            <a:r>
              <a:rPr lang="hu-HU" b="1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catch</a:t>
            </a:r>
            <a:r>
              <a:rPr lang="hu-HU" dirty="0"/>
              <a:t>)</a:t>
            </a:r>
          </a:p>
          <a:p>
            <a:pPr lvl="1"/>
            <a:r>
              <a:rPr lang="hu-HU" sz="2600" dirty="0" err="1"/>
              <a:t>Trajectories</a:t>
            </a:r>
            <a:r>
              <a:rPr lang="hu-HU" sz="2600" dirty="0"/>
              <a:t> </a:t>
            </a:r>
            <a:r>
              <a:rPr lang="hu-HU" sz="2600" dirty="0" err="1"/>
              <a:t>will</a:t>
            </a:r>
            <a:r>
              <a:rPr lang="hu-HU" sz="2600" dirty="0"/>
              <a:t> </a:t>
            </a:r>
            <a:r>
              <a:rPr lang="hu-HU" sz="2600" dirty="0" err="1"/>
              <a:t>not</a:t>
            </a:r>
            <a:r>
              <a:rPr lang="hu-HU" sz="2600" dirty="0"/>
              <a:t> </a:t>
            </a:r>
            <a:r>
              <a:rPr lang="hu-HU" sz="2600" dirty="0" err="1"/>
              <a:t>stay</a:t>
            </a:r>
            <a:r>
              <a:rPr lang="hu-HU" sz="2600" dirty="0"/>
              <a:t> </a:t>
            </a:r>
            <a:r>
              <a:rPr lang="hu-HU" sz="2600" dirty="0" err="1"/>
              <a:t>there</a:t>
            </a:r>
            <a:r>
              <a:rPr lang="hu-HU" sz="2600" dirty="0"/>
              <a:t>, </a:t>
            </a:r>
            <a:r>
              <a:rPr lang="hu-HU" sz="2600" dirty="0" err="1"/>
              <a:t>only</a:t>
            </a:r>
            <a:r>
              <a:rPr lang="hu-HU" sz="2600" dirty="0"/>
              <a:t> </a:t>
            </a:r>
            <a:r>
              <a:rPr lang="hu-HU" sz="2600" dirty="0" err="1"/>
              <a:t>get</a:t>
            </a:r>
            <a:r>
              <a:rPr lang="hu-HU" sz="2600" dirty="0"/>
              <a:t> </a:t>
            </a:r>
            <a:r>
              <a:rPr lang="hu-HU" sz="2600" dirty="0" err="1"/>
              <a:t>close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them</a:t>
            </a:r>
            <a:endParaRPr lang="hu-HU" sz="2600" dirty="0"/>
          </a:p>
          <a:p>
            <a:r>
              <a:rPr lang="hu-HU" dirty="0" smtClean="0"/>
              <a:t>1. start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a line (b=0.5)</a:t>
            </a:r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826"/>
            <a:ext cx="9144000" cy="43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1766"/>
            <a:ext cx="8229600" cy="4389120"/>
          </a:xfrm>
        </p:spPr>
        <p:txBody>
          <a:bodyPr/>
          <a:lstStyle/>
          <a:p>
            <a:r>
              <a:rPr lang="hu-HU" b="1" dirty="0" err="1"/>
              <a:t>Instable</a:t>
            </a:r>
            <a:r>
              <a:rPr lang="hu-HU" b="1" dirty="0"/>
              <a:t> </a:t>
            </a:r>
            <a:r>
              <a:rPr lang="hu-HU" b="1" dirty="0" smtClean="0"/>
              <a:t>fixed </a:t>
            </a:r>
            <a:r>
              <a:rPr lang="hu-HU" b="1" dirty="0" err="1"/>
              <a:t>points</a:t>
            </a:r>
            <a:r>
              <a:rPr lang="hu-HU" b="1" dirty="0"/>
              <a:t> (</a:t>
            </a:r>
            <a:r>
              <a:rPr lang="hu-HU" b="1" dirty="0" err="1"/>
              <a:t>saddle</a:t>
            </a:r>
            <a:r>
              <a:rPr lang="hu-HU" b="1" dirty="0"/>
              <a:t> </a:t>
            </a:r>
            <a:r>
              <a:rPr lang="hu-HU" b="1" dirty="0" err="1"/>
              <a:t>points</a:t>
            </a:r>
            <a:r>
              <a:rPr lang="hu-HU" b="1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catch</a:t>
            </a:r>
            <a:r>
              <a:rPr lang="hu-HU" dirty="0" smtClean="0"/>
              <a:t>)</a:t>
            </a:r>
            <a:endParaRPr lang="hu-HU" sz="2600" dirty="0"/>
          </a:p>
          <a:p>
            <a:r>
              <a:rPr lang="hu-HU" dirty="0"/>
              <a:t>2</a:t>
            </a:r>
            <a:r>
              <a:rPr lang="hu-HU" dirty="0" smtClean="0"/>
              <a:t>. start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trajectories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2 </a:t>
            </a:r>
            <a:r>
              <a:rPr lang="hu-HU" dirty="0" err="1" smtClean="0"/>
              <a:t>lines</a:t>
            </a:r>
            <a:r>
              <a:rPr lang="hu-HU" dirty="0" smtClean="0"/>
              <a:t> (b=0.5)</a:t>
            </a:r>
          </a:p>
          <a:p>
            <a:pPr lvl="1"/>
            <a:endParaRPr lang="en-GB" sz="2000" dirty="0"/>
          </a:p>
          <a:p>
            <a:endParaRPr lang="en-US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924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the equilibrium points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" y="2628530"/>
            <a:ext cx="9117223" cy="43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561</Words>
  <Application>Microsoft Office PowerPoint</Application>
  <PresentationFormat>Diavetítés a képernyőre (4:3 oldalarány)</PresentationFormat>
  <Paragraphs>73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Áramlás</vt:lpstr>
      <vt:lpstr>Theory of nonlinear dynamic systems Practice 2</vt:lpstr>
      <vt:lpstr>Damped pendulum equation</vt:lpstr>
      <vt:lpstr>Visualisations</vt:lpstr>
      <vt:lpstr>Analyse the system:   Show the equilibrium points!</vt:lpstr>
      <vt:lpstr>Analyse the system:   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Show the equilibrium points!</vt:lpstr>
      <vt:lpstr>Bolzano shooting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juhaszjanos</dc:creator>
  <cp:lastModifiedBy>juhaszjanos</cp:lastModifiedBy>
  <cp:revision>10</cp:revision>
  <dcterms:created xsi:type="dcterms:W3CDTF">2019-09-24T12:10:09Z</dcterms:created>
  <dcterms:modified xsi:type="dcterms:W3CDTF">2019-12-04T18:54:47Z</dcterms:modified>
</cp:coreProperties>
</file>