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9"/>
  </p:notesMasterIdLst>
  <p:sldIdLst>
    <p:sldId id="256" r:id="rId2"/>
    <p:sldId id="257" r:id="rId3"/>
    <p:sldId id="258" r:id="rId4"/>
    <p:sldId id="260" r:id="rId5"/>
    <p:sldId id="259" r:id="rId6"/>
    <p:sldId id="263" r:id="rId7"/>
    <p:sldId id="264" r:id="rId8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453" autoAdjust="0"/>
  </p:normalViewPr>
  <p:slideViewPr>
    <p:cSldViewPr>
      <p:cViewPr varScale="1">
        <p:scale>
          <a:sx n="63" d="100"/>
          <a:sy n="63" d="100"/>
        </p:scale>
        <p:origin x="151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9F0CB-8413-4733-8810-CB70C0343899}" type="datetimeFigureOut">
              <a:rPr lang="hu-HU" smtClean="0"/>
              <a:pPr/>
              <a:t>2019.12.04.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60A28-7746-40FE-9BFD-400905BB554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31285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Miért?:</a:t>
            </a:r>
          </a:p>
          <a:p>
            <a:r>
              <a:rPr lang="hu-HU" dirty="0" smtClean="0"/>
              <a:t>Több</a:t>
            </a:r>
            <a:r>
              <a:rPr lang="hu-HU" baseline="0" dirty="0" smtClean="0"/>
              <a:t> egy kép ezer szónál. (és főleg integráljelek, paraméterek és deriváltak sokaságánál)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7560A28-7746-40FE-9BFD-400905BB5545}" type="slidenum">
              <a:rPr lang="hu-HU" smtClean="0"/>
              <a:pPr/>
              <a:t>2</a:t>
            </a:fld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829716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2019.12.04.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2019.12.04.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2019.12.04.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2019.12.04.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2019.12.04.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2019.12.04.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2019.12.04.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2019.12.04.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2019.12.04.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2019.12.04.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2019.12.04.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EF2FB6-033B-4A3D-9CA7-0498D376719E}" type="datetimeFigureOut">
              <a:rPr lang="hu-HU" smtClean="0"/>
              <a:pPr/>
              <a:t>2019.12.04.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Theory of nonlinear dynamic systems</a:t>
            </a:r>
            <a:br>
              <a:rPr lang="en-US" dirty="0" smtClean="0"/>
            </a:br>
            <a:r>
              <a:rPr lang="en-US" dirty="0" smtClean="0"/>
              <a:t>Practice 1</a:t>
            </a:r>
            <a:endParaRPr lang="en-US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533400" y="5229200"/>
            <a:ext cx="7854696" cy="1080120"/>
          </a:xfrm>
        </p:spPr>
        <p:txBody>
          <a:bodyPr>
            <a:normAutofit/>
          </a:bodyPr>
          <a:lstStyle/>
          <a:p>
            <a:r>
              <a:rPr lang="hu-HU" dirty="0" smtClean="0"/>
              <a:t>Juhász János</a:t>
            </a:r>
          </a:p>
          <a:p>
            <a:r>
              <a:rPr lang="hu-HU" dirty="0" err="1" smtClean="0"/>
              <a:t>juhasz.janos</a:t>
            </a:r>
            <a:r>
              <a:rPr lang="hu-HU" dirty="0" smtClean="0"/>
              <a:t>@.</a:t>
            </a:r>
            <a:r>
              <a:rPr lang="hu-HU" dirty="0" err="1" smtClean="0"/>
              <a:t>itk.ppke.hu</a:t>
            </a:r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2019.12.04.</a:t>
            </a:fld>
            <a:endParaRPr lang="hu-H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- Requirements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Participation, midterm, </a:t>
            </a:r>
            <a:r>
              <a:rPr lang="hu-HU" dirty="0" smtClean="0"/>
              <a:t>project, </a:t>
            </a:r>
            <a:r>
              <a:rPr lang="en-GB" dirty="0" smtClean="0"/>
              <a:t>exam</a:t>
            </a:r>
          </a:p>
          <a:p>
            <a:r>
              <a:rPr lang="en-US" dirty="0" smtClean="0"/>
              <a:t>Matlab® (why?)</a:t>
            </a:r>
          </a:p>
          <a:p>
            <a:r>
              <a:rPr lang="en-US" dirty="0" smtClean="0"/>
              <a:t>The aim of the practices: </a:t>
            </a:r>
            <a:br>
              <a:rPr lang="en-US" dirty="0" smtClean="0"/>
            </a:br>
            <a:r>
              <a:rPr lang="en-US" dirty="0" smtClean="0"/>
              <a:t>deeper understanding of the lecture examples, implementing them in MATLAB (a framework will be given), „playing” with the parameters</a:t>
            </a:r>
            <a:endParaRPr lang="hu-HU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Theory</a:t>
            </a:r>
            <a:endParaRPr lang="hu-HU" dirty="0"/>
          </a:p>
        </p:txBody>
      </p:sp>
      <p:sp>
        <p:nvSpPr>
          <p:cNvPr id="4" name="Tartalom helye 2"/>
          <p:cNvSpPr txBox="1">
            <a:spLocks/>
          </p:cNvSpPr>
          <p:nvPr/>
        </p:nvSpPr>
        <p:spPr>
          <a:xfrm>
            <a:off x="500034" y="1847088"/>
            <a:ext cx="7943848" cy="4174200"/>
          </a:xfrm>
          <a:prstGeom prst="rect">
            <a:avLst/>
          </a:prstGeom>
        </p:spPr>
        <p:txBody>
          <a:bodyPr vert="horz">
            <a:normAutofit lnSpcReduction="10000"/>
          </a:bodyPr>
          <a:lstStyle/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b="1" dirty="0" smtClean="0"/>
              <a:t>Dynamic system</a:t>
            </a:r>
            <a:r>
              <a:rPr lang="en-US" sz="2400" dirty="0" smtClean="0"/>
              <a:t>: the states of the system are changing with time based on some rules  - mathematical description of a physical process</a:t>
            </a:r>
            <a:endParaRPr lang="hu-HU" sz="2400" dirty="0"/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b="1" dirty="0" smtClean="0"/>
              <a:t>Phase </a:t>
            </a:r>
            <a:r>
              <a:rPr lang="en-US" sz="2400" b="1" dirty="0"/>
              <a:t>space</a:t>
            </a:r>
            <a:r>
              <a:rPr lang="en-US" sz="2400" dirty="0"/>
              <a:t>: the collection of all possible states of the dynamic system </a:t>
            </a:r>
            <a:endParaRPr lang="hu-HU" sz="2400" dirty="0"/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b="1" dirty="0" smtClean="0"/>
              <a:t>Trajectory</a:t>
            </a:r>
            <a:r>
              <a:rPr lang="en-US" sz="2400" dirty="0"/>
              <a:t>: the path (trace) of an element from the phase </a:t>
            </a:r>
            <a:r>
              <a:rPr lang="en-US" sz="2400" dirty="0" smtClean="0"/>
              <a:t>space</a:t>
            </a:r>
            <a:endParaRPr lang="hu-HU" sz="2400" dirty="0" smtClean="0"/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b="1" dirty="0" smtClean="0"/>
              <a:t>Types </a:t>
            </a:r>
            <a:r>
              <a:rPr lang="en-US" sz="2400" b="1" dirty="0"/>
              <a:t>of the systems</a:t>
            </a:r>
            <a:r>
              <a:rPr lang="en-US" sz="2400" dirty="0"/>
              <a:t>: dissipative, conservative, </a:t>
            </a:r>
            <a:r>
              <a:rPr lang="en-US" sz="2400" dirty="0" smtClean="0"/>
              <a:t>explosive</a:t>
            </a:r>
            <a:endParaRPr lang="hu-HU" sz="2400" dirty="0"/>
          </a:p>
          <a:p>
            <a:pPr marL="342900" marR="0" lvl="0" indent="-342900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buClr>
                <a:schemeClr val="accent3"/>
              </a:buClr>
              <a:buSzPct val="95000"/>
              <a:buFont typeface="Arial" panose="020B0604020202020204" pitchFamily="34" charset="0"/>
              <a:buChar char="•"/>
              <a:tabLst/>
              <a:defRPr/>
            </a:pPr>
            <a:r>
              <a:rPr lang="en-US" sz="2400" b="1" dirty="0" smtClean="0"/>
              <a:t>Attractor</a:t>
            </a:r>
            <a:r>
              <a:rPr lang="en-US" sz="2400" dirty="0"/>
              <a:t>: stable and attracts its surroundings, can be point, periodic, chaotic</a:t>
            </a: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lang="en-US" sz="2400" dirty="0" smtClean="0"/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Char char=""/>
              <a:tabLst/>
              <a:defRPr/>
            </a:pPr>
            <a:endParaRPr kumimoji="0" lang="hu-HU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marR="0" lvl="0" indent="-27432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endParaRPr kumimoji="0" lang="hu-HU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73388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Implement the following equations in Matlab</a:t>
            </a:r>
            <a:r>
              <a:rPr lang="hu-HU" dirty="0"/>
              <a:t>!</a:t>
            </a:r>
            <a:r>
              <a:rPr lang="en-US" dirty="0" smtClean="0"/>
              <a:t> </a:t>
            </a:r>
            <a:endParaRPr lang="hu-HU" dirty="0" smtClean="0"/>
          </a:p>
          <a:p>
            <a:pPr algn="just"/>
            <a:r>
              <a:rPr lang="hu-HU" dirty="0" smtClean="0"/>
              <a:t>P</a:t>
            </a:r>
            <a:r>
              <a:rPr lang="en-US" dirty="0" smtClean="0"/>
              <a:t>lot </a:t>
            </a:r>
            <a:r>
              <a:rPr lang="en-GB" dirty="0" smtClean="0"/>
              <a:t>the</a:t>
            </a:r>
            <a:r>
              <a:rPr lang="hu-HU" dirty="0" smtClean="0"/>
              <a:t> </a:t>
            </a:r>
            <a:r>
              <a:rPr lang="en-US" dirty="0" smtClean="0"/>
              <a:t>trajectories,</a:t>
            </a:r>
            <a:r>
              <a:rPr lang="hu-HU" dirty="0" smtClean="0"/>
              <a:t> </a:t>
            </a:r>
            <a:r>
              <a:rPr lang="en-GB" dirty="0" smtClean="0"/>
              <a:t>study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behaviour</a:t>
            </a:r>
            <a:r>
              <a:rPr lang="hu-HU" dirty="0" smtClean="0"/>
              <a:t> of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systems</a:t>
            </a:r>
            <a:r>
              <a:rPr lang="en-US" dirty="0" smtClean="0"/>
              <a:t> and investigate the effects of different parameters!</a:t>
            </a:r>
            <a:endParaRPr lang="hu-HU" dirty="0" smtClean="0"/>
          </a:p>
          <a:p>
            <a:pPr algn="just"/>
            <a:r>
              <a:rPr lang="hu-HU" dirty="0" err="1" smtClean="0"/>
              <a:t>Are</a:t>
            </a:r>
            <a:r>
              <a:rPr lang="hu-HU" dirty="0" smtClean="0"/>
              <a:t> </a:t>
            </a:r>
            <a:r>
              <a:rPr lang="hu-HU" dirty="0" err="1" smtClean="0"/>
              <a:t>there</a:t>
            </a:r>
            <a:r>
              <a:rPr lang="hu-HU" dirty="0" smtClean="0"/>
              <a:t> </a:t>
            </a:r>
            <a:r>
              <a:rPr lang="hu-HU" dirty="0" err="1" smtClean="0"/>
              <a:t>stable</a:t>
            </a:r>
            <a:r>
              <a:rPr lang="hu-HU" dirty="0" smtClean="0"/>
              <a:t> </a:t>
            </a:r>
            <a:r>
              <a:rPr lang="hu-HU" dirty="0" err="1" smtClean="0"/>
              <a:t>points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systems</a:t>
            </a:r>
            <a:r>
              <a:rPr lang="hu-HU" dirty="0" smtClean="0"/>
              <a:t>? Zoom </a:t>
            </a:r>
            <a:r>
              <a:rPr lang="hu-HU" dirty="0" err="1" smtClean="0"/>
              <a:t>into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smtClean="0"/>
              <a:t>fixed </a:t>
            </a:r>
            <a:r>
              <a:rPr lang="hu-HU" dirty="0" err="1" smtClean="0"/>
              <a:t>points</a:t>
            </a:r>
            <a:r>
              <a:rPr lang="hu-HU" dirty="0" smtClean="0"/>
              <a:t>!</a:t>
            </a:r>
          </a:p>
          <a:p>
            <a:pPr algn="just"/>
            <a:r>
              <a:rPr lang="hu-HU" dirty="0" err="1"/>
              <a:t>What</a:t>
            </a:r>
            <a:r>
              <a:rPr lang="hu-HU" dirty="0"/>
              <a:t> </a:t>
            </a:r>
            <a:r>
              <a:rPr lang="hu-HU" dirty="0" err="1"/>
              <a:t>happens</a:t>
            </a:r>
            <a:r>
              <a:rPr lang="hu-HU" dirty="0"/>
              <a:t> </a:t>
            </a:r>
            <a:r>
              <a:rPr lang="hu-HU" dirty="0" err="1"/>
              <a:t>in</a:t>
            </a:r>
            <a:r>
              <a:rPr lang="hu-HU" dirty="0"/>
              <a:t> </a:t>
            </a:r>
            <a:r>
              <a:rPr lang="hu-HU" dirty="0" err="1"/>
              <a:t>longer</a:t>
            </a:r>
            <a:r>
              <a:rPr lang="hu-HU" dirty="0"/>
              <a:t> </a:t>
            </a:r>
            <a:r>
              <a:rPr lang="hu-HU" dirty="0" err="1"/>
              <a:t>simulations</a:t>
            </a:r>
            <a:r>
              <a:rPr lang="hu-HU" dirty="0"/>
              <a:t>?</a:t>
            </a:r>
          </a:p>
          <a:p>
            <a:pPr lvl="1"/>
            <a:r>
              <a:rPr lang="hu-HU" dirty="0" smtClean="0"/>
              <a:t>1.</a:t>
            </a:r>
          </a:p>
          <a:p>
            <a:pPr lvl="1"/>
            <a:r>
              <a:rPr lang="hu-HU" dirty="0" smtClean="0"/>
              <a:t>2.                                       ;b=1/10</a:t>
            </a:r>
          </a:p>
          <a:p>
            <a:pPr marL="0" indent="0">
              <a:buNone/>
            </a:pPr>
            <a:r>
              <a:rPr lang="hu-HU" dirty="0" smtClean="0"/>
              <a:t>	</a:t>
            </a:r>
            <a:r>
              <a:rPr lang="hu-HU" dirty="0" err="1" smtClean="0"/>
              <a:t>What</a:t>
            </a:r>
            <a:r>
              <a:rPr lang="hu-HU" dirty="0" smtClean="0"/>
              <a:t> </a:t>
            </a:r>
            <a:r>
              <a:rPr lang="hu-HU" dirty="0" err="1" smtClean="0"/>
              <a:t>happens</a:t>
            </a:r>
            <a:r>
              <a:rPr lang="hu-HU" dirty="0" smtClean="0"/>
              <a:t> </a:t>
            </a:r>
            <a:r>
              <a:rPr lang="hu-HU" dirty="0" err="1" smtClean="0"/>
              <a:t>in</a:t>
            </a:r>
            <a:r>
              <a:rPr lang="hu-HU" dirty="0" smtClean="0"/>
              <a:t> </a:t>
            </a:r>
            <a:r>
              <a:rPr lang="hu-HU" dirty="0" err="1" smtClean="0"/>
              <a:t>case</a:t>
            </a:r>
            <a:r>
              <a:rPr lang="hu-HU" dirty="0" smtClean="0"/>
              <a:t> of </a:t>
            </a:r>
            <a:r>
              <a:rPr lang="hu-HU" dirty="0" err="1" smtClean="0"/>
              <a:t>other</a:t>
            </a:r>
            <a:r>
              <a:rPr lang="hu-HU" dirty="0" smtClean="0"/>
              <a:t> </a:t>
            </a:r>
            <a:r>
              <a:rPr lang="hu-HU" dirty="0" err="1" smtClean="0"/>
              <a:t>damping</a:t>
            </a:r>
            <a:r>
              <a:rPr lang="hu-HU" dirty="0" smtClean="0"/>
              <a:t> </a:t>
            </a:r>
            <a:r>
              <a:rPr lang="hu-HU" dirty="0" err="1" smtClean="0"/>
              <a:t>values</a:t>
            </a:r>
            <a:r>
              <a:rPr lang="hu-HU" dirty="0" smtClean="0"/>
              <a:t>?</a:t>
            </a:r>
          </a:p>
          <a:p>
            <a:pPr lvl="1"/>
            <a:r>
              <a:rPr lang="hu-HU" dirty="0" smtClean="0"/>
              <a:t>3. </a:t>
            </a:r>
          </a:p>
          <a:p>
            <a:pPr lvl="1"/>
            <a:r>
              <a:rPr lang="hu-HU" dirty="0" smtClean="0"/>
              <a:t>4.</a:t>
            </a:r>
          </a:p>
          <a:p>
            <a:pPr lvl="1"/>
            <a:r>
              <a:rPr lang="hu-HU" dirty="0" smtClean="0"/>
              <a:t>5. </a:t>
            </a:r>
          </a:p>
          <a:p>
            <a:endParaRPr lang="hu-HU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4149080"/>
            <a:ext cx="1368152" cy="4380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042" y="4509120"/>
            <a:ext cx="207486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301208"/>
            <a:ext cx="18002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3042" y="5661248"/>
            <a:ext cx="2074862" cy="439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6093296"/>
            <a:ext cx="1857375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hu-HU" sz="2200" dirty="0" smtClean="0"/>
              <a:t>6. </a:t>
            </a:r>
          </a:p>
          <a:p>
            <a:pPr lvl="1"/>
            <a:r>
              <a:rPr lang="hu-HU" sz="2200" dirty="0" smtClean="0"/>
              <a:t>7. </a:t>
            </a:r>
          </a:p>
          <a:p>
            <a:pPr lvl="1"/>
            <a:r>
              <a:rPr lang="hu-HU" sz="2200" dirty="0" smtClean="0"/>
              <a:t>8. </a:t>
            </a:r>
          </a:p>
          <a:p>
            <a:pPr lvl="1"/>
            <a:r>
              <a:rPr lang="hu-HU" sz="2200" dirty="0" smtClean="0"/>
              <a:t>9. </a:t>
            </a:r>
          </a:p>
          <a:p>
            <a:pPr marL="0" indent="0">
              <a:buNone/>
            </a:pPr>
            <a:r>
              <a:rPr lang="hu-HU" sz="2400" dirty="0" smtClean="0"/>
              <a:t>	</a:t>
            </a:r>
            <a:r>
              <a:rPr lang="hu-HU" sz="2400" dirty="0" err="1" smtClean="0"/>
              <a:t>How</a:t>
            </a:r>
            <a:r>
              <a:rPr lang="hu-HU" sz="2400" dirty="0" smtClean="0"/>
              <a:t> </a:t>
            </a:r>
            <a:r>
              <a:rPr lang="hu-HU" sz="2400" dirty="0" err="1"/>
              <a:t>sensitive</a:t>
            </a:r>
            <a:r>
              <a:rPr lang="hu-HU" sz="2400" dirty="0"/>
              <a:t> is </a:t>
            </a:r>
            <a:r>
              <a:rPr lang="hu-HU" sz="2400" dirty="0" err="1"/>
              <a:t>the</a:t>
            </a:r>
            <a:r>
              <a:rPr lang="hu-HU" sz="2400" dirty="0"/>
              <a:t> </a:t>
            </a:r>
            <a:r>
              <a:rPr lang="hu-HU" sz="2400" dirty="0" err="1"/>
              <a:t>shape</a:t>
            </a:r>
            <a:r>
              <a:rPr lang="hu-HU" sz="2400" dirty="0"/>
              <a:t> of </a:t>
            </a:r>
            <a:r>
              <a:rPr lang="hu-HU" sz="2400" dirty="0" err="1"/>
              <a:t>the</a:t>
            </a:r>
            <a:r>
              <a:rPr lang="hu-HU" sz="2400" dirty="0"/>
              <a:t> </a:t>
            </a:r>
            <a:r>
              <a:rPr lang="hu-HU" sz="2400" dirty="0" err="1"/>
              <a:t>trajectory</a:t>
            </a:r>
            <a:r>
              <a:rPr lang="hu-HU" sz="2400" dirty="0"/>
              <a:t> </a:t>
            </a:r>
            <a:r>
              <a:rPr lang="hu-HU" sz="2400" dirty="0" err="1"/>
              <a:t>to</a:t>
            </a:r>
            <a:r>
              <a:rPr lang="hu-HU" sz="2400" dirty="0"/>
              <a:t> </a:t>
            </a:r>
            <a:r>
              <a:rPr lang="hu-HU" sz="2400" dirty="0" err="1"/>
              <a:t>inital</a:t>
            </a:r>
            <a:r>
              <a:rPr lang="hu-HU" sz="2400" dirty="0"/>
              <a:t> </a:t>
            </a:r>
            <a:r>
              <a:rPr lang="hu-HU" sz="2400" dirty="0" err="1"/>
              <a:t>conditions</a:t>
            </a:r>
            <a:r>
              <a:rPr lang="hu-HU" sz="2400" dirty="0" smtClean="0"/>
              <a:t>?</a:t>
            </a:r>
          </a:p>
          <a:p>
            <a:pPr lvl="1"/>
            <a:r>
              <a:rPr lang="hu-HU" sz="2200" dirty="0" smtClean="0"/>
              <a:t>10.                                              ;b=0.05; </a:t>
            </a:r>
            <a:r>
              <a:rPr lang="en-US" sz="2200" dirty="0"/>
              <a:t>ω</a:t>
            </a:r>
            <a:r>
              <a:rPr lang="hu-HU" sz="2200" dirty="0" smtClean="0"/>
              <a:t>=0.9</a:t>
            </a:r>
          </a:p>
          <a:p>
            <a:r>
              <a:rPr lang="hu-HU" sz="2400" dirty="0" smtClean="0"/>
              <a:t>+</a:t>
            </a:r>
            <a:r>
              <a:rPr lang="hu-HU" sz="2400" dirty="0"/>
              <a:t>1: </a:t>
            </a:r>
            <a:r>
              <a:rPr lang="hu-HU" sz="2400" dirty="0" err="1"/>
              <a:t>Visualise</a:t>
            </a:r>
            <a:r>
              <a:rPr lang="hu-HU" sz="2400" dirty="0"/>
              <a:t> </a:t>
            </a:r>
            <a:r>
              <a:rPr lang="hu-HU" sz="2400" dirty="0" err="1"/>
              <a:t>the</a:t>
            </a:r>
            <a:r>
              <a:rPr lang="hu-HU" sz="2400" dirty="0"/>
              <a:t> </a:t>
            </a:r>
            <a:r>
              <a:rPr lang="hu-HU" sz="2400" dirty="0" err="1"/>
              <a:t>energy</a:t>
            </a:r>
            <a:r>
              <a:rPr lang="hu-HU" sz="2400" dirty="0"/>
              <a:t> </a:t>
            </a:r>
            <a:r>
              <a:rPr lang="hu-HU" sz="2400" dirty="0" err="1"/>
              <a:t>surface</a:t>
            </a:r>
            <a:r>
              <a:rPr lang="hu-HU" sz="2400" dirty="0"/>
              <a:t> </a:t>
            </a:r>
            <a:r>
              <a:rPr lang="hu-HU" sz="2400" dirty="0" err="1"/>
              <a:t>better</a:t>
            </a:r>
            <a:r>
              <a:rPr lang="hu-HU" sz="2400" dirty="0"/>
              <a:t> (</a:t>
            </a:r>
            <a:r>
              <a:rPr lang="hu-HU" sz="2400" dirty="0" err="1"/>
              <a:t>choose</a:t>
            </a:r>
            <a:r>
              <a:rPr lang="hu-HU" sz="2400" dirty="0"/>
              <a:t> </a:t>
            </a:r>
            <a:r>
              <a:rPr lang="hu-HU" sz="2400" dirty="0" err="1"/>
              <a:t>different</a:t>
            </a:r>
            <a:r>
              <a:rPr lang="hu-HU" sz="2400" dirty="0"/>
              <a:t> </a:t>
            </a:r>
            <a:r>
              <a:rPr lang="hu-HU" sz="2400" dirty="0" err="1"/>
              <a:t>lines</a:t>
            </a:r>
            <a:r>
              <a:rPr lang="hu-HU" sz="2400" dirty="0"/>
              <a:t> </a:t>
            </a:r>
            <a:r>
              <a:rPr lang="hu-HU" sz="2400" dirty="0" err="1"/>
              <a:t>to</a:t>
            </a:r>
            <a:r>
              <a:rPr lang="hu-HU" sz="2400" dirty="0"/>
              <a:t> </a:t>
            </a:r>
            <a:r>
              <a:rPr lang="hu-HU" sz="2400" dirty="0" err="1"/>
              <a:t>plot</a:t>
            </a:r>
            <a:r>
              <a:rPr lang="hu-HU" sz="2400" dirty="0"/>
              <a:t>)! </a:t>
            </a:r>
            <a:endParaRPr lang="en-US" sz="2400" dirty="0"/>
          </a:p>
          <a:p>
            <a:pPr marL="0" indent="0">
              <a:buNone/>
            </a:pPr>
            <a:endParaRPr lang="hu-HU" dirty="0" smtClean="0"/>
          </a:p>
          <a:p>
            <a:endParaRPr lang="en-US" dirty="0" smtClean="0"/>
          </a:p>
          <a:p>
            <a:endParaRPr lang="hu-HU" dirty="0"/>
          </a:p>
        </p:txBody>
      </p:sp>
      <p:pic>
        <p:nvPicPr>
          <p:cNvPr id="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920" y="1916832"/>
            <a:ext cx="2574032" cy="434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2497" y="2348880"/>
            <a:ext cx="1857375" cy="4422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2708920"/>
            <a:ext cx="253682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1953" y="3140968"/>
            <a:ext cx="2948039" cy="421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3" y="4397760"/>
            <a:ext cx="2952329" cy="399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Matlab</a:t>
            </a:r>
            <a:r>
              <a:rPr lang="en-US" dirty="0" smtClean="0"/>
              <a:t>® supplement</a:t>
            </a:r>
            <a:endParaRPr lang="en-US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[X,Y] = </a:t>
            </a:r>
            <a:r>
              <a:rPr lang="en-US" dirty="0" err="1" smtClean="0">
                <a:solidFill>
                  <a:srgbClr val="FF0000"/>
                </a:solidFill>
              </a:rPr>
              <a:t>meshgrid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 replicates the grid vectors x and y to produce a full grid.</a:t>
            </a:r>
          </a:p>
          <a:p>
            <a:r>
              <a:rPr lang="en-US" dirty="0" smtClean="0"/>
              <a:t>equation= </a:t>
            </a:r>
            <a:r>
              <a:rPr lang="en-US" dirty="0" smtClean="0">
                <a:solidFill>
                  <a:srgbClr val="FF0000"/>
                </a:solidFill>
              </a:rPr>
              <a:t>@(</a:t>
            </a:r>
            <a:r>
              <a:rPr lang="en-US" dirty="0" err="1" smtClean="0">
                <a:solidFill>
                  <a:srgbClr val="FF0000"/>
                </a:solidFill>
              </a:rPr>
              <a:t>t,</a:t>
            </a:r>
            <a:r>
              <a:rPr lang="en-US" dirty="0" err="1" smtClean="0">
                <a:solidFill>
                  <a:srgbClr val="00B0F0"/>
                </a:solidFill>
              </a:rPr>
              <a:t>y</a:t>
            </a:r>
            <a:r>
              <a:rPr lang="en-US" dirty="0" smtClean="0">
                <a:solidFill>
                  <a:srgbClr val="FF0000"/>
                </a:solidFill>
              </a:rPr>
              <a:t>) </a:t>
            </a:r>
            <a:r>
              <a:rPr lang="en-US" dirty="0" smtClean="0"/>
              <a:t>[</a:t>
            </a:r>
            <a:r>
              <a:rPr lang="en-US" dirty="0" smtClean="0">
                <a:solidFill>
                  <a:srgbClr val="00B0F0"/>
                </a:solidFill>
              </a:rPr>
              <a:t>y</a:t>
            </a:r>
            <a:r>
              <a:rPr lang="en-US" dirty="0" smtClean="0"/>
              <a:t>(2); </a:t>
            </a:r>
            <a:r>
              <a:rPr lang="en-US" dirty="0" smtClean="0">
                <a:solidFill>
                  <a:srgbClr val="00B0F0"/>
                </a:solidFill>
              </a:rPr>
              <a:t>y</a:t>
            </a:r>
            <a:r>
              <a:rPr lang="en-US" dirty="0" smtClean="0"/>
              <a:t>(1)];</a:t>
            </a:r>
            <a:br>
              <a:rPr lang="en-US" dirty="0" smtClean="0"/>
            </a:br>
            <a:r>
              <a:rPr lang="en-US" dirty="0" smtClean="0"/>
              <a:t>	          [1. </a:t>
            </a:r>
            <a:r>
              <a:rPr lang="en-US" dirty="0" err="1" smtClean="0"/>
              <a:t>equ</a:t>
            </a:r>
            <a:r>
              <a:rPr lang="en-US" dirty="0" smtClean="0"/>
              <a:t> of the system; 2. </a:t>
            </a:r>
            <a:r>
              <a:rPr lang="en-US" dirty="0" err="1" smtClean="0"/>
              <a:t>equ</a:t>
            </a:r>
            <a:r>
              <a:rPr lang="en-US" dirty="0" smtClean="0"/>
              <a:t> of the system]</a:t>
            </a:r>
          </a:p>
          <a:p>
            <a:r>
              <a:rPr lang="en-US" dirty="0" smtClean="0"/>
              <a:t>[</a:t>
            </a:r>
            <a:r>
              <a:rPr lang="en-US" dirty="0" err="1" smtClean="0"/>
              <a:t>t,</a:t>
            </a:r>
            <a:r>
              <a:rPr lang="en-US" dirty="0" err="1" smtClean="0">
                <a:solidFill>
                  <a:srgbClr val="00B0F0"/>
                </a:solidFill>
              </a:rPr>
              <a:t>y</a:t>
            </a:r>
            <a:r>
              <a:rPr lang="en-US" dirty="0" smtClean="0"/>
              <a:t>]=</a:t>
            </a:r>
            <a:r>
              <a:rPr lang="en-US" dirty="0" smtClean="0">
                <a:solidFill>
                  <a:srgbClr val="FF0000"/>
                </a:solidFill>
              </a:rPr>
              <a:t>ode45</a:t>
            </a:r>
            <a:r>
              <a:rPr lang="en-US" dirty="0" smtClean="0"/>
              <a:t>(equation, [t</a:t>
            </a:r>
            <a:r>
              <a:rPr lang="en-US" baseline="-25000" dirty="0" smtClean="0"/>
              <a:t>0</a:t>
            </a:r>
            <a:r>
              <a:rPr lang="en-US" dirty="0" smtClean="0"/>
              <a:t>,t</a:t>
            </a:r>
            <a:r>
              <a:rPr lang="en-US" baseline="-25000" dirty="0" smtClean="0"/>
              <a:t>max</a:t>
            </a:r>
            <a:r>
              <a:rPr lang="en-US" dirty="0" smtClean="0"/>
              <a:t>][</a:t>
            </a:r>
            <a:r>
              <a:rPr lang="en-US" dirty="0" err="1" smtClean="0"/>
              <a:t>X</a:t>
            </a:r>
            <a:r>
              <a:rPr lang="en-US" baseline="-25000" dirty="0" err="1" smtClean="0"/>
              <a:t>init</a:t>
            </a:r>
            <a:r>
              <a:rPr lang="en-US" dirty="0" err="1" smtClean="0"/>
              <a:t>,Y</a:t>
            </a:r>
            <a:r>
              <a:rPr lang="en-US" baseline="-25000" dirty="0" err="1" smtClean="0"/>
              <a:t>init</a:t>
            </a:r>
            <a:r>
              <a:rPr lang="en-US" dirty="0" smtClean="0"/>
              <a:t>]);</a:t>
            </a:r>
            <a:br>
              <a:rPr lang="en-US" dirty="0" smtClean="0"/>
            </a:br>
            <a:r>
              <a:rPr lang="en-US" dirty="0" smtClean="0"/>
              <a:t>there are other solvers as well, first we try this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figure</a:t>
            </a:r>
            <a:r>
              <a:rPr lang="en-US" dirty="0" smtClean="0"/>
              <a:t> creates figure graphics objects. Figure objects are the individual windows on the screen in which the MATLAB software displays graphical output.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plot</a:t>
            </a:r>
            <a:r>
              <a:rPr lang="en-US" dirty="0" smtClean="0"/>
              <a:t>(</a:t>
            </a:r>
            <a:r>
              <a:rPr lang="en-US" dirty="0" err="1" smtClean="0"/>
              <a:t>x,y,how</a:t>
            </a:r>
            <a:r>
              <a:rPr lang="en-US" dirty="0" smtClean="0"/>
              <a:t>…) drawing, has many options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subplot</a:t>
            </a:r>
            <a:r>
              <a:rPr lang="en-US" dirty="0" smtClean="0"/>
              <a:t>(</a:t>
            </a:r>
            <a:r>
              <a:rPr lang="en-US" dirty="0" err="1" smtClean="0"/>
              <a:t>m,n,p</a:t>
            </a:r>
            <a:r>
              <a:rPr lang="en-US" dirty="0" smtClean="0"/>
              <a:t>) (divide the figure m*n parts, draws in the p </a:t>
            </a:r>
            <a:r>
              <a:rPr lang="en-US" dirty="0" err="1" smtClean="0"/>
              <a:t>th</a:t>
            </a:r>
            <a:r>
              <a:rPr lang="en-US" dirty="0" smtClean="0"/>
              <a:t> region)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contour</a:t>
            </a:r>
            <a:r>
              <a:rPr lang="en-US" dirty="0" smtClean="0"/>
              <a:t>(X,Y,Z), contour(</a:t>
            </a:r>
            <a:r>
              <a:rPr lang="en-US" dirty="0" err="1" smtClean="0"/>
              <a:t>X,Y,Z,n</a:t>
            </a:r>
            <a:r>
              <a:rPr lang="en-US" dirty="0" smtClean="0"/>
              <a:t>), and contour(</a:t>
            </a:r>
            <a:r>
              <a:rPr lang="en-US" dirty="0" err="1" smtClean="0"/>
              <a:t>X,Y,Z,v</a:t>
            </a:r>
            <a:r>
              <a:rPr lang="en-US" dirty="0" smtClean="0"/>
              <a:t>) draw contour plots of Z using X and Y to determine the x- and y-axis limits.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Cím 1"/>
          <p:cNvSpPr>
            <a:spLocks noGrp="1"/>
          </p:cNvSpPr>
          <p:nvPr>
            <p:ph type="title"/>
          </p:nvPr>
        </p:nvSpPr>
        <p:spPr>
          <a:xfrm>
            <a:off x="500063" y="2786063"/>
            <a:ext cx="8229600" cy="1143000"/>
          </a:xfrm>
        </p:spPr>
        <p:txBody>
          <a:bodyPr/>
          <a:lstStyle/>
          <a:p>
            <a:pPr algn="ctr" eaLnBrk="1" hangingPunct="1"/>
            <a:r>
              <a:rPr lang="hu-HU" altLang="en-US" dirty="0" smtClean="0"/>
              <a:t>Th</a:t>
            </a:r>
            <a:r>
              <a:rPr lang="en-GB" altLang="en-US" dirty="0" err="1" smtClean="0"/>
              <a:t>ank</a:t>
            </a:r>
            <a:r>
              <a:rPr lang="en-GB" altLang="en-US" dirty="0" smtClean="0"/>
              <a:t> </a:t>
            </a:r>
            <a:r>
              <a:rPr lang="en-GB" altLang="en-US" dirty="0" smtClean="0"/>
              <a:t>you for your attention</a:t>
            </a:r>
            <a:r>
              <a:rPr lang="hu-HU" altLang="en-US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4063589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432</TotalTime>
  <Words>228</Words>
  <Application>Microsoft Office PowerPoint</Application>
  <PresentationFormat>Diavetítés a képernyőre (4:3 oldalarány)</PresentationFormat>
  <Paragraphs>47</Paragraphs>
  <Slides>7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2" baseType="lpstr">
      <vt:lpstr>Arial</vt:lpstr>
      <vt:lpstr>Calibri</vt:lpstr>
      <vt:lpstr>Constantia</vt:lpstr>
      <vt:lpstr>Wingdings 2</vt:lpstr>
      <vt:lpstr>Áramlás</vt:lpstr>
      <vt:lpstr>Theory of nonlinear dynamic systems Practice 1</vt:lpstr>
      <vt:lpstr>Introduction - Requirements</vt:lpstr>
      <vt:lpstr>Theory</vt:lpstr>
      <vt:lpstr>Exercises</vt:lpstr>
      <vt:lpstr>Exercises</vt:lpstr>
      <vt:lpstr>Matlab® supplement</vt:lpstr>
      <vt:lpstr>Thank you for your attention!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Nemlineáris dinamikus rendszerek alapjai I. gyakorlat</dc:title>
  <dc:creator>Hartdegen</dc:creator>
  <cp:lastModifiedBy>juhaszjanos</cp:lastModifiedBy>
  <cp:revision>38</cp:revision>
  <dcterms:created xsi:type="dcterms:W3CDTF">2014-09-15T19:16:28Z</dcterms:created>
  <dcterms:modified xsi:type="dcterms:W3CDTF">2019-12-04T18:56:56Z</dcterms:modified>
</cp:coreProperties>
</file>