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3" r:id="rId7"/>
    <p:sldId id="264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53" autoAdjust="0"/>
  </p:normalViewPr>
  <p:slideViewPr>
    <p:cSldViewPr>
      <p:cViewPr varScale="1">
        <p:scale>
          <a:sx n="63" d="100"/>
          <a:sy n="63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128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Miért?:</a:t>
            </a:r>
          </a:p>
          <a:p>
            <a:r>
              <a:rPr lang="hu-HU" dirty="0" smtClean="0"/>
              <a:t>Több</a:t>
            </a:r>
            <a:r>
              <a:rPr lang="hu-HU" baseline="0" dirty="0" smtClean="0"/>
              <a:t> egy kép ezer szónál. (és főleg integráljelek, paraméterek és deriváltak sokaságánál)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971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Theory of nonlinear dynamic systems</a:t>
            </a:r>
            <a:br>
              <a:rPr lang="en-US" dirty="0" smtClean="0"/>
            </a:br>
            <a:r>
              <a:rPr lang="en-US" dirty="0" smtClean="0"/>
              <a:t>Practice 1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5229200"/>
            <a:ext cx="7854696" cy="1080120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juhasz.janos</a:t>
            </a:r>
            <a:r>
              <a:rPr lang="hu-HU" dirty="0" smtClean="0"/>
              <a:t>@.</a:t>
            </a:r>
            <a:r>
              <a:rPr lang="hu-HU" dirty="0" err="1" smtClean="0"/>
              <a:t>itk.ppke.hu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2019.12.04.</a:t>
            </a:fld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Requirements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Participation, midterm, </a:t>
            </a:r>
            <a:r>
              <a:rPr lang="hu-HU" dirty="0" smtClean="0"/>
              <a:t>project, </a:t>
            </a:r>
            <a:r>
              <a:rPr lang="en-GB" dirty="0" smtClean="0"/>
              <a:t>exam</a:t>
            </a:r>
          </a:p>
          <a:p>
            <a:r>
              <a:rPr lang="en-US" dirty="0" smtClean="0"/>
              <a:t>Matlab® (why?)</a:t>
            </a:r>
          </a:p>
          <a:p>
            <a:r>
              <a:rPr lang="en-US" dirty="0" smtClean="0"/>
              <a:t>The aim of the practices: </a:t>
            </a:r>
            <a:br>
              <a:rPr lang="en-US" dirty="0" smtClean="0"/>
            </a:br>
            <a:r>
              <a:rPr lang="en-US" dirty="0" smtClean="0"/>
              <a:t>deeper understanding of the lecture examples, implementing them in MATLAB (a framework will be given), „playing” with the parameters</a:t>
            </a:r>
            <a:endParaRPr lang="hu-HU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500034" y="1847088"/>
            <a:ext cx="7943848" cy="41742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 smtClean="0"/>
              <a:t>Dynamic system</a:t>
            </a:r>
            <a:r>
              <a:rPr lang="en-US" sz="2400" dirty="0" smtClean="0"/>
              <a:t>: the states of the system are changing with time based on some rules  - mathematical description of a physical process</a:t>
            </a:r>
            <a:endParaRPr lang="hu-HU" sz="2400" dirty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 smtClean="0"/>
              <a:t>Phase </a:t>
            </a:r>
            <a:r>
              <a:rPr lang="en-US" sz="2400" b="1" dirty="0"/>
              <a:t>space</a:t>
            </a:r>
            <a:r>
              <a:rPr lang="en-US" sz="2400" dirty="0"/>
              <a:t>: the collection of all possible states of the dynamic system </a:t>
            </a:r>
            <a:endParaRPr lang="hu-HU" sz="2400" dirty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 smtClean="0"/>
              <a:t>Trajectory</a:t>
            </a:r>
            <a:r>
              <a:rPr lang="en-US" sz="2400" dirty="0"/>
              <a:t>: the path (trace) of an element from the phase </a:t>
            </a:r>
            <a:r>
              <a:rPr lang="en-US" sz="2400" dirty="0" smtClean="0"/>
              <a:t>space</a:t>
            </a:r>
            <a:endParaRPr lang="hu-HU" sz="24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 smtClean="0"/>
              <a:t>Types </a:t>
            </a:r>
            <a:r>
              <a:rPr lang="en-US" sz="2400" b="1" dirty="0"/>
              <a:t>of the systems</a:t>
            </a:r>
            <a:r>
              <a:rPr lang="en-US" sz="2400" dirty="0"/>
              <a:t>: dissipative, conservative, </a:t>
            </a:r>
            <a:r>
              <a:rPr lang="en-US" sz="2400" dirty="0" smtClean="0"/>
              <a:t>explosive</a:t>
            </a:r>
            <a:endParaRPr lang="hu-HU" sz="2400" dirty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 smtClean="0"/>
              <a:t>Attractor</a:t>
            </a:r>
            <a:r>
              <a:rPr lang="en-US" sz="2400" dirty="0"/>
              <a:t>: stable and attracts its surroundings, can be point, periodic, chaotic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en-US" sz="240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Implement the following equations in Matlab</a:t>
            </a:r>
            <a:r>
              <a:rPr lang="hu-HU" dirty="0"/>
              <a:t>!</a:t>
            </a:r>
            <a:r>
              <a:rPr lang="en-US" dirty="0" smtClean="0"/>
              <a:t> </a:t>
            </a:r>
            <a:endParaRPr lang="hu-HU" dirty="0" smtClean="0"/>
          </a:p>
          <a:p>
            <a:pPr algn="just"/>
            <a:r>
              <a:rPr lang="hu-HU" dirty="0" smtClean="0"/>
              <a:t>P</a:t>
            </a:r>
            <a:r>
              <a:rPr lang="en-US" dirty="0" smtClean="0"/>
              <a:t>lot </a:t>
            </a:r>
            <a:r>
              <a:rPr lang="en-GB" dirty="0" smtClean="0"/>
              <a:t>the</a:t>
            </a:r>
            <a:r>
              <a:rPr lang="hu-HU" dirty="0" smtClean="0"/>
              <a:t> </a:t>
            </a:r>
            <a:r>
              <a:rPr lang="en-US" dirty="0" smtClean="0"/>
              <a:t>trajectories,</a:t>
            </a:r>
            <a:r>
              <a:rPr lang="hu-HU" dirty="0" smtClean="0"/>
              <a:t> </a:t>
            </a:r>
            <a:r>
              <a:rPr lang="en-GB" dirty="0" smtClean="0"/>
              <a:t>study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behaviour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r>
              <a:rPr lang="en-US" dirty="0" smtClean="0"/>
              <a:t> and investigate the effects of different parameters!</a:t>
            </a:r>
            <a:endParaRPr lang="hu-HU" dirty="0" smtClean="0"/>
          </a:p>
          <a:p>
            <a:pPr algn="just"/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stable</a:t>
            </a:r>
            <a:r>
              <a:rPr lang="hu-HU" dirty="0" smtClean="0"/>
              <a:t> </a:t>
            </a:r>
            <a:r>
              <a:rPr lang="hu-HU" dirty="0" err="1" smtClean="0"/>
              <a:t>points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r>
              <a:rPr lang="hu-HU" dirty="0" smtClean="0"/>
              <a:t>? Zoom </a:t>
            </a:r>
            <a:r>
              <a:rPr lang="hu-HU" dirty="0" err="1" smtClean="0"/>
              <a:t>into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smtClean="0"/>
              <a:t>fixed </a:t>
            </a:r>
            <a:r>
              <a:rPr lang="hu-HU" dirty="0" err="1" smtClean="0"/>
              <a:t>points</a:t>
            </a:r>
            <a:r>
              <a:rPr lang="hu-HU" dirty="0" smtClean="0"/>
              <a:t>!</a:t>
            </a:r>
          </a:p>
          <a:p>
            <a:pPr algn="just"/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happens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longer</a:t>
            </a:r>
            <a:r>
              <a:rPr lang="hu-HU" dirty="0"/>
              <a:t> </a:t>
            </a:r>
            <a:r>
              <a:rPr lang="hu-HU" dirty="0" err="1"/>
              <a:t>simulations</a:t>
            </a:r>
            <a:r>
              <a:rPr lang="hu-HU" dirty="0"/>
              <a:t>?</a:t>
            </a:r>
          </a:p>
          <a:p>
            <a:pPr lvl="1"/>
            <a:r>
              <a:rPr lang="hu-HU" dirty="0" smtClean="0"/>
              <a:t>1.</a:t>
            </a:r>
          </a:p>
          <a:p>
            <a:pPr lvl="1"/>
            <a:r>
              <a:rPr lang="hu-HU" dirty="0" smtClean="0"/>
              <a:t>2.                                       ;b=1/10</a:t>
            </a:r>
          </a:p>
          <a:p>
            <a:pPr marL="0" indent="0">
              <a:buNone/>
            </a:pPr>
            <a:r>
              <a:rPr lang="hu-HU" dirty="0" smtClean="0"/>
              <a:t>	</a:t>
            </a:r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happens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other</a:t>
            </a:r>
            <a:r>
              <a:rPr lang="hu-HU" dirty="0" smtClean="0"/>
              <a:t> </a:t>
            </a:r>
            <a:r>
              <a:rPr lang="hu-HU" dirty="0" err="1" smtClean="0"/>
              <a:t>damping</a:t>
            </a:r>
            <a:r>
              <a:rPr lang="hu-HU" dirty="0" smtClean="0"/>
              <a:t> </a:t>
            </a:r>
            <a:r>
              <a:rPr lang="hu-HU" dirty="0" err="1" smtClean="0"/>
              <a:t>values</a:t>
            </a:r>
            <a:r>
              <a:rPr lang="hu-HU" dirty="0" smtClean="0"/>
              <a:t>?</a:t>
            </a:r>
          </a:p>
          <a:p>
            <a:pPr lvl="1"/>
            <a:r>
              <a:rPr lang="hu-HU" dirty="0" smtClean="0"/>
              <a:t>3. </a:t>
            </a:r>
          </a:p>
          <a:p>
            <a:pPr lvl="1"/>
            <a:r>
              <a:rPr lang="hu-HU" dirty="0" smtClean="0"/>
              <a:t>4.</a:t>
            </a:r>
          </a:p>
          <a:p>
            <a:pPr lvl="1"/>
            <a:r>
              <a:rPr lang="hu-HU" dirty="0" smtClean="0"/>
              <a:t>5. </a:t>
            </a:r>
          </a:p>
          <a:p>
            <a:endParaRPr lang="hu-H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149080"/>
            <a:ext cx="1368152" cy="438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042" y="4509120"/>
            <a:ext cx="20748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301208"/>
            <a:ext cx="18002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042" y="5661248"/>
            <a:ext cx="2074862" cy="439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093296"/>
            <a:ext cx="18573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sz="2200" dirty="0" smtClean="0"/>
              <a:t>6. </a:t>
            </a:r>
          </a:p>
          <a:p>
            <a:pPr lvl="1"/>
            <a:r>
              <a:rPr lang="hu-HU" sz="2200" dirty="0" smtClean="0"/>
              <a:t>7. </a:t>
            </a:r>
          </a:p>
          <a:p>
            <a:pPr lvl="1"/>
            <a:r>
              <a:rPr lang="hu-HU" sz="2200" dirty="0" smtClean="0"/>
              <a:t>8. </a:t>
            </a:r>
          </a:p>
          <a:p>
            <a:pPr lvl="1"/>
            <a:r>
              <a:rPr lang="hu-HU" sz="2200" dirty="0" smtClean="0"/>
              <a:t>9. </a:t>
            </a:r>
          </a:p>
          <a:p>
            <a:pPr marL="0" indent="0">
              <a:buNone/>
            </a:pPr>
            <a:r>
              <a:rPr lang="hu-HU" sz="2400" dirty="0" smtClean="0"/>
              <a:t>	</a:t>
            </a:r>
            <a:r>
              <a:rPr lang="hu-HU" sz="2400" dirty="0" err="1" smtClean="0"/>
              <a:t>How</a:t>
            </a:r>
            <a:r>
              <a:rPr lang="hu-HU" sz="2400" dirty="0" smtClean="0"/>
              <a:t> </a:t>
            </a:r>
            <a:r>
              <a:rPr lang="hu-HU" sz="2400" dirty="0" err="1"/>
              <a:t>sensitive</a:t>
            </a:r>
            <a:r>
              <a:rPr lang="hu-HU" sz="2400" dirty="0"/>
              <a:t> is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shape</a:t>
            </a:r>
            <a:r>
              <a:rPr lang="hu-HU" sz="2400" dirty="0"/>
              <a:t> of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trajectory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inital</a:t>
            </a:r>
            <a:r>
              <a:rPr lang="hu-HU" sz="2400" dirty="0"/>
              <a:t> </a:t>
            </a:r>
            <a:r>
              <a:rPr lang="hu-HU" sz="2400" dirty="0" err="1"/>
              <a:t>conditions</a:t>
            </a:r>
            <a:r>
              <a:rPr lang="hu-HU" sz="2400" dirty="0" smtClean="0"/>
              <a:t>?</a:t>
            </a:r>
          </a:p>
          <a:p>
            <a:pPr lvl="1"/>
            <a:r>
              <a:rPr lang="hu-HU" sz="2200" dirty="0" smtClean="0"/>
              <a:t>10.                                              ;b=0.05; </a:t>
            </a:r>
            <a:r>
              <a:rPr lang="en-US" sz="2200" dirty="0"/>
              <a:t>ω</a:t>
            </a:r>
            <a:r>
              <a:rPr lang="hu-HU" sz="2200" dirty="0" smtClean="0"/>
              <a:t>=0.9</a:t>
            </a:r>
          </a:p>
          <a:p>
            <a:r>
              <a:rPr lang="hu-HU" sz="2400" dirty="0" smtClean="0"/>
              <a:t>+</a:t>
            </a:r>
            <a:r>
              <a:rPr lang="hu-HU" sz="2400" dirty="0"/>
              <a:t>1: </a:t>
            </a:r>
            <a:r>
              <a:rPr lang="hu-HU" sz="2400" dirty="0" err="1"/>
              <a:t>Visualise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energy</a:t>
            </a:r>
            <a:r>
              <a:rPr lang="hu-HU" sz="2400" dirty="0"/>
              <a:t> </a:t>
            </a:r>
            <a:r>
              <a:rPr lang="hu-HU" sz="2400" dirty="0" err="1"/>
              <a:t>surface</a:t>
            </a:r>
            <a:r>
              <a:rPr lang="hu-HU" sz="2400" dirty="0"/>
              <a:t> </a:t>
            </a:r>
            <a:r>
              <a:rPr lang="hu-HU" sz="2400" dirty="0" err="1"/>
              <a:t>better</a:t>
            </a:r>
            <a:r>
              <a:rPr lang="hu-HU" sz="2400" dirty="0"/>
              <a:t> (</a:t>
            </a:r>
            <a:r>
              <a:rPr lang="hu-HU" sz="2400" dirty="0" err="1"/>
              <a:t>choose</a:t>
            </a:r>
            <a:r>
              <a:rPr lang="hu-HU" sz="2400" dirty="0"/>
              <a:t> </a:t>
            </a:r>
            <a:r>
              <a:rPr lang="hu-HU" sz="2400" dirty="0" err="1"/>
              <a:t>different</a:t>
            </a:r>
            <a:r>
              <a:rPr lang="hu-HU" sz="2400" dirty="0"/>
              <a:t> </a:t>
            </a:r>
            <a:r>
              <a:rPr lang="hu-HU" sz="2400" dirty="0" err="1"/>
              <a:t>lines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plot</a:t>
            </a:r>
            <a:r>
              <a:rPr lang="hu-HU" sz="2400" dirty="0"/>
              <a:t>)! </a:t>
            </a:r>
            <a:endParaRPr lang="en-US" sz="2400" dirty="0"/>
          </a:p>
          <a:p>
            <a:pPr marL="0" indent="0">
              <a:buNone/>
            </a:pPr>
            <a:endParaRPr lang="hu-HU" dirty="0" smtClean="0"/>
          </a:p>
          <a:p>
            <a:endParaRPr lang="en-US" dirty="0" smtClean="0"/>
          </a:p>
          <a:p>
            <a:endParaRPr lang="hu-H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920" y="1916832"/>
            <a:ext cx="2574032" cy="434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497" y="2348880"/>
            <a:ext cx="1857375" cy="442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25368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953" y="3140968"/>
            <a:ext cx="2948039" cy="421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4397760"/>
            <a:ext cx="2952329" cy="39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® supplement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</a:p>
          <a:p>
            <a:r>
              <a:rPr lang="en-US" dirty="0" smtClean="0"/>
              <a:t>equation= </a:t>
            </a:r>
            <a:r>
              <a:rPr lang="en-US" dirty="0" smtClean="0">
                <a:solidFill>
                  <a:srgbClr val="FF0000"/>
                </a:solidFill>
              </a:rPr>
              <a:t>@(</a:t>
            </a:r>
            <a:r>
              <a:rPr lang="en-US" dirty="0" err="1" smtClean="0">
                <a:solidFill>
                  <a:srgbClr val="FF0000"/>
                </a:solidFill>
              </a:rPr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(2); 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(1)];</a:t>
            </a:r>
            <a:br>
              <a:rPr lang="en-US" dirty="0" smtClean="0"/>
            </a:br>
            <a:r>
              <a:rPr lang="en-US" dirty="0" smtClean="0"/>
              <a:t>	          [1. </a:t>
            </a:r>
            <a:r>
              <a:rPr lang="en-US" dirty="0" err="1" smtClean="0"/>
              <a:t>equ</a:t>
            </a:r>
            <a:r>
              <a:rPr lang="en-US" dirty="0" smtClean="0"/>
              <a:t> of the system; 2. </a:t>
            </a:r>
            <a:r>
              <a:rPr lang="en-US" dirty="0" err="1" smtClean="0"/>
              <a:t>equ</a:t>
            </a:r>
            <a:r>
              <a:rPr lang="en-US" dirty="0" smtClean="0"/>
              <a:t> of the system]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]=</a:t>
            </a:r>
            <a:r>
              <a:rPr lang="en-US" dirty="0" smtClean="0">
                <a:solidFill>
                  <a:srgbClr val="FF0000"/>
                </a:solidFill>
              </a:rPr>
              <a:t>ode45</a:t>
            </a:r>
            <a:r>
              <a:rPr lang="en-US" dirty="0" smtClean="0"/>
              <a:t>(equation, [t</a:t>
            </a:r>
            <a:r>
              <a:rPr lang="en-US" baseline="-25000" dirty="0" smtClean="0"/>
              <a:t>0</a:t>
            </a:r>
            <a:r>
              <a:rPr lang="en-US" dirty="0" smtClean="0"/>
              <a:t>,t</a:t>
            </a:r>
            <a:r>
              <a:rPr lang="en-US" baseline="-25000" dirty="0" smtClean="0"/>
              <a:t>max</a:t>
            </a:r>
            <a:r>
              <a:rPr lang="en-US" dirty="0" smtClean="0"/>
              <a:t>][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init</a:t>
            </a:r>
            <a:r>
              <a:rPr lang="en-US" dirty="0" err="1" smtClean="0"/>
              <a:t>,Y</a:t>
            </a:r>
            <a:r>
              <a:rPr lang="en-US" baseline="-25000" dirty="0" err="1" smtClean="0"/>
              <a:t>init</a:t>
            </a:r>
            <a:r>
              <a:rPr lang="en-US" dirty="0" smtClean="0"/>
              <a:t>]);</a:t>
            </a:r>
            <a:br>
              <a:rPr lang="en-US" dirty="0" smtClean="0"/>
            </a:br>
            <a:r>
              <a:rPr lang="en-US" dirty="0" smtClean="0"/>
              <a:t>there are other solvers as well, first we try this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plot</a:t>
            </a:r>
            <a:r>
              <a:rPr lang="en-US" dirty="0" smtClean="0"/>
              <a:t>(</a:t>
            </a:r>
            <a:r>
              <a:rPr lang="en-US" dirty="0" err="1" smtClean="0"/>
              <a:t>x,y,how</a:t>
            </a:r>
            <a:r>
              <a:rPr lang="en-US" dirty="0" smtClean="0"/>
              <a:t>…) drawing, has many options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subplot</a:t>
            </a:r>
            <a:r>
              <a:rPr lang="en-US" dirty="0" smtClean="0"/>
              <a:t>(</a:t>
            </a:r>
            <a:r>
              <a:rPr lang="en-US" dirty="0" err="1" smtClean="0"/>
              <a:t>m,n,p</a:t>
            </a:r>
            <a:r>
              <a:rPr lang="en-US" dirty="0" smtClean="0"/>
              <a:t>) (divide the figure m*n parts, draws in the p </a:t>
            </a:r>
            <a:r>
              <a:rPr lang="en-US" dirty="0" err="1" smtClean="0"/>
              <a:t>th</a:t>
            </a:r>
            <a:r>
              <a:rPr lang="en-US" dirty="0" smtClean="0"/>
              <a:t> region)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500063" y="2786063"/>
            <a:ext cx="8229600" cy="1143000"/>
          </a:xfrm>
        </p:spPr>
        <p:txBody>
          <a:bodyPr/>
          <a:lstStyle/>
          <a:p>
            <a:pPr algn="ctr" eaLnBrk="1" hangingPunct="1"/>
            <a:r>
              <a:rPr lang="hu-HU" altLang="en-US" dirty="0" smtClean="0"/>
              <a:t>Th</a:t>
            </a:r>
            <a:r>
              <a:rPr lang="en-GB" altLang="en-US" dirty="0" err="1" smtClean="0"/>
              <a:t>ank</a:t>
            </a:r>
            <a:r>
              <a:rPr lang="en-GB" altLang="en-US" dirty="0" smtClean="0"/>
              <a:t> </a:t>
            </a:r>
            <a:r>
              <a:rPr lang="en-GB" altLang="en-US" dirty="0" smtClean="0"/>
              <a:t>you for your attention</a:t>
            </a:r>
            <a:r>
              <a:rPr lang="hu-HU" alt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6358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432</TotalTime>
  <Words>228</Words>
  <Application>Microsoft Office PowerPoint</Application>
  <PresentationFormat>Diavetítés a képernyőre (4:3 oldalarány)</PresentationFormat>
  <Paragraphs>47</Paragraphs>
  <Slides>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Áramlás</vt:lpstr>
      <vt:lpstr>Theory of nonlinear dynamic systems Practice 1</vt:lpstr>
      <vt:lpstr>Introduction - Requirements</vt:lpstr>
      <vt:lpstr>Theory</vt:lpstr>
      <vt:lpstr>Exercises</vt:lpstr>
      <vt:lpstr>Exercises</vt:lpstr>
      <vt:lpstr>Matlab® supplement</vt:lpstr>
      <vt:lpstr>Thank you for your attention!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juhaszjanos</cp:lastModifiedBy>
  <cp:revision>38</cp:revision>
  <dcterms:created xsi:type="dcterms:W3CDTF">2014-09-15T19:16:28Z</dcterms:created>
  <dcterms:modified xsi:type="dcterms:W3CDTF">2019-12-04T18:56:56Z</dcterms:modified>
</cp:coreProperties>
</file>