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7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1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0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8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1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8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4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5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DE11A-EB09-469C-AF41-7AAF9C813D2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1C6EE-BFD6-40CA-AE95-90589DF8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2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SI (1D) utazó hullám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-4521"/>
            <a:ext cx="10515600" cy="851508"/>
          </a:xfrm>
        </p:spPr>
        <p:txBody>
          <a:bodyPr/>
          <a:lstStyle/>
          <a:p>
            <a:r>
              <a:rPr lang="hu-HU" dirty="0" smtClean="0"/>
              <a:t>Egyenletek: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4208" y="846987"/>
            <a:ext cx="11357792" cy="5845643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Diffegyenlet</a:t>
            </a:r>
            <a:r>
              <a:rPr lang="hu-HU" sz="2400" dirty="0" smtClean="0"/>
              <a:t>:</a:t>
            </a:r>
            <a:endParaRPr lang="hu-HU" sz="2400" dirty="0"/>
          </a:p>
          <a:p>
            <a:r>
              <a:rPr lang="hu-HU" sz="2400" dirty="0" smtClean="0"/>
              <a:t>Utazó hullám (1D):</a:t>
            </a:r>
            <a:endParaRPr lang="hu-HU" sz="2400" dirty="0"/>
          </a:p>
          <a:p>
            <a:r>
              <a:rPr lang="hu-HU" sz="2400" dirty="0" smtClean="0"/>
              <a:t> 2.rendű egyenlet rendszer:</a:t>
            </a:r>
            <a:endParaRPr lang="hu-HU" sz="2400" dirty="0"/>
          </a:p>
          <a:p>
            <a:r>
              <a:rPr lang="hu-HU" sz="2400" dirty="0" smtClean="0"/>
              <a:t>Egyenletek numerikusan: </a:t>
            </a:r>
          </a:p>
          <a:p>
            <a:pPr marL="457200" lvl="1" indent="0">
              <a:buNone/>
            </a:pPr>
            <a:r>
              <a:rPr lang="hu-HU" b="1" dirty="0" smtClean="0">
                <a:latin typeface="Calibri" panose="020F0502020204030204" pitchFamily="34" charset="0"/>
              </a:rPr>
              <a:t>ϕ(t+1,i)= ϕ(t,i)+c*</a:t>
            </a:r>
            <a:r>
              <a:rPr lang="hu-HU" b="1" dirty="0" err="1" smtClean="0">
                <a:latin typeface="Calibri" panose="020F0502020204030204" pitchFamily="34" charset="0"/>
              </a:rPr>
              <a:t>dt</a:t>
            </a:r>
            <a:r>
              <a:rPr lang="hu-HU" b="1" dirty="0" smtClean="0">
                <a:latin typeface="Calibri" panose="020F0502020204030204" pitchFamily="34" charset="0"/>
              </a:rPr>
              <a:t>*(-</a:t>
            </a:r>
            <a:r>
              <a:rPr lang="el-GR" b="1" dirty="0" smtClean="0">
                <a:latin typeface="Calibri" panose="020F0502020204030204" pitchFamily="34" charset="0"/>
              </a:rPr>
              <a:t> τ</a:t>
            </a:r>
            <a:r>
              <a:rPr lang="hu-HU" b="1" dirty="0" smtClean="0">
                <a:latin typeface="Calibri" panose="020F0502020204030204" pitchFamily="34" charset="0"/>
              </a:rPr>
              <a:t>)</a:t>
            </a:r>
            <a:r>
              <a:rPr lang="el-GR" b="1" dirty="0" smtClean="0">
                <a:latin typeface="Calibri" panose="020F0502020204030204" pitchFamily="34" charset="0"/>
              </a:rPr>
              <a:t> </a:t>
            </a:r>
            <a:r>
              <a:rPr lang="hu-HU" b="1" dirty="0" smtClean="0">
                <a:latin typeface="Calibri" panose="020F0502020204030204" pitchFamily="34" charset="0"/>
              </a:rPr>
              <a:t>* ϕ(t,i)*</a:t>
            </a:r>
            <a:r>
              <a:rPr lang="el-GR" b="1" dirty="0" smtClean="0">
                <a:latin typeface="Calibri" panose="020F0502020204030204" pitchFamily="34" charset="0"/>
              </a:rPr>
              <a:t>η</a:t>
            </a:r>
            <a:r>
              <a:rPr lang="hu-HU" b="1" dirty="0" smtClean="0">
                <a:latin typeface="Calibri" panose="020F0502020204030204" pitchFamily="34" charset="0"/>
              </a:rPr>
              <a:t>(t,i)+D*</a:t>
            </a:r>
            <a:r>
              <a:rPr lang="hu-HU" b="1" dirty="0" err="1" smtClean="0">
                <a:latin typeface="Calibri" panose="020F0502020204030204" pitchFamily="34" charset="0"/>
              </a:rPr>
              <a:t>dt</a:t>
            </a:r>
            <a:r>
              <a:rPr lang="hu-HU" b="1" dirty="0" smtClean="0">
                <a:latin typeface="Calibri" panose="020F0502020204030204" pitchFamily="34" charset="0"/>
              </a:rPr>
              <a:t>/(</a:t>
            </a:r>
            <a:r>
              <a:rPr lang="hu-HU" b="1" dirty="0" err="1" smtClean="0">
                <a:latin typeface="Calibri" panose="020F0502020204030204" pitchFamily="34" charset="0"/>
              </a:rPr>
              <a:t>dx</a:t>
            </a:r>
            <a:r>
              <a:rPr lang="hu-HU" b="1" dirty="0" smtClean="0">
                <a:latin typeface="Calibri" panose="020F0502020204030204" pitchFamily="34" charset="0"/>
              </a:rPr>
              <a:t>^2)*(</a:t>
            </a:r>
            <a:r>
              <a:rPr lang="hu-HU" b="1" dirty="0" smtClean="0">
                <a:latin typeface="Calibri" panose="020F0502020204030204" pitchFamily="34" charset="0"/>
              </a:rPr>
              <a:t>ϕ(t,i-1)-2*ϕ(t,i)+ϕ(t,i+1)</a:t>
            </a:r>
            <a:r>
              <a:rPr lang="hu-HU" b="1" dirty="0" smtClean="0">
                <a:latin typeface="Calibri" panose="020F0502020204030204" pitchFamily="34" charset="0"/>
              </a:rPr>
              <a:t>)</a:t>
            </a:r>
          </a:p>
          <a:p>
            <a:pPr marL="457200" lvl="1" indent="0">
              <a:buNone/>
            </a:pPr>
            <a:endParaRPr lang="hu-HU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l-GR" b="1" dirty="0" smtClean="0">
                <a:latin typeface="Calibri" panose="020F0502020204030204" pitchFamily="34" charset="0"/>
              </a:rPr>
              <a:t>η</a:t>
            </a:r>
            <a:r>
              <a:rPr lang="hu-HU" b="1" dirty="0" smtClean="0">
                <a:latin typeface="Calibri" panose="020F0502020204030204" pitchFamily="34" charset="0"/>
              </a:rPr>
              <a:t>(t+1,i)= </a:t>
            </a:r>
            <a:r>
              <a:rPr lang="el-GR" b="1" dirty="0" smtClean="0">
                <a:latin typeface="Calibri" panose="020F0502020204030204" pitchFamily="34" charset="0"/>
              </a:rPr>
              <a:t>η</a:t>
            </a:r>
            <a:r>
              <a:rPr lang="hu-HU" b="1" dirty="0" smtClean="0">
                <a:latin typeface="Calibri" panose="020F0502020204030204" pitchFamily="34" charset="0"/>
              </a:rPr>
              <a:t>(t,i)+c*</a:t>
            </a:r>
            <a:r>
              <a:rPr lang="hu-HU" b="1" dirty="0" err="1" smtClean="0">
                <a:latin typeface="Calibri" panose="020F0502020204030204" pitchFamily="34" charset="0"/>
              </a:rPr>
              <a:t>dt</a:t>
            </a:r>
            <a:r>
              <a:rPr lang="hu-HU" b="1" dirty="0" smtClean="0">
                <a:latin typeface="Calibri" panose="020F0502020204030204" pitchFamily="34" charset="0"/>
              </a:rPr>
              <a:t>*</a:t>
            </a:r>
            <a:r>
              <a:rPr lang="el-GR" b="1" dirty="0" smtClean="0">
                <a:latin typeface="Calibri" panose="020F0502020204030204" pitchFamily="34" charset="0"/>
              </a:rPr>
              <a:t>η</a:t>
            </a:r>
            <a:r>
              <a:rPr lang="hu-HU" b="1" dirty="0" smtClean="0">
                <a:latin typeface="Calibri" panose="020F0502020204030204" pitchFamily="34" charset="0"/>
              </a:rPr>
              <a:t>(t,i)*(</a:t>
            </a:r>
            <a:r>
              <a:rPr lang="el-GR" b="1" dirty="0" smtClean="0">
                <a:latin typeface="Calibri" panose="020F0502020204030204" pitchFamily="34" charset="0"/>
              </a:rPr>
              <a:t>τ</a:t>
            </a:r>
            <a:r>
              <a:rPr lang="hu-HU" b="1" dirty="0" smtClean="0">
                <a:latin typeface="Calibri" panose="020F0502020204030204" pitchFamily="34" charset="0"/>
              </a:rPr>
              <a:t>* ϕ(t,i)-1)+D*</a:t>
            </a:r>
            <a:r>
              <a:rPr lang="hu-HU" b="1" dirty="0" err="1" smtClean="0">
                <a:latin typeface="Calibri" panose="020F0502020204030204" pitchFamily="34" charset="0"/>
              </a:rPr>
              <a:t>dt</a:t>
            </a:r>
            <a:r>
              <a:rPr lang="hu-HU" b="1" dirty="0" smtClean="0">
                <a:latin typeface="Calibri" panose="020F0502020204030204" pitchFamily="34" charset="0"/>
              </a:rPr>
              <a:t>/(</a:t>
            </a:r>
            <a:r>
              <a:rPr lang="hu-HU" b="1" dirty="0" err="1" smtClean="0">
                <a:latin typeface="Calibri" panose="020F0502020204030204" pitchFamily="34" charset="0"/>
              </a:rPr>
              <a:t>dx</a:t>
            </a:r>
            <a:r>
              <a:rPr lang="hu-HU" b="1" dirty="0" smtClean="0">
                <a:latin typeface="Calibri" panose="020F0502020204030204" pitchFamily="34" charset="0"/>
              </a:rPr>
              <a:t>^2)*(</a:t>
            </a:r>
            <a:r>
              <a:rPr lang="el-GR" b="1" dirty="0" smtClean="0">
                <a:latin typeface="Calibri" panose="020F0502020204030204" pitchFamily="34" charset="0"/>
              </a:rPr>
              <a:t>η</a:t>
            </a:r>
            <a:r>
              <a:rPr lang="hu-HU" b="1" dirty="0" smtClean="0">
                <a:latin typeface="Calibri" panose="020F0502020204030204" pitchFamily="34" charset="0"/>
              </a:rPr>
              <a:t>(t,i-1)-2*</a:t>
            </a:r>
            <a:r>
              <a:rPr lang="el-GR" b="1" dirty="0" smtClean="0">
                <a:latin typeface="Calibri" panose="020F0502020204030204" pitchFamily="34" charset="0"/>
              </a:rPr>
              <a:t> η</a:t>
            </a:r>
            <a:r>
              <a:rPr lang="hu-HU" b="1" dirty="0" smtClean="0">
                <a:latin typeface="Calibri" panose="020F0502020204030204" pitchFamily="34" charset="0"/>
              </a:rPr>
              <a:t>(t,i)+</a:t>
            </a:r>
            <a:r>
              <a:rPr lang="el-GR" b="1" dirty="0" smtClean="0">
                <a:latin typeface="Calibri" panose="020F0502020204030204" pitchFamily="34" charset="0"/>
              </a:rPr>
              <a:t> η</a:t>
            </a:r>
            <a:r>
              <a:rPr lang="hu-HU" b="1" dirty="0" smtClean="0">
                <a:latin typeface="Calibri" panose="020F0502020204030204" pitchFamily="34" charset="0"/>
              </a:rPr>
              <a:t>(t,i+1))</a:t>
            </a:r>
            <a:endParaRPr lang="hu-HU" b="1" dirty="0"/>
          </a:p>
          <a:p>
            <a:pPr marL="457200" lvl="1" indent="0">
              <a:buNone/>
            </a:pPr>
            <a:endParaRPr lang="hu-HU" dirty="0" smtClean="0"/>
          </a:p>
          <a:p>
            <a:pPr lvl="1"/>
            <a:r>
              <a:rPr lang="hu-HU" dirty="0" smtClean="0">
                <a:latin typeface="Calibri" panose="020F0502020204030204" pitchFamily="34" charset="0"/>
              </a:rPr>
              <a:t>ϕ= fertőzhető (S); </a:t>
            </a:r>
            <a:r>
              <a:rPr lang="el-GR" dirty="0" smtClean="0">
                <a:latin typeface="Calibri" panose="020F0502020204030204" pitchFamily="34" charset="0"/>
              </a:rPr>
              <a:t>η</a:t>
            </a:r>
            <a:r>
              <a:rPr lang="hu-HU" dirty="0" smtClean="0">
                <a:latin typeface="Calibri" panose="020F0502020204030204" pitchFamily="34" charset="0"/>
              </a:rPr>
              <a:t>= fertőzött(I); </a:t>
            </a:r>
            <a:r>
              <a:rPr lang="el-GR" dirty="0" smtClean="0">
                <a:latin typeface="Calibri" panose="020F0502020204030204" pitchFamily="34" charset="0"/>
              </a:rPr>
              <a:t>τ</a:t>
            </a:r>
            <a:r>
              <a:rPr lang="hu-HU" dirty="0" smtClean="0">
                <a:latin typeface="Calibri" panose="020F0502020204030204" pitchFamily="34" charset="0"/>
              </a:rPr>
              <a:t>= fertőzési ráta (gyógyulásival összeskálázva?);</a:t>
            </a:r>
          </a:p>
          <a:p>
            <a:pPr lvl="1"/>
            <a:r>
              <a:rPr lang="hu-HU" dirty="0">
                <a:latin typeface="Calibri" panose="020F0502020204030204" pitchFamily="34" charset="0"/>
              </a:rPr>
              <a:t>c</a:t>
            </a:r>
            <a:r>
              <a:rPr lang="hu-HU" dirty="0" smtClean="0">
                <a:latin typeface="Calibri" panose="020F0502020204030204" pitchFamily="34" charset="0"/>
              </a:rPr>
              <a:t>= hullám sebesség; D= diffúziós állandó; </a:t>
            </a:r>
          </a:p>
          <a:p>
            <a:pPr lvl="1"/>
            <a:r>
              <a:rPr lang="hu-HU" dirty="0" err="1" smtClean="0">
                <a:latin typeface="Calibri" panose="020F0502020204030204" pitchFamily="34" charset="0"/>
              </a:rPr>
              <a:t>dt</a:t>
            </a:r>
            <a:r>
              <a:rPr lang="hu-HU" dirty="0" smtClean="0">
                <a:latin typeface="Calibri" panose="020F0502020204030204" pitchFamily="34" charset="0"/>
              </a:rPr>
              <a:t>= időbeli felbontás; </a:t>
            </a:r>
            <a:r>
              <a:rPr lang="hu-HU" dirty="0" err="1" smtClean="0">
                <a:latin typeface="Calibri" panose="020F0502020204030204" pitchFamily="34" charset="0"/>
              </a:rPr>
              <a:t>dx</a:t>
            </a:r>
            <a:r>
              <a:rPr lang="hu-HU" dirty="0" smtClean="0">
                <a:latin typeface="Calibri" panose="020F0502020204030204" pitchFamily="34" charset="0"/>
              </a:rPr>
              <a:t>= térbeli felbontás; t= időpont; i= térbeli pont</a:t>
            </a:r>
          </a:p>
          <a:p>
            <a:pPr lvl="1"/>
            <a:r>
              <a:rPr lang="hu-HU" dirty="0" smtClean="0">
                <a:latin typeface="Calibri" panose="020F0502020204030204" pitchFamily="34" charset="0"/>
              </a:rPr>
              <a:t>ϕ(t,i)+</a:t>
            </a:r>
            <a:r>
              <a:rPr lang="el-GR" dirty="0" smtClean="0">
                <a:latin typeface="Calibri" panose="020F0502020204030204" pitchFamily="34" charset="0"/>
              </a:rPr>
              <a:t>η</a:t>
            </a:r>
            <a:r>
              <a:rPr lang="hu-HU" dirty="0" smtClean="0">
                <a:latin typeface="Calibri" panose="020F0502020204030204" pitchFamily="34" charset="0"/>
              </a:rPr>
              <a:t>(t,i)=1; </a:t>
            </a:r>
            <a:r>
              <a:rPr lang="el-GR" dirty="0" smtClean="0">
                <a:latin typeface="Calibri" panose="020F0502020204030204" pitchFamily="34" charset="0"/>
              </a:rPr>
              <a:t>τ </a:t>
            </a:r>
            <a:r>
              <a:rPr lang="hu-HU" dirty="0" smtClean="0">
                <a:latin typeface="Calibri" panose="020F0502020204030204" pitchFamily="34" charset="0"/>
              </a:rPr>
              <a:t>&gt;0; c&gt;0; D&gt;0</a:t>
            </a:r>
          </a:p>
          <a:p>
            <a:pPr lvl="1"/>
            <a:r>
              <a:rPr lang="hu-HU" dirty="0" err="1" smtClean="0">
                <a:latin typeface="Calibri" panose="020F0502020204030204" pitchFamily="34" charset="0"/>
              </a:rPr>
              <a:t>Zero</a:t>
            </a:r>
            <a:r>
              <a:rPr lang="hu-HU" dirty="0" smtClean="0">
                <a:latin typeface="Calibri" panose="020F0502020204030204" pitchFamily="34" charset="0"/>
              </a:rPr>
              <a:t> </a:t>
            </a:r>
            <a:r>
              <a:rPr lang="hu-HU" dirty="0" err="1" smtClean="0">
                <a:latin typeface="Calibri" panose="020F0502020204030204" pitchFamily="34" charset="0"/>
              </a:rPr>
              <a:t>flux</a:t>
            </a:r>
            <a:r>
              <a:rPr lang="hu-HU" dirty="0" smtClean="0">
                <a:latin typeface="Calibri" panose="020F0502020204030204" pitchFamily="34" charset="0"/>
              </a:rPr>
              <a:t> peremfeltétel</a:t>
            </a:r>
          </a:p>
          <a:p>
            <a:pPr lvl="1"/>
            <a:r>
              <a:rPr lang="hu-HU" dirty="0" smtClean="0"/>
              <a:t>Kezdetei állapot: kevés fertőzött, a többiek fertőzhetők</a:t>
            </a:r>
            <a:endParaRPr lang="en-US" dirty="0"/>
          </a:p>
        </p:txBody>
      </p:sp>
      <p:grpSp>
        <p:nvGrpSpPr>
          <p:cNvPr id="32" name="Csoportba foglalás 31"/>
          <p:cNvGrpSpPr/>
          <p:nvPr/>
        </p:nvGrpSpPr>
        <p:grpSpPr>
          <a:xfrm>
            <a:off x="3095017" y="713436"/>
            <a:ext cx="8227974" cy="2768917"/>
            <a:chOff x="3095017" y="1160906"/>
            <a:chExt cx="8227974" cy="2768917"/>
          </a:xfrm>
        </p:grpSpPr>
        <p:pic>
          <p:nvPicPr>
            <p:cNvPr id="4" name="Kép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017" y="1160906"/>
              <a:ext cx="6430349" cy="647553"/>
            </a:xfrm>
            <a:prstGeom prst="rect">
              <a:avLst/>
            </a:prstGeom>
          </p:spPr>
        </p:pic>
        <p:pic>
          <p:nvPicPr>
            <p:cNvPr id="5" name="Kép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80200" y="1728488"/>
              <a:ext cx="5135781" cy="445814"/>
            </a:xfrm>
            <a:prstGeom prst="rect">
              <a:avLst/>
            </a:prstGeom>
          </p:spPr>
        </p:pic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66460" y="2159728"/>
              <a:ext cx="5277931" cy="468073"/>
            </a:xfrm>
            <a:prstGeom prst="rect">
              <a:avLst/>
            </a:prstGeom>
          </p:spPr>
        </p:pic>
        <p:cxnSp>
          <p:nvCxnSpPr>
            <p:cNvPr id="10" name="Egyenes összekötő nyíllal 9"/>
            <p:cNvCxnSpPr/>
            <p:nvPr/>
          </p:nvCxnSpPr>
          <p:spPr>
            <a:xfrm>
              <a:off x="6746818" y="2526416"/>
              <a:ext cx="1959436" cy="352967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Bal oldali kapcsos zárójel 10"/>
            <p:cNvSpPr/>
            <p:nvPr/>
          </p:nvSpPr>
          <p:spPr>
            <a:xfrm rot="5400000">
              <a:off x="8764576" y="535058"/>
              <a:ext cx="272455" cy="4844375"/>
            </a:xfrm>
            <a:prstGeom prst="leftBrac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Bal oldali kapcsos zárójel 14"/>
            <p:cNvSpPr/>
            <p:nvPr/>
          </p:nvSpPr>
          <p:spPr>
            <a:xfrm rot="5400000">
              <a:off x="5077905" y="1887092"/>
              <a:ext cx="314386" cy="2182239"/>
            </a:xfrm>
            <a:prstGeom prst="leftBrac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Egyenes összekötő nyíllal 15"/>
            <p:cNvCxnSpPr>
              <a:endCxn id="15" idx="1"/>
            </p:cNvCxnSpPr>
            <p:nvPr/>
          </p:nvCxnSpPr>
          <p:spPr>
            <a:xfrm flipH="1">
              <a:off x="5235098" y="2526416"/>
              <a:ext cx="921636" cy="294603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gyenes összekötő nyíllal 22"/>
            <p:cNvCxnSpPr>
              <a:endCxn id="24" idx="1"/>
            </p:cNvCxnSpPr>
            <p:nvPr/>
          </p:nvCxnSpPr>
          <p:spPr>
            <a:xfrm flipH="1">
              <a:off x="8858652" y="2487506"/>
              <a:ext cx="982930" cy="1089028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Bal oldali kapcsos zárójel 23"/>
            <p:cNvSpPr/>
            <p:nvPr/>
          </p:nvSpPr>
          <p:spPr>
            <a:xfrm rot="5400000">
              <a:off x="8693246" y="1319753"/>
              <a:ext cx="330813" cy="4844375"/>
            </a:xfrm>
            <a:prstGeom prst="leftBrac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Bal oldali kapcsos zárójel 24"/>
            <p:cNvSpPr/>
            <p:nvPr/>
          </p:nvSpPr>
          <p:spPr>
            <a:xfrm rot="5400000">
              <a:off x="4953616" y="2707251"/>
              <a:ext cx="257296" cy="2187848"/>
            </a:xfrm>
            <a:prstGeom prst="leftBrac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Egyenes összekötő nyíllal 25"/>
            <p:cNvCxnSpPr>
              <a:stCxn id="29" idx="1"/>
              <a:endCxn id="25" idx="1"/>
            </p:cNvCxnSpPr>
            <p:nvPr/>
          </p:nvCxnSpPr>
          <p:spPr>
            <a:xfrm flipH="1">
              <a:off x="5082264" y="2643283"/>
              <a:ext cx="3623990" cy="1029244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Bal oldali kapcsos zárójel 28"/>
            <p:cNvSpPr/>
            <p:nvPr/>
          </p:nvSpPr>
          <p:spPr>
            <a:xfrm rot="16200000">
              <a:off x="8581555" y="1998408"/>
              <a:ext cx="249396" cy="1040353"/>
            </a:xfrm>
            <a:prstGeom prst="leftBrac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8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-4521"/>
            <a:ext cx="10515600" cy="851508"/>
          </a:xfrm>
        </p:spPr>
        <p:txBody>
          <a:bodyPr/>
          <a:lstStyle/>
          <a:p>
            <a:r>
              <a:rPr lang="hu-HU" dirty="0" smtClean="0"/>
              <a:t>Egyenletek: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4208" y="846987"/>
            <a:ext cx="11357792" cy="584564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Paraméterek: (csak 1 próbálkozás)</a:t>
            </a:r>
            <a:endParaRPr lang="hu-HU" dirty="0" smtClean="0"/>
          </a:p>
          <a:p>
            <a:pPr lvl="1"/>
            <a:r>
              <a:rPr lang="hu-HU" dirty="0" err="1" smtClean="0">
                <a:latin typeface="Calibri" panose="020F0502020204030204" pitchFamily="34" charset="0"/>
              </a:rPr>
              <a:t>dt</a:t>
            </a:r>
            <a:r>
              <a:rPr lang="hu-HU" dirty="0" smtClean="0">
                <a:latin typeface="Calibri" panose="020F0502020204030204" pitchFamily="34" charset="0"/>
              </a:rPr>
              <a:t>= 0.1;  </a:t>
            </a:r>
            <a:r>
              <a:rPr lang="hu-HU" dirty="0" err="1" smtClean="0">
                <a:latin typeface="Calibri" panose="020F0502020204030204" pitchFamily="34" charset="0"/>
              </a:rPr>
              <a:t>tmax</a:t>
            </a:r>
            <a:r>
              <a:rPr lang="hu-HU" dirty="0" smtClean="0">
                <a:latin typeface="Calibri" panose="020F0502020204030204" pitchFamily="34" charset="0"/>
              </a:rPr>
              <a:t>=150;</a:t>
            </a:r>
          </a:p>
          <a:p>
            <a:pPr lvl="1"/>
            <a:r>
              <a:rPr lang="hu-HU" dirty="0" err="1" smtClean="0">
                <a:latin typeface="Calibri" panose="020F0502020204030204" pitchFamily="34" charset="0"/>
              </a:rPr>
              <a:t>dx</a:t>
            </a:r>
            <a:r>
              <a:rPr lang="hu-HU" dirty="0" smtClean="0">
                <a:latin typeface="Calibri" panose="020F0502020204030204" pitchFamily="34" charset="0"/>
              </a:rPr>
              <a:t>= 1; x=[1;500];</a:t>
            </a:r>
            <a:r>
              <a:rPr lang="hu-HU" dirty="0">
                <a:latin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</a:rPr>
              <a:t>z</a:t>
            </a:r>
            <a:r>
              <a:rPr lang="hu-HU" dirty="0" err="1" smtClean="0">
                <a:latin typeface="Calibri" panose="020F0502020204030204" pitchFamily="34" charset="0"/>
              </a:rPr>
              <a:t>ero</a:t>
            </a:r>
            <a:r>
              <a:rPr lang="hu-HU" dirty="0" smtClean="0">
                <a:latin typeface="Calibri" panose="020F0502020204030204" pitchFamily="34" charset="0"/>
              </a:rPr>
              <a:t> </a:t>
            </a:r>
            <a:r>
              <a:rPr lang="hu-HU" dirty="0" err="1" smtClean="0">
                <a:latin typeface="Calibri" panose="020F0502020204030204" pitchFamily="34" charset="0"/>
              </a:rPr>
              <a:t>flux</a:t>
            </a:r>
            <a:r>
              <a:rPr lang="hu-HU" dirty="0" smtClean="0">
                <a:latin typeface="Calibri" panose="020F0502020204030204" pitchFamily="34" charset="0"/>
              </a:rPr>
              <a:t> peremfeltétel</a:t>
            </a:r>
          </a:p>
          <a:p>
            <a:pPr lvl="1"/>
            <a:r>
              <a:rPr lang="el-GR" dirty="0" smtClean="0">
                <a:latin typeface="Calibri" panose="020F0502020204030204" pitchFamily="34" charset="0"/>
              </a:rPr>
              <a:t>τ</a:t>
            </a:r>
            <a:r>
              <a:rPr lang="hu-HU" dirty="0" smtClean="0">
                <a:latin typeface="Calibri" panose="020F0502020204030204" pitchFamily="34" charset="0"/>
              </a:rPr>
              <a:t>= 2; c= 1; D= 1; </a:t>
            </a:r>
          </a:p>
          <a:p>
            <a:pPr lvl="1"/>
            <a:r>
              <a:rPr lang="hu-HU" dirty="0" smtClean="0">
                <a:latin typeface="Calibri" panose="020F0502020204030204" pitchFamily="34" charset="0"/>
              </a:rPr>
              <a:t>Kezdeti állapot: t=1</a:t>
            </a:r>
          </a:p>
          <a:p>
            <a:pPr lvl="2"/>
            <a:r>
              <a:rPr lang="el-GR" sz="2400" dirty="0" smtClean="0">
                <a:latin typeface="Calibri" panose="020F0502020204030204" pitchFamily="34" charset="0"/>
              </a:rPr>
              <a:t>η</a:t>
            </a:r>
            <a:r>
              <a:rPr lang="hu-HU" sz="2400" dirty="0" smtClean="0">
                <a:latin typeface="Calibri" panose="020F0502020204030204" pitchFamily="34" charset="0"/>
              </a:rPr>
              <a:t>(t,i=1)=0.01; </a:t>
            </a:r>
            <a:r>
              <a:rPr lang="el-GR" sz="2400" dirty="0" smtClean="0">
                <a:latin typeface="Calibri" panose="020F0502020204030204" pitchFamily="34" charset="0"/>
              </a:rPr>
              <a:t>η</a:t>
            </a:r>
            <a:r>
              <a:rPr lang="hu-HU" sz="2400" dirty="0" smtClean="0">
                <a:latin typeface="Calibri" panose="020F0502020204030204" pitchFamily="34" charset="0"/>
              </a:rPr>
              <a:t>(t,2:end)=0;  ϕ(t,:)=1-</a:t>
            </a:r>
            <a:r>
              <a:rPr lang="el-GR" sz="2400" dirty="0" smtClean="0">
                <a:latin typeface="Calibri" panose="020F0502020204030204" pitchFamily="34" charset="0"/>
              </a:rPr>
              <a:t>η</a:t>
            </a:r>
            <a:r>
              <a:rPr lang="hu-HU" sz="2400" dirty="0" smtClean="0">
                <a:latin typeface="Calibri" panose="020F0502020204030204" pitchFamily="34" charset="0"/>
              </a:rPr>
              <a:t>(t,:); -&gt; </a:t>
            </a:r>
            <a:r>
              <a:rPr lang="hu-HU" sz="2400" dirty="0" smtClean="0"/>
              <a:t> kevés fertőzött, a többiek fertőzhetők</a:t>
            </a:r>
            <a:endParaRPr lang="en-US" sz="2400" dirty="0"/>
          </a:p>
        </p:txBody>
      </p:sp>
      <p:pic>
        <p:nvPicPr>
          <p:cNvPr id="22" name="Kép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055" y="4392118"/>
            <a:ext cx="3264000" cy="2448000"/>
          </a:xfrm>
          <a:prstGeom prst="rect">
            <a:avLst/>
          </a:prstGeom>
        </p:spPr>
      </p:pic>
      <p:pic>
        <p:nvPicPr>
          <p:cNvPr id="27" name="Kép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120" y="4392118"/>
            <a:ext cx="3264000" cy="2448000"/>
          </a:xfrm>
          <a:prstGeom prst="rect">
            <a:avLst/>
          </a:prstGeom>
        </p:spPr>
      </p:pic>
      <p:pic>
        <p:nvPicPr>
          <p:cNvPr id="28" name="Kép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900" y="4392118"/>
            <a:ext cx="3264000" cy="2448000"/>
          </a:xfrm>
          <a:prstGeom prst="rect">
            <a:avLst/>
          </a:prstGeom>
        </p:spPr>
      </p:pic>
      <p:pic>
        <p:nvPicPr>
          <p:cNvPr id="30" name="Kép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" y="4392118"/>
            <a:ext cx="3264000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0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-4521"/>
            <a:ext cx="10515600" cy="851508"/>
          </a:xfrm>
        </p:spPr>
        <p:txBody>
          <a:bodyPr/>
          <a:lstStyle/>
          <a:p>
            <a:r>
              <a:rPr lang="hu-HU" dirty="0" smtClean="0"/>
              <a:t>Egyenletek: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4208" y="846987"/>
            <a:ext cx="11357792" cy="5845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 smtClean="0">
                <a:latin typeface="Calibri" panose="020F0502020204030204" pitchFamily="34" charset="0"/>
              </a:rPr>
              <a:t>Gyógyulás nélkül:</a:t>
            </a:r>
          </a:p>
          <a:p>
            <a:pPr marL="0" indent="0">
              <a:buNone/>
            </a:pPr>
            <a:r>
              <a:rPr lang="el-GR" sz="2400" b="1" dirty="0" smtClean="0">
                <a:latin typeface="Calibri" panose="020F0502020204030204" pitchFamily="34" charset="0"/>
              </a:rPr>
              <a:t>η</a:t>
            </a:r>
            <a:r>
              <a:rPr lang="hu-HU" sz="2400" b="1" dirty="0" smtClean="0">
                <a:latin typeface="Calibri" panose="020F0502020204030204" pitchFamily="34" charset="0"/>
              </a:rPr>
              <a:t>(t+1,i)= </a:t>
            </a:r>
            <a:r>
              <a:rPr lang="el-GR" sz="2400" b="1" dirty="0" smtClean="0">
                <a:latin typeface="Calibri" panose="020F0502020204030204" pitchFamily="34" charset="0"/>
              </a:rPr>
              <a:t>η</a:t>
            </a:r>
            <a:r>
              <a:rPr lang="hu-HU" sz="2400" b="1" dirty="0" smtClean="0">
                <a:latin typeface="Calibri" panose="020F0502020204030204" pitchFamily="34" charset="0"/>
              </a:rPr>
              <a:t>(t,i)+c*</a:t>
            </a:r>
            <a:r>
              <a:rPr lang="hu-HU" sz="2400" b="1" dirty="0" err="1" smtClean="0">
                <a:latin typeface="Calibri" panose="020F0502020204030204" pitchFamily="34" charset="0"/>
              </a:rPr>
              <a:t>dt</a:t>
            </a:r>
            <a:r>
              <a:rPr lang="hu-HU" sz="2400" b="1" dirty="0" smtClean="0">
                <a:latin typeface="Calibri" panose="020F0502020204030204" pitchFamily="34" charset="0"/>
              </a:rPr>
              <a:t>*</a:t>
            </a:r>
            <a:r>
              <a:rPr lang="el-G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η</a:t>
            </a:r>
            <a:r>
              <a:rPr lang="hu-HU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(t,i)*(</a:t>
            </a:r>
            <a:r>
              <a:rPr lang="el-G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τ</a:t>
            </a:r>
            <a:r>
              <a:rPr lang="hu-HU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* ϕ(t,i))</a:t>
            </a:r>
            <a:r>
              <a:rPr lang="hu-HU" sz="2400" b="1" dirty="0" smtClean="0">
                <a:latin typeface="Calibri" panose="020F0502020204030204" pitchFamily="34" charset="0"/>
              </a:rPr>
              <a:t>+D*</a:t>
            </a:r>
            <a:r>
              <a:rPr lang="hu-HU" sz="2400" b="1" dirty="0" err="1" smtClean="0">
                <a:latin typeface="Calibri" panose="020F0502020204030204" pitchFamily="34" charset="0"/>
              </a:rPr>
              <a:t>dt</a:t>
            </a:r>
            <a:r>
              <a:rPr lang="hu-HU" sz="2400" b="1" dirty="0" smtClean="0">
                <a:latin typeface="Calibri" panose="020F0502020204030204" pitchFamily="34" charset="0"/>
              </a:rPr>
              <a:t>/(</a:t>
            </a:r>
            <a:r>
              <a:rPr lang="hu-HU" sz="2400" b="1" dirty="0" err="1" smtClean="0">
                <a:latin typeface="Calibri" panose="020F0502020204030204" pitchFamily="34" charset="0"/>
              </a:rPr>
              <a:t>dx</a:t>
            </a:r>
            <a:r>
              <a:rPr lang="hu-HU" sz="2400" b="1" dirty="0" smtClean="0">
                <a:latin typeface="Calibri" panose="020F0502020204030204" pitchFamily="34" charset="0"/>
              </a:rPr>
              <a:t>^2)*(</a:t>
            </a:r>
            <a:r>
              <a:rPr lang="el-GR" sz="2400" b="1" dirty="0" smtClean="0">
                <a:latin typeface="Calibri" panose="020F0502020204030204" pitchFamily="34" charset="0"/>
              </a:rPr>
              <a:t>η</a:t>
            </a:r>
            <a:r>
              <a:rPr lang="hu-HU" sz="2400" b="1" dirty="0" smtClean="0">
                <a:latin typeface="Calibri" panose="020F0502020204030204" pitchFamily="34" charset="0"/>
              </a:rPr>
              <a:t>(t,i-1)-2*</a:t>
            </a:r>
            <a:r>
              <a:rPr lang="el-GR" sz="2400" b="1" dirty="0" smtClean="0">
                <a:latin typeface="Calibri" panose="020F0502020204030204" pitchFamily="34" charset="0"/>
              </a:rPr>
              <a:t> η</a:t>
            </a:r>
            <a:r>
              <a:rPr lang="hu-HU" sz="2400" b="1" dirty="0" smtClean="0">
                <a:latin typeface="Calibri" panose="020F0502020204030204" pitchFamily="34" charset="0"/>
              </a:rPr>
              <a:t>(t,i)+</a:t>
            </a:r>
            <a:r>
              <a:rPr lang="el-GR" sz="2400" b="1" dirty="0" smtClean="0">
                <a:latin typeface="Calibri" panose="020F0502020204030204" pitchFamily="34" charset="0"/>
              </a:rPr>
              <a:t> η</a:t>
            </a:r>
            <a:r>
              <a:rPr lang="hu-HU" sz="2400" b="1" dirty="0" smtClean="0">
                <a:latin typeface="Calibri" panose="020F0502020204030204" pitchFamily="34" charset="0"/>
              </a:rPr>
              <a:t>(t,i+1))</a:t>
            </a:r>
            <a:endParaRPr lang="hu-HU" sz="2400" dirty="0" smtClean="0"/>
          </a:p>
          <a:p>
            <a:r>
              <a:rPr lang="hu-HU" sz="2400" dirty="0" smtClean="0"/>
              <a:t>Paraméterek: (csak 1 próbálkozás)</a:t>
            </a:r>
            <a:endParaRPr lang="hu-HU" dirty="0" smtClean="0"/>
          </a:p>
          <a:p>
            <a:pPr lvl="1"/>
            <a:r>
              <a:rPr lang="hu-HU" dirty="0" err="1" smtClean="0">
                <a:latin typeface="Calibri" panose="020F0502020204030204" pitchFamily="34" charset="0"/>
              </a:rPr>
              <a:t>dt</a:t>
            </a:r>
            <a:r>
              <a:rPr lang="hu-HU" dirty="0" smtClean="0">
                <a:latin typeface="Calibri" panose="020F0502020204030204" pitchFamily="34" charset="0"/>
              </a:rPr>
              <a:t>= 0.1;  </a:t>
            </a:r>
            <a:r>
              <a:rPr lang="hu-HU" dirty="0" err="1" smtClean="0">
                <a:latin typeface="Calibri" panose="020F0502020204030204" pitchFamily="34" charset="0"/>
              </a:rPr>
              <a:t>tmax</a:t>
            </a:r>
            <a:r>
              <a:rPr lang="hu-HU" dirty="0" smtClean="0">
                <a:latin typeface="Calibri" panose="020F0502020204030204" pitchFamily="34" charset="0"/>
              </a:rPr>
              <a:t>=150;</a:t>
            </a:r>
          </a:p>
          <a:p>
            <a:pPr lvl="1"/>
            <a:r>
              <a:rPr lang="hu-HU" dirty="0" err="1" smtClean="0">
                <a:latin typeface="Calibri" panose="020F0502020204030204" pitchFamily="34" charset="0"/>
              </a:rPr>
              <a:t>dx</a:t>
            </a:r>
            <a:r>
              <a:rPr lang="hu-HU" dirty="0" smtClean="0">
                <a:latin typeface="Calibri" panose="020F0502020204030204" pitchFamily="34" charset="0"/>
              </a:rPr>
              <a:t>= 1; x=[1;500];</a:t>
            </a:r>
            <a:r>
              <a:rPr lang="hu-HU" dirty="0">
                <a:latin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</a:rPr>
              <a:t>z</a:t>
            </a:r>
            <a:r>
              <a:rPr lang="hu-HU" dirty="0" err="1" smtClean="0">
                <a:latin typeface="Calibri" panose="020F0502020204030204" pitchFamily="34" charset="0"/>
              </a:rPr>
              <a:t>ero</a:t>
            </a:r>
            <a:r>
              <a:rPr lang="hu-HU" dirty="0" smtClean="0">
                <a:latin typeface="Calibri" panose="020F0502020204030204" pitchFamily="34" charset="0"/>
              </a:rPr>
              <a:t> </a:t>
            </a:r>
            <a:r>
              <a:rPr lang="hu-HU" dirty="0" err="1" smtClean="0">
                <a:latin typeface="Calibri" panose="020F0502020204030204" pitchFamily="34" charset="0"/>
              </a:rPr>
              <a:t>flux</a:t>
            </a:r>
            <a:r>
              <a:rPr lang="hu-HU" dirty="0" smtClean="0">
                <a:latin typeface="Calibri" panose="020F0502020204030204" pitchFamily="34" charset="0"/>
              </a:rPr>
              <a:t> peremfeltétel</a:t>
            </a:r>
          </a:p>
          <a:p>
            <a:pPr lvl="1"/>
            <a:r>
              <a:rPr lang="el-GR" dirty="0" smtClean="0">
                <a:latin typeface="Calibri" panose="020F0502020204030204" pitchFamily="34" charset="0"/>
              </a:rPr>
              <a:t>τ</a:t>
            </a:r>
            <a:r>
              <a:rPr lang="hu-HU" dirty="0" smtClean="0">
                <a:latin typeface="Calibri" panose="020F0502020204030204" pitchFamily="34" charset="0"/>
              </a:rPr>
              <a:t>= 2; c= 1; D= 1; </a:t>
            </a:r>
          </a:p>
          <a:p>
            <a:pPr lvl="1"/>
            <a:r>
              <a:rPr lang="hu-HU" dirty="0" smtClean="0">
                <a:latin typeface="Calibri" panose="020F0502020204030204" pitchFamily="34" charset="0"/>
              </a:rPr>
              <a:t>Kezdeti állapot: t=1</a:t>
            </a:r>
          </a:p>
          <a:p>
            <a:pPr lvl="2"/>
            <a:r>
              <a:rPr lang="el-GR" sz="2400" dirty="0" smtClean="0">
                <a:latin typeface="Calibri" panose="020F0502020204030204" pitchFamily="34" charset="0"/>
              </a:rPr>
              <a:t>η</a:t>
            </a:r>
            <a:r>
              <a:rPr lang="hu-HU" sz="2400" dirty="0" smtClean="0">
                <a:latin typeface="Calibri" panose="020F0502020204030204" pitchFamily="34" charset="0"/>
              </a:rPr>
              <a:t>(t,i=1)=0.01; </a:t>
            </a:r>
            <a:r>
              <a:rPr lang="el-GR" sz="2400" dirty="0" smtClean="0">
                <a:latin typeface="Calibri" panose="020F0502020204030204" pitchFamily="34" charset="0"/>
              </a:rPr>
              <a:t>η</a:t>
            </a:r>
            <a:r>
              <a:rPr lang="hu-HU" sz="2400" dirty="0" smtClean="0">
                <a:latin typeface="Calibri" panose="020F0502020204030204" pitchFamily="34" charset="0"/>
              </a:rPr>
              <a:t>(t,2:end)=0;  ϕ(t,:)=1-</a:t>
            </a:r>
            <a:r>
              <a:rPr lang="el-GR" sz="2400" dirty="0" smtClean="0">
                <a:latin typeface="Calibri" panose="020F0502020204030204" pitchFamily="34" charset="0"/>
              </a:rPr>
              <a:t>η</a:t>
            </a:r>
            <a:r>
              <a:rPr lang="hu-HU" sz="2400" dirty="0" smtClean="0">
                <a:latin typeface="Calibri" panose="020F0502020204030204" pitchFamily="34" charset="0"/>
              </a:rPr>
              <a:t>(t,:); -&gt; </a:t>
            </a:r>
            <a:r>
              <a:rPr lang="hu-HU" sz="2400" dirty="0" smtClean="0"/>
              <a:t> kevés fertőzött, a többiek fertőzhetők</a:t>
            </a:r>
            <a:endParaRPr lang="en-US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055" y="4392118"/>
            <a:ext cx="3264000" cy="24480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120" y="4392118"/>
            <a:ext cx="3264000" cy="244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900" y="4392118"/>
            <a:ext cx="3264000" cy="24480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" y="4392118"/>
            <a:ext cx="3264000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4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312</Words>
  <Application>Microsoft Office PowerPoint</Application>
  <PresentationFormat>Szélesvásznú</PresentationFormat>
  <Paragraphs>32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SI (1D) utazó hullám</vt:lpstr>
      <vt:lpstr>Egyenletek: </vt:lpstr>
      <vt:lpstr>Egyenletek: </vt:lpstr>
      <vt:lpstr>Egyenletek: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utazó hullám</dc:title>
  <dc:creator>juhaszjanos</dc:creator>
  <cp:lastModifiedBy>juhaszjanos</cp:lastModifiedBy>
  <cp:revision>14</cp:revision>
  <dcterms:created xsi:type="dcterms:W3CDTF">2020-04-21T06:26:53Z</dcterms:created>
  <dcterms:modified xsi:type="dcterms:W3CDTF">2020-04-21T10:16:26Z</dcterms:modified>
</cp:coreProperties>
</file>