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78" r:id="rId2"/>
    <p:sldId id="280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3" r:id="rId13"/>
    <p:sldId id="292" r:id="rId14"/>
    <p:sldId id="291" r:id="rId15"/>
    <p:sldId id="294" r:id="rId16"/>
    <p:sldId id="295" r:id="rId17"/>
    <p:sldId id="296" r:id="rId18"/>
    <p:sldId id="297" r:id="rId19"/>
    <p:sldId id="298" r:id="rId20"/>
    <p:sldId id="299" r:id="rId21"/>
    <p:sldId id="281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03" r:id="rId3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53FE57-CE50-4E35-A4ED-3FFF25CC2D6B}" v="2" dt="2020-04-22T21:31:51.5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1" autoAdjust="0"/>
    <p:restoredTop sz="94660"/>
  </p:normalViewPr>
  <p:slideViewPr>
    <p:cSldViewPr>
      <p:cViewPr varScale="1">
        <p:scale>
          <a:sx n="67" d="100"/>
          <a:sy n="67" d="100"/>
        </p:scale>
        <p:origin x="139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AC53FE57-CE50-4E35-A4ED-3FFF25CC2D6B}"/>
    <pc:docChg chg="modSld">
      <pc:chgData name="" userId="" providerId="" clId="Web-{AC53FE57-CE50-4E35-A4ED-3FFF25CC2D6B}" dt="2020-04-22T21:31:51.557" v="1" actId="20577"/>
      <pc:docMkLst>
        <pc:docMk/>
      </pc:docMkLst>
      <pc:sldChg chg="modSp">
        <pc:chgData name="" userId="" providerId="" clId="Web-{AC53FE57-CE50-4E35-A4ED-3FFF25CC2D6B}" dt="2020-04-22T21:31:51.557" v="0" actId="20577"/>
        <pc:sldMkLst>
          <pc:docMk/>
          <pc:sldMk cId="3677996099" sldId="291"/>
        </pc:sldMkLst>
        <pc:spChg chg="mod">
          <ac:chgData name="" userId="" providerId="" clId="Web-{AC53FE57-CE50-4E35-A4ED-3FFF25CC2D6B}" dt="2020-04-22T21:31:51.557" v="0" actId="20577"/>
          <ac:spMkLst>
            <pc:docMk/>
            <pc:sldMk cId="3677996099" sldId="291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9F0CB-8413-4733-8810-CB70C0343899}" type="datetimeFigureOut">
              <a:rPr lang="hu-HU" smtClean="0"/>
              <a:pPr/>
              <a:t>2020.04.23.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60A28-7746-40FE-9BFD-400905BB554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0140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/>
              <a:pPr/>
              <a:t>2020.04.23.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4803-D527-4B3F-9B8E-0DEFFB836E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/>
              <a:pPr/>
              <a:t>2020.04.23.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4803-D527-4B3F-9B8E-0DEFFB836E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/>
              <a:pPr/>
              <a:t>2020.04.23.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4803-D527-4B3F-9B8E-0DEFFB836E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/>
              <a:pPr/>
              <a:t>2020.04.23.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4803-D527-4B3F-9B8E-0DEFFB836E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/>
              <a:pPr/>
              <a:t>2020.04.23.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4803-D527-4B3F-9B8E-0DEFFB836E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/>
              <a:pPr/>
              <a:t>2020.04.23.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4803-D527-4B3F-9B8E-0DEFFB836E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/>
              <a:pPr/>
              <a:t>2020.04.23.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4803-D527-4B3F-9B8E-0DEFFB836E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/>
              <a:pPr/>
              <a:t>2020.04.23.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4803-D527-4B3F-9B8E-0DEFFB836E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/>
              <a:pPr/>
              <a:t>2020.04.23.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4803-D527-4B3F-9B8E-0DEFFB836E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/>
              <a:pPr/>
              <a:t>2020.04.23.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4803-D527-4B3F-9B8E-0DEFFB836E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/>
              <a:pPr/>
              <a:t>2020.04.23.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2624803-D527-4B3F-9B8E-0DEFFB836E1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EF2FB6-033B-4A3D-9CA7-0498D376719E}" type="datetimeFigureOut">
              <a:rPr lang="hu-HU" smtClean="0"/>
              <a:pPr/>
              <a:t>2020.04.23.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624803-D527-4B3F-9B8E-0DEFFB836E18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ch.katalin17@gmail.com" TargetMode="External"/><Relationship Id="rId2" Type="http://schemas.openxmlformats.org/officeDocument/2006/relationships/hyperlink" Target="mailto:juhasz.janos@.itk.ppke.h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>
          <a:xfrm>
            <a:off x="457200" y="1619200"/>
            <a:ext cx="8229600" cy="3504658"/>
          </a:xfrm>
        </p:spPr>
        <p:txBody>
          <a:bodyPr>
            <a:normAutofit fontScale="90000"/>
          </a:bodyPr>
          <a:lstStyle/>
          <a:p>
            <a:pPr algn="ctr">
              <a:spcBef>
                <a:spcPts val="2400"/>
              </a:spcBef>
              <a:spcAft>
                <a:spcPts val="1800"/>
              </a:spcAft>
            </a:pPr>
            <a:r>
              <a:rPr lang="pt-BR" b="1" dirty="0"/>
              <a:t>Nemlineáris Dinamikai Modellek a Biológiában</a:t>
            </a:r>
            <a:r>
              <a:rPr lang="hu-HU" b="1" dirty="0"/>
              <a:t/>
            </a:r>
            <a:br>
              <a:rPr lang="hu-HU" b="1" dirty="0"/>
            </a:br>
            <a:r>
              <a:rPr lang="hu-HU" b="1" dirty="0"/>
              <a:t/>
            </a:r>
            <a:br>
              <a:rPr lang="hu-HU" b="1" dirty="0"/>
            </a:br>
            <a:r>
              <a:rPr lang="hu-HU" b="1" dirty="0"/>
              <a:t>Utazó hullámok </a:t>
            </a:r>
            <a:br>
              <a:rPr lang="hu-HU" b="1" dirty="0"/>
            </a:br>
            <a:r>
              <a:rPr lang="hu-HU" b="1" dirty="0"/>
              <a:t>(</a:t>
            </a:r>
            <a:r>
              <a:rPr lang="hu-HU" b="1" dirty="0" err="1"/>
              <a:t>Fisher</a:t>
            </a:r>
            <a:r>
              <a:rPr lang="hu-HU" b="1" dirty="0"/>
              <a:t> egyenlet, SI modell)</a:t>
            </a:r>
            <a:r>
              <a:rPr lang="hu-HU" sz="4400" b="1" i="1" dirty="0"/>
              <a:t/>
            </a:r>
            <a:br>
              <a:rPr lang="hu-HU" sz="4400" b="1" i="1" dirty="0"/>
            </a:br>
            <a:r>
              <a:rPr lang="hu-HU" dirty="0"/>
              <a:t/>
            </a:r>
            <a:br>
              <a:rPr lang="hu-HU" dirty="0"/>
            </a:br>
            <a:r>
              <a:rPr lang="hu-HU" sz="3600" dirty="0">
                <a:solidFill>
                  <a:schemeClr val="bg2">
                    <a:lumMod val="25000"/>
                  </a:schemeClr>
                </a:solidFill>
              </a:rPr>
              <a:t>9. gyakorlat</a:t>
            </a:r>
            <a:endParaRPr lang="hu-HU" altLang="en-US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dirty="0">
              <a:latin typeface="Arial" charset="0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5094514"/>
            <a:ext cx="8229600" cy="1230086"/>
          </a:xfrm>
        </p:spPr>
        <p:txBody>
          <a:bodyPr/>
          <a:lstStyle/>
          <a:p>
            <a:pPr marL="0" indent="0">
              <a:buNone/>
            </a:pPr>
            <a:r>
              <a:rPr lang="hu-HU" sz="2400" dirty="0"/>
              <a:t>Juhász János (</a:t>
            </a:r>
            <a:r>
              <a:rPr lang="hu-HU" sz="2400" dirty="0">
                <a:hlinkClick r:id="rId2"/>
              </a:rPr>
              <a:t>juhasz.janos@.itk.ppke.hu</a:t>
            </a:r>
            <a:r>
              <a:rPr lang="hu-HU" sz="2400" dirty="0"/>
              <a:t>)</a:t>
            </a:r>
          </a:p>
          <a:p>
            <a:pPr marL="0" indent="0">
              <a:buNone/>
            </a:pPr>
            <a:r>
              <a:rPr lang="hu-HU" sz="2200" dirty="0"/>
              <a:t>Schäffer Katalin (</a:t>
            </a:r>
            <a:r>
              <a:rPr lang="hu-HU" sz="2200" dirty="0">
                <a:hlinkClick r:id="rId3"/>
              </a:rPr>
              <a:t>sch.katalin17@gmail.com</a:t>
            </a:r>
            <a:r>
              <a:rPr lang="hu-HU" sz="2200" dirty="0"/>
              <a:t>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30935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437778" y="980728"/>
                <a:ext cx="8229600" cy="568863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hu-HU" dirty="0"/>
                  <a:t>Mi befolyásolja a hullám sebességét és  a hullámfront alakját? Állandó-e ez az alak?</a:t>
                </a:r>
              </a:p>
              <a:p>
                <a:pPr marL="0" indent="0">
                  <a:buNone/>
                </a:pPr>
                <a:r>
                  <a:rPr lang="hu-HU" b="1" dirty="0"/>
                  <a:t>Feladat</a:t>
                </a:r>
                <a:r>
                  <a:rPr lang="hu-HU" dirty="0"/>
                  <a:t>: </a:t>
                </a:r>
              </a:p>
              <a:p>
                <a:r>
                  <a:rPr lang="hu-HU" dirty="0"/>
                  <a:t>Implementáld a parciális </a:t>
                </a:r>
                <a:r>
                  <a:rPr lang="hu-HU" dirty="0" err="1"/>
                  <a:t>Fisher</a:t>
                </a:r>
                <a:r>
                  <a:rPr lang="hu-HU" dirty="0"/>
                  <a:t> egyenletet a gyak09_</a:t>
                </a:r>
                <a:r>
                  <a:rPr lang="hu-HU" dirty="0" err="1"/>
                  <a:t>Fisher</a:t>
                </a:r>
                <a:r>
                  <a:rPr lang="hu-HU" dirty="0"/>
                  <a:t>_</a:t>
                </a:r>
                <a:r>
                  <a:rPr lang="hu-HU" dirty="0" err="1"/>
                  <a:t>feladat.m</a:t>
                </a:r>
                <a:r>
                  <a:rPr lang="hu-HU" dirty="0"/>
                  <a:t> kódban (0 </a:t>
                </a:r>
                <a:r>
                  <a:rPr lang="hu-HU" dirty="0" err="1"/>
                  <a:t>flux</a:t>
                </a:r>
                <a:r>
                  <a:rPr lang="hu-HU" dirty="0"/>
                  <a:t> peremfeltétellel)!</a:t>
                </a:r>
              </a:p>
              <a:p>
                <a:r>
                  <a:rPr lang="hu-HU" dirty="0"/>
                  <a:t>Hogyan függ a hullám sebessége és alakja a c és D (diffúziós konstans) paraméterektől? (Az egyenlet diffúziós részéért lásd a 2. gyakorlat kódjait!)</a:t>
                </a:r>
              </a:p>
              <a:p>
                <a:r>
                  <a:rPr lang="hu-HU" dirty="0"/>
                  <a:t>Hogyan függ a megoldás a kezdeti értékektől? (Próbáljatok ki különböző kezdeti értékeket különböző pozíciókban, különböző kezdeti eloszlásban, lásd a kód kommentjei!)</a:t>
                </a:r>
              </a:p>
              <a:p>
                <a:r>
                  <a:rPr lang="hu-HU" dirty="0"/>
                  <a:t>Becsüld meg a hullám sebességét! </a:t>
                </a:r>
              </a:p>
              <a:p>
                <a:pPr lvl="1"/>
                <a:r>
                  <a:rPr lang="hu-HU" dirty="0"/>
                  <a:t>c_stabil=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2∗</m:t>
                    </m:r>
                    <m:rad>
                      <m:radPr>
                        <m:degHide m:val="on"/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hu-HU" dirty="0"/>
                  <a:t> </a:t>
                </a:r>
              </a:p>
              <a:p>
                <a:pPr lvl="1"/>
                <a:r>
                  <a:rPr lang="hu-HU" dirty="0"/>
                  <a:t>A numerikus számítás pontosságától függ mennyire sikerül ezt megközelíteni…</a:t>
                </a:r>
              </a:p>
              <a:p>
                <a:r>
                  <a:rPr lang="hu-HU" dirty="0"/>
                  <a:t>További tippek, megjegyzések a kódban.</a:t>
                </a: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7778" y="980728"/>
                <a:ext cx="8229600" cy="5688632"/>
              </a:xfrm>
              <a:blipFill rotWithShape="0">
                <a:blip r:embed="rId2"/>
                <a:stretch>
                  <a:fillRect l="-1185" t="-2036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37778" y="0"/>
            <a:ext cx="8229600" cy="866360"/>
          </a:xfrm>
        </p:spPr>
        <p:txBody>
          <a:bodyPr>
            <a:normAutofit/>
          </a:bodyPr>
          <a:lstStyle/>
          <a:p>
            <a:r>
              <a:rPr lang="hu-HU" dirty="0" err="1"/>
              <a:t>Fisher</a:t>
            </a:r>
            <a:r>
              <a:rPr lang="hu-HU" dirty="0"/>
              <a:t> egyenlet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9618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7778" y="980728"/>
            <a:ext cx="8229600" cy="56886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b="1" dirty="0"/>
              <a:t>Megoldások, megfigyelések</a:t>
            </a:r>
            <a:r>
              <a:rPr lang="hu-HU" dirty="0"/>
              <a:t>: </a:t>
            </a:r>
          </a:p>
          <a:p>
            <a:r>
              <a:rPr lang="hu-HU" dirty="0"/>
              <a:t>Hogyan függ a hullám sebessége és alakja a c és D (diffúziós konstans) paraméterektől? </a:t>
            </a:r>
          </a:p>
          <a:p>
            <a:pPr lvl="1"/>
            <a:r>
              <a:rPr lang="hu-HU" dirty="0"/>
              <a:t>c és D határozza csak meg a sebességet (D-re numerikus felső limit (lásd diffúzió)!)</a:t>
            </a:r>
          </a:p>
          <a:p>
            <a:pPr lvl="1"/>
            <a:r>
              <a:rPr lang="hu-HU" dirty="0"/>
              <a:t>A hullám alakjára a D hatással van (nagyobb D, kevésbé meredek hullám)</a:t>
            </a:r>
          </a:p>
          <a:p>
            <a:pPr lvl="1"/>
            <a:r>
              <a:rPr lang="hu-HU" dirty="0"/>
              <a:t>A hullám sebessége és alakja kezdeti tranziens után stabilizálódik és utazik </a:t>
            </a:r>
          </a:p>
          <a:p>
            <a:r>
              <a:rPr lang="hu-HU" dirty="0"/>
              <a:t>Hogyan függ a megoldás a kezdeti értékektől?</a:t>
            </a:r>
          </a:p>
          <a:p>
            <a:pPr lvl="1"/>
            <a:r>
              <a:rPr lang="hu-HU" dirty="0"/>
              <a:t>A hullámfront tipikus, a kezdeti értékektől, kezdeti hullám alaktól nem függ (a hullámfront függvénye stabil, széles attraktorban tart hozzá a rendszer)</a:t>
            </a:r>
          </a:p>
          <a:p>
            <a:pPr lvl="1"/>
            <a:r>
              <a:rPr lang="hu-HU" dirty="0"/>
              <a:t>Nagyobb ,kisebb kezdeti értékeknél is 1-re áll be a maximuma</a:t>
            </a:r>
          </a:p>
          <a:p>
            <a:pPr lvl="1"/>
            <a:r>
              <a:rPr lang="hu-HU" dirty="0"/>
              <a:t>A hullám mindkét irányba terjed </a:t>
            </a: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37778" y="0"/>
            <a:ext cx="8229600" cy="866360"/>
          </a:xfrm>
        </p:spPr>
        <p:txBody>
          <a:bodyPr>
            <a:normAutofit/>
          </a:bodyPr>
          <a:lstStyle/>
          <a:p>
            <a:r>
              <a:rPr lang="hu-HU" dirty="0" err="1"/>
              <a:t>Fisher</a:t>
            </a:r>
            <a:r>
              <a:rPr lang="hu-HU" dirty="0"/>
              <a:t> egyenlet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68037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7778" y="980728"/>
            <a:ext cx="822960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/>
              <a:t>Megoldások, megfigyelések</a:t>
            </a:r>
            <a:r>
              <a:rPr lang="hu-HU" dirty="0"/>
              <a:t>: </a:t>
            </a:r>
          </a:p>
          <a:p>
            <a:r>
              <a:rPr lang="hu-HU" dirty="0"/>
              <a:t>Becsüld meg a hullám sebességét! </a:t>
            </a:r>
            <a:r>
              <a:rPr lang="hu-HU" dirty="0" err="1"/>
              <a:t>Pl</a:t>
            </a:r>
            <a:r>
              <a:rPr lang="hu-HU" dirty="0"/>
              <a:t>: </a:t>
            </a:r>
          </a:p>
          <a:p>
            <a:pPr lvl="1"/>
            <a:r>
              <a:rPr lang="hu-HU" dirty="0"/>
              <a:t>Megkeressük a hullámfront közepét (0.5), eltároljuk ennek az x pozícióját</a:t>
            </a:r>
          </a:p>
          <a:p>
            <a:pPr lvl="1"/>
            <a:r>
              <a:rPr lang="hu-HU" dirty="0"/>
              <a:t>Egy stabil tartományom belül (nem a tranzienseknél) nézzük mennyit ment a 0.5 pont adott idő alatt</a:t>
            </a:r>
          </a:p>
          <a:p>
            <a:pPr lvl="1"/>
            <a:r>
              <a:rPr lang="hu-HU" dirty="0"/>
              <a:t>Az időbeli felbontás (</a:t>
            </a:r>
            <a:r>
              <a:rPr lang="hu-HU" dirty="0" err="1"/>
              <a:t>dt</a:t>
            </a:r>
            <a:r>
              <a:rPr lang="hu-HU" dirty="0"/>
              <a:t>) hatással van a pontosságra!</a:t>
            </a: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37778" y="0"/>
            <a:ext cx="8229600" cy="866360"/>
          </a:xfrm>
        </p:spPr>
        <p:txBody>
          <a:bodyPr>
            <a:normAutofit/>
          </a:bodyPr>
          <a:lstStyle/>
          <a:p>
            <a:r>
              <a:rPr lang="hu-HU" dirty="0" err="1"/>
              <a:t>Fisher</a:t>
            </a:r>
            <a:r>
              <a:rPr lang="hu-HU" dirty="0"/>
              <a:t> egyenlet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8163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Fisher</a:t>
            </a:r>
            <a:r>
              <a:rPr lang="hu-HU" dirty="0"/>
              <a:t> egyenlet kiterjesztése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PDE: </a:t>
            </a:r>
          </a:p>
          <a:p>
            <a:pPr lvl="1"/>
            <a:r>
              <a:rPr lang="hu-HU" dirty="0">
                <a:latin typeface="Calibri" panose="020F0502020204030204" pitchFamily="34" charset="0"/>
              </a:rPr>
              <a:t>ϕ </a:t>
            </a:r>
            <a:r>
              <a:rPr lang="el-GR" dirty="0">
                <a:latin typeface="Calibri" panose="020F0502020204030204" pitchFamily="34" charset="0"/>
                <a:ea typeface="Yu Gothic" panose="020B0400000000000000" pitchFamily="34" charset="-128"/>
              </a:rPr>
              <a:t>∈</a:t>
            </a:r>
            <a:r>
              <a:rPr lang="hu-HU" dirty="0">
                <a:latin typeface="Calibri" panose="020F0502020204030204" pitchFamily="34" charset="0"/>
                <a:ea typeface="Yu Gothic" panose="020B0400000000000000" pitchFamily="34" charset="-128"/>
              </a:rPr>
              <a:t> </a:t>
            </a:r>
            <a:r>
              <a:rPr lang="hu-HU" dirty="0">
                <a:latin typeface="Calibri" panose="020F0502020204030204" pitchFamily="34" charset="0"/>
              </a:rPr>
              <a:t>[-∞,+ ∞]; negatív értékek is lehetnek ebben az esetben</a:t>
            </a:r>
            <a:endParaRPr lang="hu-HU" dirty="0"/>
          </a:p>
          <a:p>
            <a:r>
              <a:rPr lang="hu-HU" dirty="0"/>
              <a:t>3 egyensúlyi helyzet (utazó hullám ezeket köti össze) : </a:t>
            </a:r>
          </a:p>
          <a:p>
            <a:pPr lvl="1"/>
            <a:r>
              <a:rPr lang="hu-HU" dirty="0">
                <a:latin typeface="Calibri" panose="020F0502020204030204" pitchFamily="34" charset="0"/>
              </a:rPr>
              <a:t>ϕ=0: nyeregpont</a:t>
            </a:r>
          </a:p>
          <a:p>
            <a:pPr lvl="1"/>
            <a:r>
              <a:rPr lang="hu-HU" dirty="0">
                <a:latin typeface="Calibri" panose="020F0502020204030204" pitchFamily="34" charset="0"/>
              </a:rPr>
              <a:t>ϕ=1 : stabil vonzó </a:t>
            </a:r>
          </a:p>
          <a:p>
            <a:pPr lvl="1"/>
            <a:r>
              <a:rPr lang="hu-HU" dirty="0">
                <a:latin typeface="Calibri" panose="020F0502020204030204" pitchFamily="34" charset="0"/>
              </a:rPr>
              <a:t>ϕ=-1 : stabil vonzó </a:t>
            </a:r>
          </a:p>
          <a:p>
            <a:pPr lvl="1"/>
            <a:r>
              <a:rPr lang="hu-HU" dirty="0">
                <a:latin typeface="Calibri" panose="020F0502020204030204" pitchFamily="34" charset="0"/>
              </a:rPr>
              <a:t>-&gt; </a:t>
            </a:r>
            <a:r>
              <a:rPr lang="hu-HU" dirty="0" err="1">
                <a:latin typeface="Calibri" panose="020F0502020204030204" pitchFamily="34" charset="0"/>
              </a:rPr>
              <a:t>bistabil</a:t>
            </a:r>
            <a:r>
              <a:rPr lang="hu-HU" dirty="0">
                <a:latin typeface="Calibri" panose="020F0502020204030204" pitchFamily="34" charset="0"/>
              </a:rPr>
              <a:t> rendszer:</a:t>
            </a:r>
          </a:p>
          <a:p>
            <a:pPr lvl="2"/>
            <a:r>
              <a:rPr lang="hu-HU" dirty="0">
                <a:latin typeface="Calibri" panose="020F0502020204030204" pitchFamily="34" charset="0"/>
              </a:rPr>
              <a:t> + értékek 1-hez; </a:t>
            </a:r>
          </a:p>
          <a:p>
            <a:pPr lvl="2"/>
            <a:r>
              <a:rPr lang="hu-HU" dirty="0">
                <a:latin typeface="Calibri" panose="020F0502020204030204" pitchFamily="34" charset="0"/>
              </a:rPr>
              <a:t>- értékek -1-hez tartanak</a:t>
            </a:r>
          </a:p>
          <a:p>
            <a:pPr lvl="1"/>
            <a:endParaRPr lang="en-US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261" y="1981171"/>
            <a:ext cx="2653724" cy="335361"/>
          </a:xfrm>
          <a:prstGeom prst="rect">
            <a:avLst/>
          </a:prstGeom>
        </p:spPr>
      </p:pic>
      <p:grpSp>
        <p:nvGrpSpPr>
          <p:cNvPr id="17" name="Csoportba foglalás 16"/>
          <p:cNvGrpSpPr/>
          <p:nvPr/>
        </p:nvGrpSpPr>
        <p:grpSpPr>
          <a:xfrm>
            <a:off x="4211960" y="3933056"/>
            <a:ext cx="4823174" cy="2789929"/>
            <a:chOff x="-3302028" y="-153017"/>
            <a:chExt cx="4823174" cy="2789929"/>
          </a:xfrm>
        </p:grpSpPr>
        <p:grpSp>
          <p:nvGrpSpPr>
            <p:cNvPr id="35" name="Csoportba foglalás 34"/>
            <p:cNvGrpSpPr/>
            <p:nvPr/>
          </p:nvGrpSpPr>
          <p:grpSpPr>
            <a:xfrm>
              <a:off x="-3276872" y="-153017"/>
              <a:ext cx="4798018" cy="1537426"/>
              <a:chOff x="1835210" y="5347958"/>
              <a:chExt cx="4798018" cy="1537426"/>
            </a:xfrm>
          </p:grpSpPr>
          <p:grpSp>
            <p:nvGrpSpPr>
              <p:cNvPr id="32" name="Csoportba foglalás 31"/>
              <p:cNvGrpSpPr/>
              <p:nvPr/>
            </p:nvGrpSpPr>
            <p:grpSpPr>
              <a:xfrm>
                <a:off x="1835210" y="5721204"/>
                <a:ext cx="4798018" cy="1164180"/>
                <a:chOff x="1835210" y="5661248"/>
                <a:chExt cx="4798018" cy="1164180"/>
              </a:xfrm>
            </p:grpSpPr>
            <p:cxnSp>
              <p:nvCxnSpPr>
                <p:cNvPr id="7" name="Egyenes összekötő nyíllal 6"/>
                <p:cNvCxnSpPr/>
                <p:nvPr/>
              </p:nvCxnSpPr>
              <p:spPr>
                <a:xfrm>
                  <a:off x="2123728" y="6669360"/>
                  <a:ext cx="4248472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Egyenes összekötő nyíllal 8"/>
                <p:cNvCxnSpPr/>
                <p:nvPr/>
              </p:nvCxnSpPr>
              <p:spPr>
                <a:xfrm flipV="1">
                  <a:off x="2123728" y="5805264"/>
                  <a:ext cx="0" cy="86409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Egyenes összekötő 10"/>
                <p:cNvCxnSpPr/>
                <p:nvPr/>
              </p:nvCxnSpPr>
              <p:spPr>
                <a:xfrm>
                  <a:off x="2123728" y="5805264"/>
                  <a:ext cx="4248472" cy="0"/>
                </a:xfrm>
                <a:prstGeom prst="line">
                  <a:avLst/>
                </a:prstGeom>
                <a:ln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Görbe összekötő 13"/>
                <p:cNvCxnSpPr/>
                <p:nvPr/>
              </p:nvCxnSpPr>
              <p:spPr>
                <a:xfrm rot="10800000">
                  <a:off x="3044842" y="5796656"/>
                  <a:ext cx="951094" cy="872704"/>
                </a:xfrm>
                <a:prstGeom prst="curvedConnector3">
                  <a:avLst>
                    <a:gd name="adj1" fmla="val 40987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Egyenes összekötő nyíllal 21"/>
                <p:cNvCxnSpPr/>
                <p:nvPr/>
              </p:nvCxnSpPr>
              <p:spPr>
                <a:xfrm flipV="1">
                  <a:off x="2699792" y="5884336"/>
                  <a:ext cx="0" cy="785024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Ellipszis 22"/>
                <p:cNvSpPr/>
                <p:nvPr/>
              </p:nvSpPr>
              <p:spPr>
                <a:xfrm flipH="1">
                  <a:off x="2648384" y="6615354"/>
                  <a:ext cx="108012" cy="1080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Ellipszis 23"/>
                <p:cNvSpPr/>
                <p:nvPr/>
              </p:nvSpPr>
              <p:spPr>
                <a:xfrm flipH="1">
                  <a:off x="2645786" y="5776323"/>
                  <a:ext cx="108012" cy="10801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7" name="Egyenes összekötő nyíllal 26"/>
                <p:cNvCxnSpPr/>
                <p:nvPr/>
              </p:nvCxnSpPr>
              <p:spPr>
                <a:xfrm>
                  <a:off x="3203848" y="6233008"/>
                  <a:ext cx="792088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Szövegdoboz 27"/>
                <p:cNvSpPr txBox="1"/>
                <p:nvPr/>
              </p:nvSpPr>
              <p:spPr>
                <a:xfrm>
                  <a:off x="1835210" y="6430688"/>
                  <a:ext cx="3097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dirty="0"/>
                    <a:t>0</a:t>
                  </a:r>
                  <a:endParaRPr lang="en-US" dirty="0"/>
                </a:p>
              </p:txBody>
            </p:sp>
            <p:sp>
              <p:nvSpPr>
                <p:cNvPr id="29" name="Szövegdoboz 28"/>
                <p:cNvSpPr txBox="1"/>
                <p:nvPr/>
              </p:nvSpPr>
              <p:spPr>
                <a:xfrm>
                  <a:off x="1835696" y="5661248"/>
                  <a:ext cx="2568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dirty="0"/>
                    <a:t>1</a:t>
                  </a:r>
                  <a:endParaRPr lang="en-US" dirty="0"/>
                </a:p>
              </p:txBody>
            </p:sp>
            <p:sp>
              <p:nvSpPr>
                <p:cNvPr id="30" name="Szövegdoboz 29"/>
                <p:cNvSpPr txBox="1"/>
                <p:nvPr/>
              </p:nvSpPr>
              <p:spPr>
                <a:xfrm>
                  <a:off x="6337954" y="6456096"/>
                  <a:ext cx="2952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dirty="0"/>
                    <a:t>x</a:t>
                  </a:r>
                  <a:endParaRPr lang="en-US" dirty="0"/>
                </a:p>
              </p:txBody>
            </p:sp>
            <p:sp>
              <p:nvSpPr>
                <p:cNvPr id="31" name="Szövegdoboz 30"/>
                <p:cNvSpPr txBox="1"/>
                <p:nvPr/>
              </p:nvSpPr>
              <p:spPr>
                <a:xfrm>
                  <a:off x="3995936" y="6050595"/>
                  <a:ext cx="149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dirty="0"/>
                    <a:t>hullám halad</a:t>
                  </a:r>
                  <a:endParaRPr lang="en-US" dirty="0"/>
                </a:p>
              </p:txBody>
            </p:sp>
          </p:grpSp>
          <p:cxnSp>
            <p:nvCxnSpPr>
              <p:cNvPr id="33" name="Egyenes összekötő nyíllal 32"/>
              <p:cNvCxnSpPr/>
              <p:nvPr/>
            </p:nvCxnSpPr>
            <p:spPr>
              <a:xfrm>
                <a:off x="2699792" y="5347958"/>
                <a:ext cx="0" cy="48832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Egyenes összekötő nyíllal 24"/>
            <p:cNvCxnSpPr/>
            <p:nvPr/>
          </p:nvCxnSpPr>
          <p:spPr>
            <a:xfrm rot="10800000" flipV="1">
              <a:off x="-2995384" y="1228341"/>
              <a:ext cx="7029" cy="8521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gyenes összekötő 25"/>
            <p:cNvCxnSpPr/>
            <p:nvPr/>
          </p:nvCxnSpPr>
          <p:spPr>
            <a:xfrm>
              <a:off x="-2988840" y="2089789"/>
              <a:ext cx="4248472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Ellipszis 33"/>
            <p:cNvSpPr/>
            <p:nvPr/>
          </p:nvSpPr>
          <p:spPr>
            <a:xfrm flipH="1">
              <a:off x="-2466782" y="2060848"/>
              <a:ext cx="108012" cy="1080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Egyenes összekötő nyíllal 35"/>
            <p:cNvCxnSpPr>
              <a:stCxn id="23" idx="4"/>
            </p:cNvCxnSpPr>
            <p:nvPr/>
          </p:nvCxnSpPr>
          <p:spPr>
            <a:xfrm flipH="1">
              <a:off x="-2412776" y="1282348"/>
              <a:ext cx="3084" cy="7785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gyenes összekötő nyíllal 36"/>
            <p:cNvCxnSpPr/>
            <p:nvPr/>
          </p:nvCxnSpPr>
          <p:spPr>
            <a:xfrm flipV="1">
              <a:off x="-2417617" y="2168861"/>
              <a:ext cx="4339" cy="46805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Szövegdoboz 37"/>
            <p:cNvSpPr txBox="1"/>
            <p:nvPr/>
          </p:nvSpPr>
          <p:spPr>
            <a:xfrm>
              <a:off x="-3302028" y="1799529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-1</a:t>
              </a:r>
              <a:endParaRPr lang="en-US" dirty="0"/>
            </a:p>
          </p:txBody>
        </p:sp>
        <p:cxnSp>
          <p:nvCxnSpPr>
            <p:cNvPr id="40" name="Görbe összekötő 39"/>
            <p:cNvCxnSpPr/>
            <p:nvPr/>
          </p:nvCxnSpPr>
          <p:spPr>
            <a:xfrm rot="10800000">
              <a:off x="-550497" y="1229905"/>
              <a:ext cx="951094" cy="872704"/>
            </a:xfrm>
            <a:prstGeom prst="curvedConnector3">
              <a:avLst>
                <a:gd name="adj1" fmla="val 4098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gyenes összekötő nyíllal 40"/>
            <p:cNvCxnSpPr/>
            <p:nvPr/>
          </p:nvCxnSpPr>
          <p:spPr>
            <a:xfrm flipH="1">
              <a:off x="-448896" y="1634933"/>
              <a:ext cx="84949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Szövegdoboz 41"/>
            <p:cNvSpPr txBox="1"/>
            <p:nvPr/>
          </p:nvSpPr>
          <p:spPr>
            <a:xfrm>
              <a:off x="-1834113" y="1432043"/>
              <a:ext cx="149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hullám halad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51613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marL="0" indent="0">
              <a:buNone/>
            </a:pPr>
            <a:r>
              <a:rPr lang="hu-HU" b="1" dirty="0"/>
              <a:t>Feladat:</a:t>
            </a:r>
          </a:p>
          <a:p>
            <a:r>
              <a:rPr lang="hu-HU" dirty="0"/>
              <a:t>Implementáld ugyanabba a kódba a 2. rendű </a:t>
            </a:r>
            <a:r>
              <a:rPr lang="hu-HU" dirty="0" err="1"/>
              <a:t>Fisher</a:t>
            </a:r>
            <a:r>
              <a:rPr lang="hu-HU" dirty="0"/>
              <a:t> egyenletet is!</a:t>
            </a:r>
          </a:p>
          <a:p>
            <a:r>
              <a:rPr lang="hu-HU" dirty="0"/>
              <a:t>Figyeljük meg, hogy viselkedik a -1-es stabil ponthoz tartozó hullám, és mi történik a 2 hullámfront találkozásánál!</a:t>
            </a:r>
          </a:p>
          <a:p>
            <a:r>
              <a:rPr lang="hu-HU" dirty="0"/>
              <a:t>Tipp: néhány érdekes paraméterei eset a kódban.</a:t>
            </a: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Fisher</a:t>
            </a:r>
            <a:r>
              <a:rPr lang="hu-HU" dirty="0"/>
              <a:t> egyenlet kiterjesztése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996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/>
              <a:t>Megoldások, megfigyelések:</a:t>
            </a:r>
            <a:endParaRPr lang="hu-HU" dirty="0"/>
          </a:p>
          <a:p>
            <a:r>
              <a:rPr lang="hu-HU" dirty="0"/>
              <a:t>Figyeljük meg, hogy viselkedik a -1-es stabil ponthoz tartozó hullám?</a:t>
            </a:r>
          </a:p>
          <a:p>
            <a:pPr lvl="1"/>
            <a:r>
              <a:rPr lang="hu-HU" dirty="0"/>
              <a:t>Mindkét stabil pont hasonlóan viselkedik</a:t>
            </a:r>
          </a:p>
          <a:p>
            <a:r>
              <a:rPr lang="hu-HU" dirty="0"/>
              <a:t>Mi történik a 2 hullámfront találkozásánál?</a:t>
            </a:r>
          </a:p>
          <a:p>
            <a:pPr lvl="1"/>
            <a:r>
              <a:rPr lang="hu-HU" dirty="0"/>
              <a:t>A pontok vagy a +1-be vagy a -1-be tartanak, onnan már nem mozdíthatók el</a:t>
            </a:r>
          </a:p>
          <a:p>
            <a:pPr lvl="1"/>
            <a:r>
              <a:rPr lang="hu-HU" dirty="0"/>
              <a:t>Éles határ alakul ki a 2 stabil pont közt</a:t>
            </a:r>
          </a:p>
          <a:p>
            <a:pPr lvl="1"/>
            <a:r>
              <a:rPr lang="hu-HU" dirty="0"/>
              <a:t>A pontokat a szomszédjaik is „húzzák magukhoz”</a:t>
            </a:r>
          </a:p>
          <a:p>
            <a:pPr lvl="1"/>
            <a:r>
              <a:rPr lang="hu-HU" dirty="0"/>
              <a:t>2 stabil pont összjátéka</a:t>
            </a:r>
          </a:p>
          <a:p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Fisher</a:t>
            </a:r>
            <a:r>
              <a:rPr lang="hu-HU" dirty="0"/>
              <a:t> egyenlet kiterjesztése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25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b="1" dirty="0"/>
              <a:t>Megoldások, megfigyelések:</a:t>
            </a:r>
            <a:endParaRPr lang="hu-HU" dirty="0"/>
          </a:p>
          <a:p>
            <a:r>
              <a:rPr lang="hu-HU" dirty="0"/>
              <a:t>Mi történik a 2 hullámfront találkozásánál?</a:t>
            </a:r>
          </a:p>
          <a:p>
            <a:pPr lvl="1"/>
            <a:r>
              <a:rPr lang="hu-HU" dirty="0"/>
              <a:t>Lassú folyamatok, Mi a stabil állapot, mikor értük el?</a:t>
            </a:r>
          </a:p>
          <a:p>
            <a:pPr lvl="1"/>
            <a:r>
              <a:rPr lang="hu-HU" b="1" dirty="0" err="1"/>
              <a:t>Metastabilitás</a:t>
            </a:r>
            <a:r>
              <a:rPr lang="hu-HU" dirty="0"/>
              <a:t>: a rendszer mozdulatlannak, stabilnak tűnik hosszú ideig, egyszer csak hirtelen megváltozik (</a:t>
            </a:r>
            <a:r>
              <a:rPr lang="hu-HU" dirty="0" err="1"/>
              <a:t>pl</a:t>
            </a:r>
            <a:r>
              <a:rPr lang="hu-HU" dirty="0"/>
              <a:t>: az analitikus megoldás ellentmondani látszik a numerikusnak -&gt; amit numerikusan látunk az csak egy hosszú </a:t>
            </a:r>
            <a:r>
              <a:rPr lang="hu-HU" dirty="0" err="1"/>
              <a:t>metastabil</a:t>
            </a:r>
            <a:r>
              <a:rPr lang="hu-HU" dirty="0"/>
              <a:t> átmeneti, tranziens állapot, egyszer a rendszer beáll az analitikus megoldás sugallta állapotba)</a:t>
            </a:r>
          </a:p>
          <a:p>
            <a:pPr lvl="1"/>
            <a:r>
              <a:rPr lang="hu-HU" dirty="0"/>
              <a:t>Nehezen vizsgálható problémák…</a:t>
            </a:r>
          </a:p>
          <a:p>
            <a:pPr lvl="1"/>
            <a:r>
              <a:rPr lang="hu-HU" dirty="0"/>
              <a:t>Sok biológiai jelenség is gyanúsan </a:t>
            </a:r>
            <a:r>
              <a:rPr lang="hu-HU" dirty="0" err="1"/>
              <a:t>metastabil</a:t>
            </a:r>
            <a:r>
              <a:rPr lang="hu-HU" dirty="0"/>
              <a:t> (emlékek, agyi asszociációs hálózatok is talán)…</a:t>
            </a: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Fisher</a:t>
            </a:r>
            <a:r>
              <a:rPr lang="hu-HU" dirty="0"/>
              <a:t> egyenlet kiterjesztése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098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/>
              <a:t>Megoldások, megfigyelések: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Fisher</a:t>
            </a:r>
            <a:r>
              <a:rPr lang="hu-HU" dirty="0"/>
              <a:t> egyenlet kiterjesztése</a:t>
            </a:r>
            <a:endParaRPr lang="en-US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4716016" cy="353701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851" y="3071110"/>
            <a:ext cx="4713149" cy="353486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691688" y="4468134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-0.1</a:t>
            </a:r>
            <a:endParaRPr lang="en-US" dirty="0"/>
          </a:p>
        </p:txBody>
      </p:sp>
      <p:cxnSp>
        <p:nvCxnSpPr>
          <p:cNvPr id="8" name="Egyenes összekötő nyíllal 7"/>
          <p:cNvCxnSpPr/>
          <p:nvPr/>
        </p:nvCxnSpPr>
        <p:spPr>
          <a:xfrm flipH="1">
            <a:off x="3051010" y="4797152"/>
            <a:ext cx="8822" cy="823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7109924" y="4436440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-0.06</a:t>
            </a:r>
            <a:endParaRPr lang="en-US" dirty="0"/>
          </a:p>
        </p:txBody>
      </p:sp>
      <p:cxnSp>
        <p:nvCxnSpPr>
          <p:cNvPr id="11" name="Egyenes összekötő nyíllal 10"/>
          <p:cNvCxnSpPr/>
          <p:nvPr/>
        </p:nvCxnSpPr>
        <p:spPr>
          <a:xfrm flipH="1">
            <a:off x="7469246" y="4765458"/>
            <a:ext cx="8822" cy="823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084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/>
              <a:t>Megoldások, megfigyelések: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Fisher</a:t>
            </a:r>
            <a:r>
              <a:rPr lang="hu-HU" dirty="0"/>
              <a:t> egyenlet kiterjesztése</a:t>
            </a:r>
            <a:endParaRPr lang="en-US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4716016" cy="353701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851" y="3071110"/>
            <a:ext cx="4713149" cy="3534861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6200618" y="4130040"/>
            <a:ext cx="2714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~ seb/vágás begyógyul, összezárul a szélétől befelé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970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/>
              <a:t>Megoldások, megfigyelések: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Fisher</a:t>
            </a:r>
            <a:r>
              <a:rPr lang="hu-HU" dirty="0"/>
              <a:t> egyenlet kiterjesztése</a:t>
            </a:r>
            <a:endParaRPr lang="en-US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4716016" cy="353701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851" y="3071110"/>
            <a:ext cx="4713148" cy="3534861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6200618" y="4130040"/>
            <a:ext cx="2714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~ seb/vágás begyógyul, összezárul a szélétől befelé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174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hu-HU" dirty="0"/>
              <a:t>Ismétlés 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389120"/>
          </a:xfrm>
        </p:spPr>
        <p:txBody>
          <a:bodyPr/>
          <a:lstStyle/>
          <a:p>
            <a:r>
              <a:rPr lang="hu-HU" dirty="0"/>
              <a:t>A 2. gyakorlaton vizsgáltuk anyagok terjedését a (1D, 2D) térben diffúzióval:</a:t>
            </a:r>
          </a:p>
          <a:p>
            <a:r>
              <a:rPr lang="hu-HU" dirty="0"/>
              <a:t>Adott anyagmennyiség szétterjed a térben </a:t>
            </a:r>
          </a:p>
          <a:p>
            <a:r>
              <a:rPr lang="hu-HU" dirty="0" err="1"/>
              <a:t>Pl</a:t>
            </a:r>
            <a:r>
              <a:rPr lang="hu-HU" dirty="0"/>
              <a:t>: explicit Euler módszerrel megoldható az egyenlet</a:t>
            </a:r>
            <a:endParaRPr lang="en-US" dirty="0"/>
          </a:p>
        </p:txBody>
      </p:sp>
      <p:pic>
        <p:nvPicPr>
          <p:cNvPr id="4" name="Content Placeholder 3"/>
          <p:cNvPicPr/>
          <p:nvPr/>
        </p:nvPicPr>
        <p:blipFill>
          <a:blip r:embed="rId2" cstate="print"/>
          <a:stretch/>
        </p:blipFill>
        <p:spPr>
          <a:xfrm>
            <a:off x="1907704" y="2636912"/>
            <a:ext cx="5323841" cy="41106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1308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/>
              <a:t>Megoldások, megfigyelések:</a:t>
            </a:r>
          </a:p>
          <a:p>
            <a:pPr marL="0" indent="0">
              <a:buNone/>
            </a:pPr>
            <a:r>
              <a:rPr lang="hu-HU" b="1" dirty="0"/>
              <a:t>				      Stabil vagy </a:t>
            </a:r>
            <a:r>
              <a:rPr lang="hu-HU" b="1" dirty="0" err="1"/>
              <a:t>metastabil</a:t>
            </a:r>
            <a:r>
              <a:rPr lang="hu-HU" b="1" dirty="0"/>
              <a:t>???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Fisher</a:t>
            </a:r>
            <a:r>
              <a:rPr lang="hu-HU" dirty="0"/>
              <a:t> egyenlet kiterjesztése</a:t>
            </a:r>
            <a:endParaRPr lang="en-US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4716016" cy="353701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851" y="3071110"/>
            <a:ext cx="4713148" cy="3534861"/>
          </a:xfrm>
          <a:prstGeom prst="rect">
            <a:avLst/>
          </a:prstGeom>
        </p:spPr>
      </p:pic>
      <p:cxnSp>
        <p:nvCxnSpPr>
          <p:cNvPr id="7" name="Egyenes összekötő nyíllal 6"/>
          <p:cNvCxnSpPr/>
          <p:nvPr/>
        </p:nvCxnSpPr>
        <p:spPr>
          <a:xfrm flipV="1">
            <a:off x="3203848" y="5445224"/>
            <a:ext cx="2448272" cy="64807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64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0086" y="55267"/>
            <a:ext cx="8229600" cy="853453"/>
          </a:xfrm>
        </p:spPr>
        <p:txBody>
          <a:bodyPr/>
          <a:lstStyle/>
          <a:p>
            <a:r>
              <a:rPr lang="hu-HU" dirty="0"/>
              <a:t>SI modell utazóhulláma 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720" y="908720"/>
            <a:ext cx="8895776" cy="5832648"/>
          </a:xfrm>
        </p:spPr>
        <p:txBody>
          <a:bodyPr>
            <a:normAutofit fontScale="77500" lnSpcReduction="20000"/>
          </a:bodyPr>
          <a:lstStyle/>
          <a:p>
            <a:r>
              <a:rPr lang="hu-HU" sz="2900" dirty="0"/>
              <a:t>Lásd: SIR_</a:t>
            </a:r>
            <a:r>
              <a:rPr lang="hu-HU" sz="2900" dirty="0" err="1"/>
              <a:t>grafok</a:t>
            </a:r>
            <a:r>
              <a:rPr lang="hu-HU" sz="2900" dirty="0"/>
              <a:t>_</a:t>
            </a:r>
            <a:r>
              <a:rPr lang="hu-HU" sz="2900" dirty="0" err="1"/>
              <a:t>utazohullam</a:t>
            </a:r>
            <a:r>
              <a:rPr lang="hu-HU" sz="2900" dirty="0"/>
              <a:t>_teljes…</a:t>
            </a:r>
            <a:r>
              <a:rPr lang="hu-HU" sz="2900" dirty="0" err="1"/>
              <a:t>pdf</a:t>
            </a:r>
            <a:r>
              <a:rPr lang="hu-HU" sz="2900" dirty="0"/>
              <a:t> 16-18. oldal</a:t>
            </a:r>
          </a:p>
          <a:p>
            <a:r>
              <a:rPr lang="hu-HU" sz="2900" dirty="0"/>
              <a:t>(mint SIR, csak a felépültekkel/meghaltakkal nem foglalkozunk az egyszerűség kedvéért)</a:t>
            </a:r>
          </a:p>
          <a:p>
            <a:endParaRPr lang="hu-HU" sz="2900" dirty="0"/>
          </a:p>
          <a:p>
            <a:r>
              <a:rPr lang="hu-HU" sz="2900" dirty="0"/>
              <a:t>Utazó hullámmal: plusz diffúziós tag a hullám haladásáért (</a:t>
            </a:r>
            <a:r>
              <a:rPr lang="hu-HU" sz="2900" dirty="0" err="1"/>
              <a:t>S</a:t>
            </a:r>
            <a:r>
              <a:rPr lang="hu-HU" sz="2900" baseline="-25000" dirty="0" err="1"/>
              <a:t>xx</a:t>
            </a:r>
            <a:r>
              <a:rPr lang="hu-HU" sz="2900" dirty="0"/>
              <a:t>, </a:t>
            </a:r>
            <a:r>
              <a:rPr lang="hu-HU" sz="2900" dirty="0" err="1"/>
              <a:t>I</a:t>
            </a:r>
            <a:r>
              <a:rPr lang="hu-HU" sz="2900" baseline="-25000" dirty="0" err="1"/>
              <a:t>xx</a:t>
            </a:r>
            <a:r>
              <a:rPr lang="hu-HU" sz="2900" dirty="0"/>
              <a:t>)</a:t>
            </a:r>
          </a:p>
          <a:p>
            <a:r>
              <a:rPr lang="hu-HU" sz="2900" dirty="0"/>
              <a:t>2 PDE rendszere:</a:t>
            </a:r>
          </a:p>
          <a:p>
            <a:r>
              <a:rPr lang="hu-HU" sz="2900" dirty="0"/>
              <a:t>Egyenletek numerikusan: </a:t>
            </a:r>
          </a:p>
          <a:p>
            <a:pPr marL="342900" lvl="1" indent="0">
              <a:buNone/>
            </a:pPr>
            <a:r>
              <a:rPr lang="hu-HU" sz="2300" b="1" dirty="0"/>
              <a:t>ϕ(t+1,i)= ϕ(t,i)+c*</a:t>
            </a:r>
            <a:r>
              <a:rPr lang="hu-HU" sz="2300" b="1" dirty="0" err="1"/>
              <a:t>dt</a:t>
            </a:r>
            <a:r>
              <a:rPr lang="hu-HU" sz="2300" b="1" dirty="0"/>
              <a:t>*(-</a:t>
            </a:r>
            <a:r>
              <a:rPr lang="el-GR" sz="2300" b="1" dirty="0"/>
              <a:t> τ</a:t>
            </a:r>
            <a:r>
              <a:rPr lang="hu-HU" sz="2300" b="1" dirty="0"/>
              <a:t>)</a:t>
            </a:r>
            <a:r>
              <a:rPr lang="el-GR" sz="2300" b="1" dirty="0"/>
              <a:t> </a:t>
            </a:r>
            <a:r>
              <a:rPr lang="hu-HU" sz="2300" b="1" dirty="0"/>
              <a:t>* ϕ(t,i)*</a:t>
            </a:r>
            <a:r>
              <a:rPr lang="el-GR" sz="2300" b="1" dirty="0"/>
              <a:t>η</a:t>
            </a:r>
            <a:r>
              <a:rPr lang="hu-HU" sz="2300" b="1" dirty="0"/>
              <a:t>(t,i)+D*</a:t>
            </a:r>
            <a:r>
              <a:rPr lang="hu-HU" sz="2300" b="1" dirty="0" err="1"/>
              <a:t>dt</a:t>
            </a:r>
            <a:r>
              <a:rPr lang="hu-HU" sz="2300" b="1" dirty="0"/>
              <a:t>/(</a:t>
            </a:r>
            <a:r>
              <a:rPr lang="hu-HU" sz="2300" b="1" dirty="0" err="1"/>
              <a:t>dx</a:t>
            </a:r>
            <a:r>
              <a:rPr lang="hu-HU" sz="2300" b="1" dirty="0"/>
              <a:t>^2)*(ϕ(t,i-1)-2*ϕ(t,i)+ϕ(t,i+1))</a:t>
            </a:r>
          </a:p>
          <a:p>
            <a:pPr marL="342900" lvl="1" indent="0">
              <a:buNone/>
            </a:pPr>
            <a:endParaRPr lang="hu-HU" sz="2900" dirty="0"/>
          </a:p>
          <a:p>
            <a:pPr marL="342900" lvl="1" indent="0">
              <a:buNone/>
            </a:pPr>
            <a:r>
              <a:rPr lang="el-GR" sz="2300" b="1" dirty="0"/>
              <a:t>η</a:t>
            </a:r>
            <a:r>
              <a:rPr lang="hu-HU" sz="2300" b="1" dirty="0"/>
              <a:t>(t+1,i)= </a:t>
            </a:r>
            <a:r>
              <a:rPr lang="el-GR" sz="2300" b="1" dirty="0"/>
              <a:t>η</a:t>
            </a:r>
            <a:r>
              <a:rPr lang="hu-HU" sz="2300" b="1" dirty="0"/>
              <a:t>(t,i)+c*</a:t>
            </a:r>
            <a:r>
              <a:rPr lang="hu-HU" sz="2300" b="1" dirty="0" err="1"/>
              <a:t>dt</a:t>
            </a:r>
            <a:r>
              <a:rPr lang="hu-HU" sz="2300" b="1" dirty="0"/>
              <a:t>*</a:t>
            </a:r>
            <a:r>
              <a:rPr lang="el-GR" sz="2300" b="1" dirty="0"/>
              <a:t>η</a:t>
            </a:r>
            <a:r>
              <a:rPr lang="hu-HU" sz="2300" b="1" dirty="0"/>
              <a:t>(t,i)*(</a:t>
            </a:r>
            <a:r>
              <a:rPr lang="el-GR" sz="2300" b="1" dirty="0"/>
              <a:t>τ</a:t>
            </a:r>
            <a:r>
              <a:rPr lang="hu-HU" sz="2300" b="1" dirty="0"/>
              <a:t>* ϕ(t,i)-1)+D*</a:t>
            </a:r>
            <a:r>
              <a:rPr lang="hu-HU" sz="2300" b="1" dirty="0" err="1"/>
              <a:t>dt</a:t>
            </a:r>
            <a:r>
              <a:rPr lang="hu-HU" sz="2300" b="1" dirty="0"/>
              <a:t>/(</a:t>
            </a:r>
            <a:r>
              <a:rPr lang="hu-HU" sz="2300" b="1" dirty="0" err="1"/>
              <a:t>dx</a:t>
            </a:r>
            <a:r>
              <a:rPr lang="hu-HU" sz="2300" b="1" dirty="0"/>
              <a:t>^2)*(</a:t>
            </a:r>
            <a:r>
              <a:rPr lang="el-GR" sz="2300" b="1" dirty="0"/>
              <a:t>η</a:t>
            </a:r>
            <a:r>
              <a:rPr lang="hu-HU" sz="2300" b="1" dirty="0"/>
              <a:t>(t,i-1)-2*</a:t>
            </a:r>
            <a:r>
              <a:rPr lang="el-GR" sz="2300" b="1" dirty="0"/>
              <a:t> η</a:t>
            </a:r>
            <a:r>
              <a:rPr lang="hu-HU" sz="2300" b="1" dirty="0"/>
              <a:t>(t,i)+</a:t>
            </a:r>
            <a:r>
              <a:rPr lang="el-GR" sz="2300" b="1" dirty="0"/>
              <a:t> η</a:t>
            </a:r>
            <a:r>
              <a:rPr lang="hu-HU" sz="2300" b="1" dirty="0"/>
              <a:t>(t,i+1))</a:t>
            </a:r>
          </a:p>
          <a:p>
            <a:pPr marL="342900" lvl="1" indent="0">
              <a:buNone/>
            </a:pPr>
            <a:endParaRPr lang="hu-HU" sz="2900" dirty="0"/>
          </a:p>
          <a:p>
            <a:pPr lvl="1"/>
            <a:r>
              <a:rPr lang="hu-HU" sz="2900" dirty="0"/>
              <a:t>ϕ= fertőzhető (S); </a:t>
            </a:r>
            <a:r>
              <a:rPr lang="el-GR" sz="2900" dirty="0"/>
              <a:t>η</a:t>
            </a:r>
            <a:r>
              <a:rPr lang="hu-HU" sz="2900" dirty="0"/>
              <a:t>= fertőzött(I); </a:t>
            </a:r>
            <a:r>
              <a:rPr lang="el-GR" sz="2900" dirty="0"/>
              <a:t>τ</a:t>
            </a:r>
            <a:r>
              <a:rPr lang="hu-HU" sz="2900" dirty="0"/>
              <a:t>= fertőzési ráta;</a:t>
            </a:r>
          </a:p>
          <a:p>
            <a:pPr lvl="1"/>
            <a:r>
              <a:rPr lang="hu-HU" sz="2900" dirty="0"/>
              <a:t>c= hullám sebesség; D= diffúziós állandó; </a:t>
            </a:r>
          </a:p>
          <a:p>
            <a:pPr lvl="1"/>
            <a:r>
              <a:rPr lang="hu-HU" sz="2900" dirty="0" err="1"/>
              <a:t>dt</a:t>
            </a:r>
            <a:r>
              <a:rPr lang="hu-HU" sz="2900" dirty="0"/>
              <a:t>= időbeli felbontás; </a:t>
            </a:r>
            <a:r>
              <a:rPr lang="hu-HU" sz="2900" dirty="0" err="1"/>
              <a:t>dx</a:t>
            </a:r>
            <a:r>
              <a:rPr lang="hu-HU" sz="2900" dirty="0"/>
              <a:t>= térbeli felbontás; t= időpont; i= térbeli pont</a:t>
            </a:r>
          </a:p>
          <a:p>
            <a:pPr lvl="1"/>
            <a:r>
              <a:rPr lang="hu-HU" sz="2900" dirty="0"/>
              <a:t>ϕ(t,i)+</a:t>
            </a:r>
            <a:r>
              <a:rPr lang="el-GR" sz="2900" dirty="0"/>
              <a:t>η</a:t>
            </a:r>
            <a:r>
              <a:rPr lang="hu-HU" sz="2900" dirty="0"/>
              <a:t>(t,i)=1; </a:t>
            </a:r>
            <a:r>
              <a:rPr lang="el-GR" sz="2900" dirty="0"/>
              <a:t>τ </a:t>
            </a:r>
            <a:r>
              <a:rPr lang="hu-HU" sz="2900" dirty="0"/>
              <a:t>&gt;0; c&gt;0; D&gt;0</a:t>
            </a:r>
          </a:p>
          <a:p>
            <a:pPr lvl="1"/>
            <a:r>
              <a:rPr lang="hu-HU" sz="2900" dirty="0" err="1"/>
              <a:t>Zero</a:t>
            </a:r>
            <a:r>
              <a:rPr lang="hu-HU" sz="2900" dirty="0"/>
              <a:t> </a:t>
            </a:r>
            <a:r>
              <a:rPr lang="hu-HU" sz="2900" dirty="0" err="1"/>
              <a:t>flux</a:t>
            </a:r>
            <a:r>
              <a:rPr lang="hu-HU" sz="2900" dirty="0"/>
              <a:t> peremfeltétel</a:t>
            </a:r>
          </a:p>
          <a:p>
            <a:pPr lvl="1"/>
            <a:r>
              <a:rPr lang="hu-HU" sz="2900" dirty="0"/>
              <a:t>Kezdetei állapot: kevés fertőzött, a többiek fertőzhetők</a:t>
            </a:r>
            <a:endParaRPr lang="en-US" sz="2900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1635009"/>
            <a:ext cx="4822762" cy="48566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2506373"/>
            <a:ext cx="3958449" cy="351055"/>
          </a:xfrm>
          <a:prstGeom prst="rect">
            <a:avLst/>
          </a:prstGeom>
        </p:spPr>
      </p:pic>
      <p:cxnSp>
        <p:nvCxnSpPr>
          <p:cNvPr id="9" name="Egyenes összekötő nyíllal 8"/>
          <p:cNvCxnSpPr/>
          <p:nvPr/>
        </p:nvCxnSpPr>
        <p:spPr>
          <a:xfrm>
            <a:off x="5163003" y="2783824"/>
            <a:ext cx="1653443" cy="28513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al oldali kapcsos zárójel 9"/>
          <p:cNvSpPr/>
          <p:nvPr/>
        </p:nvSpPr>
        <p:spPr>
          <a:xfrm rot="5400000">
            <a:off x="6735284" y="1127788"/>
            <a:ext cx="137928" cy="4032447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Bal oldali kapcsos zárójel 10"/>
          <p:cNvSpPr/>
          <p:nvPr/>
        </p:nvSpPr>
        <p:spPr>
          <a:xfrm rot="5400000">
            <a:off x="3666116" y="2246653"/>
            <a:ext cx="180370" cy="1824985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2" name="Egyenes összekötő nyíllal 11"/>
          <p:cNvCxnSpPr>
            <a:endCxn id="11" idx="1"/>
          </p:cNvCxnSpPr>
          <p:nvPr/>
        </p:nvCxnSpPr>
        <p:spPr>
          <a:xfrm flipH="1">
            <a:off x="3756301" y="2741772"/>
            <a:ext cx="874244" cy="32718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>
            <a:endCxn id="14" idx="1"/>
          </p:cNvCxnSpPr>
          <p:nvPr/>
        </p:nvCxnSpPr>
        <p:spPr>
          <a:xfrm flipH="1">
            <a:off x="6693856" y="2819477"/>
            <a:ext cx="544930" cy="71558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al oldali kapcsos zárójel 13"/>
          <p:cNvSpPr/>
          <p:nvPr/>
        </p:nvSpPr>
        <p:spPr>
          <a:xfrm rot="5400000">
            <a:off x="6530865" y="1648208"/>
            <a:ext cx="325983" cy="4099697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Bal oldali kapcsos zárójel 14"/>
          <p:cNvSpPr/>
          <p:nvPr/>
        </p:nvSpPr>
        <p:spPr>
          <a:xfrm rot="5400000">
            <a:off x="3527884" y="2888939"/>
            <a:ext cx="216024" cy="1728192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6" name="Egyenes összekötő nyíllal 15"/>
          <p:cNvCxnSpPr>
            <a:stCxn id="17" idx="1"/>
            <a:endCxn id="15" idx="1"/>
          </p:cNvCxnSpPr>
          <p:nvPr/>
        </p:nvCxnSpPr>
        <p:spPr>
          <a:xfrm flipH="1">
            <a:off x="3635896" y="2950951"/>
            <a:ext cx="3066252" cy="69407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al oldali kapcsos zárójel 16"/>
          <p:cNvSpPr/>
          <p:nvPr/>
        </p:nvSpPr>
        <p:spPr>
          <a:xfrm rot="16200000">
            <a:off x="6608624" y="2467295"/>
            <a:ext cx="187047" cy="780265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67841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0086" y="55267"/>
            <a:ext cx="8229600" cy="853453"/>
          </a:xfrm>
        </p:spPr>
        <p:txBody>
          <a:bodyPr/>
          <a:lstStyle/>
          <a:p>
            <a:r>
              <a:rPr lang="hu-HU" dirty="0"/>
              <a:t>SI modell utazóhulláma 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720" y="908720"/>
            <a:ext cx="8895776" cy="5832648"/>
          </a:xfrm>
        </p:spPr>
        <p:txBody>
          <a:bodyPr>
            <a:norm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en-US" dirty="0"/>
          </a:p>
        </p:txBody>
      </p:sp>
      <p:sp>
        <p:nvSpPr>
          <p:cNvPr id="18" name="Tartalom helye 2"/>
          <p:cNvSpPr txBox="1">
            <a:spLocks/>
          </p:cNvSpPr>
          <p:nvPr/>
        </p:nvSpPr>
        <p:spPr>
          <a:xfrm>
            <a:off x="457200" y="980728"/>
            <a:ext cx="8229600" cy="5616624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800" dirty="0"/>
              <a:t>Példa paraméterek:</a:t>
            </a:r>
          </a:p>
          <a:p>
            <a:pPr lvl="1"/>
            <a:r>
              <a:rPr lang="hu-HU" sz="2800" dirty="0" err="1"/>
              <a:t>dt</a:t>
            </a:r>
            <a:r>
              <a:rPr lang="hu-HU" sz="2800" dirty="0"/>
              <a:t>= 0.1;  </a:t>
            </a:r>
            <a:r>
              <a:rPr lang="hu-HU" sz="2800" dirty="0" err="1"/>
              <a:t>tmax</a:t>
            </a:r>
            <a:r>
              <a:rPr lang="hu-HU" sz="2800" dirty="0"/>
              <a:t>=150;</a:t>
            </a:r>
          </a:p>
          <a:p>
            <a:pPr lvl="1"/>
            <a:r>
              <a:rPr lang="hu-HU" sz="2800" dirty="0" err="1"/>
              <a:t>dx</a:t>
            </a:r>
            <a:r>
              <a:rPr lang="hu-HU" sz="2800" dirty="0"/>
              <a:t>= 1; x=[1;1000]; </a:t>
            </a:r>
            <a:r>
              <a:rPr lang="hu-HU" sz="2800" dirty="0" err="1"/>
              <a:t>zero</a:t>
            </a:r>
            <a:r>
              <a:rPr lang="hu-HU" sz="2800" dirty="0"/>
              <a:t> </a:t>
            </a:r>
            <a:r>
              <a:rPr lang="hu-HU" sz="2800" dirty="0" err="1"/>
              <a:t>flux</a:t>
            </a:r>
            <a:r>
              <a:rPr lang="hu-HU" sz="2800" dirty="0"/>
              <a:t> peremfeltétel</a:t>
            </a:r>
          </a:p>
          <a:p>
            <a:pPr lvl="1"/>
            <a:r>
              <a:rPr lang="el-GR" sz="2800" dirty="0"/>
              <a:t>τ</a:t>
            </a:r>
            <a:r>
              <a:rPr lang="hu-HU" sz="2800" dirty="0"/>
              <a:t>= 2; c= 1; D= 4; </a:t>
            </a:r>
          </a:p>
          <a:p>
            <a:pPr lvl="1"/>
            <a:r>
              <a:rPr lang="hu-HU" sz="2800" dirty="0"/>
              <a:t>Kezdeti állapot: t=1</a:t>
            </a:r>
          </a:p>
          <a:p>
            <a:pPr lvl="2"/>
            <a:r>
              <a:rPr lang="el-GR" sz="2800" dirty="0"/>
              <a:t>η</a:t>
            </a:r>
            <a:r>
              <a:rPr lang="hu-HU" sz="2800" dirty="0"/>
              <a:t>(t,i=1)=0.1; </a:t>
            </a:r>
            <a:r>
              <a:rPr lang="el-GR" sz="2800" dirty="0"/>
              <a:t>η</a:t>
            </a:r>
            <a:r>
              <a:rPr lang="hu-HU" sz="2800" dirty="0"/>
              <a:t>(t,2:end)=0;  ϕ(t,:)=1-</a:t>
            </a:r>
            <a:r>
              <a:rPr lang="el-GR" sz="2800" dirty="0"/>
              <a:t>η</a:t>
            </a:r>
            <a:r>
              <a:rPr lang="hu-HU" sz="2800" dirty="0"/>
              <a:t>(t,:); </a:t>
            </a:r>
          </a:p>
          <a:p>
            <a:pPr marL="667512" lvl="2" indent="0">
              <a:buNone/>
            </a:pPr>
            <a:r>
              <a:rPr lang="hu-HU" sz="2800" dirty="0"/>
              <a:t>-&gt;  kevés fertőzött, a többiek fertőzhetők</a:t>
            </a:r>
          </a:p>
          <a:p>
            <a:pPr marL="0" indent="0">
              <a:buNone/>
            </a:pPr>
            <a:r>
              <a:rPr lang="hu-HU" sz="3300" b="1" dirty="0"/>
              <a:t>Feladat</a:t>
            </a:r>
            <a:r>
              <a:rPr lang="hu-HU" sz="3300" dirty="0"/>
              <a:t>:</a:t>
            </a:r>
          </a:p>
          <a:p>
            <a:r>
              <a:rPr lang="hu-HU" sz="3300" dirty="0"/>
              <a:t>Implementáld a (</a:t>
            </a:r>
            <a:r>
              <a:rPr lang="hu-HU" sz="3300" dirty="0" err="1"/>
              <a:t>Fisher</a:t>
            </a:r>
            <a:r>
              <a:rPr lang="hu-HU" sz="3300" dirty="0"/>
              <a:t> egyenlet mintájára) az SI utazóhullámot a gyak09_SI_</a:t>
            </a:r>
            <a:r>
              <a:rPr lang="hu-HU" sz="3300" dirty="0" err="1"/>
              <a:t>hullam</a:t>
            </a:r>
            <a:r>
              <a:rPr lang="hu-HU" sz="3300" dirty="0"/>
              <a:t>_</a:t>
            </a:r>
            <a:r>
              <a:rPr lang="hu-HU" sz="3300" dirty="0" err="1"/>
              <a:t>feladat.m</a:t>
            </a:r>
            <a:r>
              <a:rPr lang="hu-HU" sz="3300" dirty="0"/>
              <a:t> kódba!</a:t>
            </a:r>
          </a:p>
          <a:p>
            <a:r>
              <a:rPr lang="hu-HU" sz="3300" dirty="0"/>
              <a:t>Hasonlít-e és hasonlóan viselkedik-e ez a hullám a </a:t>
            </a:r>
            <a:r>
              <a:rPr lang="hu-HU" sz="3300" dirty="0" err="1"/>
              <a:t>Fisher</a:t>
            </a:r>
            <a:r>
              <a:rPr lang="hu-HU" sz="3300" dirty="0"/>
              <a:t> hullámhoz (alakja, sebessége, függése a paraméterektől, kezdeti értékektől)?</a:t>
            </a:r>
            <a:endParaRPr lang="en-US" sz="3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60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0086" y="55267"/>
            <a:ext cx="8229600" cy="853453"/>
          </a:xfrm>
        </p:spPr>
        <p:txBody>
          <a:bodyPr/>
          <a:lstStyle/>
          <a:p>
            <a:r>
              <a:rPr lang="hu-HU" dirty="0"/>
              <a:t>SI modell utazóhulláma 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720" y="908720"/>
            <a:ext cx="8895776" cy="5832648"/>
          </a:xfrm>
        </p:spPr>
        <p:txBody>
          <a:bodyPr>
            <a:norm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en-US" dirty="0"/>
          </a:p>
        </p:txBody>
      </p:sp>
      <p:sp>
        <p:nvSpPr>
          <p:cNvPr id="18" name="Tartalom helye 2"/>
          <p:cNvSpPr txBox="1">
            <a:spLocks/>
          </p:cNvSpPr>
          <p:nvPr/>
        </p:nvSpPr>
        <p:spPr>
          <a:xfrm>
            <a:off x="457200" y="980728"/>
            <a:ext cx="8229600" cy="56166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300" b="1" dirty="0"/>
              <a:t>Megoldások, megfigyelések</a:t>
            </a:r>
            <a:r>
              <a:rPr lang="hu-HU" sz="3300" dirty="0"/>
              <a:t>:</a:t>
            </a:r>
          </a:p>
          <a:p>
            <a:r>
              <a:rPr lang="hu-HU" sz="3300" dirty="0"/>
              <a:t>Hasonlít-e és hasonlóan viselkedik-e ez a hullám a </a:t>
            </a:r>
            <a:r>
              <a:rPr lang="hu-HU" sz="3300" dirty="0" err="1"/>
              <a:t>Fisher</a:t>
            </a:r>
            <a:r>
              <a:rPr lang="hu-HU" sz="3300" dirty="0"/>
              <a:t> hullámhoz (alakja, sebessége, függése a paraméterektől, kezdeti értékektől)?</a:t>
            </a:r>
          </a:p>
          <a:p>
            <a:pPr lvl="1"/>
            <a:r>
              <a:rPr lang="hu-HU" sz="3100" dirty="0"/>
              <a:t>A fertőzhetőek mennyiségének alakulásában hasonló tulajdonságú hullámokat kapunk, mit a </a:t>
            </a:r>
            <a:r>
              <a:rPr lang="hu-HU" sz="3100" dirty="0" err="1"/>
              <a:t>Fisher</a:t>
            </a:r>
            <a:r>
              <a:rPr lang="hu-HU" sz="3100" dirty="0"/>
              <a:t> példában.</a:t>
            </a:r>
            <a:endParaRPr lang="en-US" sz="3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73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0086" y="55267"/>
            <a:ext cx="8229600" cy="853453"/>
          </a:xfrm>
        </p:spPr>
        <p:txBody>
          <a:bodyPr/>
          <a:lstStyle/>
          <a:p>
            <a:r>
              <a:rPr lang="hu-HU" dirty="0"/>
              <a:t>SI modell utazóhulláma 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720" y="908720"/>
            <a:ext cx="8895776" cy="5832648"/>
          </a:xfrm>
        </p:spPr>
        <p:txBody>
          <a:bodyPr>
            <a:norm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en-US" dirty="0"/>
          </a:p>
        </p:txBody>
      </p:sp>
      <p:sp>
        <p:nvSpPr>
          <p:cNvPr id="18" name="Tartalom helye 2"/>
          <p:cNvSpPr txBox="1">
            <a:spLocks/>
          </p:cNvSpPr>
          <p:nvPr/>
        </p:nvSpPr>
        <p:spPr>
          <a:xfrm>
            <a:off x="457200" y="980728"/>
            <a:ext cx="8229600" cy="56166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300" b="1" dirty="0"/>
              <a:t>Megoldások, megfigyelések</a:t>
            </a:r>
            <a:r>
              <a:rPr lang="hu-HU" sz="3300" dirty="0"/>
              <a:t>:</a:t>
            </a:r>
          </a:p>
          <a:p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896"/>
            <a:ext cx="4560000" cy="342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400" y="2492896"/>
            <a:ext cx="4560000" cy="3420000"/>
          </a:xfrm>
          <a:prstGeom prst="rect">
            <a:avLst/>
          </a:prstGeom>
        </p:spPr>
      </p:pic>
      <p:cxnSp>
        <p:nvCxnSpPr>
          <p:cNvPr id="7" name="Egyenes összekötő nyíllal 6"/>
          <p:cNvCxnSpPr/>
          <p:nvPr/>
        </p:nvCxnSpPr>
        <p:spPr>
          <a:xfrm flipH="1">
            <a:off x="683568" y="4293096"/>
            <a:ext cx="1392051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1855046" y="3923764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0.1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5214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0086" y="55267"/>
            <a:ext cx="8229600" cy="853453"/>
          </a:xfrm>
        </p:spPr>
        <p:txBody>
          <a:bodyPr/>
          <a:lstStyle/>
          <a:p>
            <a:r>
              <a:rPr lang="hu-HU" dirty="0"/>
              <a:t>SI modell utazóhulláma 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720" y="908720"/>
            <a:ext cx="8895776" cy="5832648"/>
          </a:xfrm>
        </p:spPr>
        <p:txBody>
          <a:bodyPr>
            <a:norm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en-US" dirty="0"/>
          </a:p>
        </p:txBody>
      </p:sp>
      <p:sp>
        <p:nvSpPr>
          <p:cNvPr id="18" name="Tartalom helye 2"/>
          <p:cNvSpPr txBox="1">
            <a:spLocks/>
          </p:cNvSpPr>
          <p:nvPr/>
        </p:nvSpPr>
        <p:spPr>
          <a:xfrm>
            <a:off x="457200" y="980728"/>
            <a:ext cx="8229600" cy="56166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300" b="1" dirty="0"/>
              <a:t>Megoldások, megfigyelések</a:t>
            </a:r>
            <a:r>
              <a:rPr lang="hu-HU" sz="3300" dirty="0"/>
              <a:t>:</a:t>
            </a:r>
          </a:p>
          <a:p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896"/>
            <a:ext cx="4560000" cy="342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400" y="2492896"/>
            <a:ext cx="4560000" cy="3420000"/>
          </a:xfrm>
          <a:prstGeom prst="rect">
            <a:avLst/>
          </a:prstGeom>
        </p:spPr>
      </p:pic>
      <p:cxnSp>
        <p:nvCxnSpPr>
          <p:cNvPr id="7" name="Egyenes összekötő nyíllal 6"/>
          <p:cNvCxnSpPr/>
          <p:nvPr/>
        </p:nvCxnSpPr>
        <p:spPr>
          <a:xfrm flipH="1">
            <a:off x="1619672" y="4293096"/>
            <a:ext cx="1392051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2791150" y="3923764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0.1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849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0086" y="55267"/>
            <a:ext cx="8229600" cy="853453"/>
          </a:xfrm>
        </p:spPr>
        <p:txBody>
          <a:bodyPr/>
          <a:lstStyle/>
          <a:p>
            <a:r>
              <a:rPr lang="hu-HU" dirty="0"/>
              <a:t>SI modell utazóhulláma 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720" y="908720"/>
            <a:ext cx="8895776" cy="5832648"/>
          </a:xfrm>
        </p:spPr>
        <p:txBody>
          <a:bodyPr>
            <a:norm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en-US" dirty="0"/>
          </a:p>
        </p:txBody>
      </p:sp>
      <p:sp>
        <p:nvSpPr>
          <p:cNvPr id="18" name="Tartalom helye 2"/>
          <p:cNvSpPr txBox="1">
            <a:spLocks/>
          </p:cNvSpPr>
          <p:nvPr/>
        </p:nvSpPr>
        <p:spPr>
          <a:xfrm>
            <a:off x="457200" y="980728"/>
            <a:ext cx="8229600" cy="56166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300" b="1" dirty="0"/>
              <a:t>Megoldások, megfigyelések</a:t>
            </a:r>
            <a:r>
              <a:rPr lang="hu-HU" sz="3300" dirty="0"/>
              <a:t>:</a:t>
            </a:r>
          </a:p>
          <a:p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896"/>
            <a:ext cx="4560000" cy="342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400" y="2492896"/>
            <a:ext cx="4560000" cy="3420000"/>
          </a:xfrm>
          <a:prstGeom prst="rect">
            <a:avLst/>
          </a:prstGeom>
        </p:spPr>
      </p:pic>
      <p:cxnSp>
        <p:nvCxnSpPr>
          <p:cNvPr id="7" name="Egyenes összekötő nyíllal 6"/>
          <p:cNvCxnSpPr/>
          <p:nvPr/>
        </p:nvCxnSpPr>
        <p:spPr>
          <a:xfrm flipH="1">
            <a:off x="1619672" y="4293096"/>
            <a:ext cx="1392052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2791150" y="3923764"/>
            <a:ext cx="700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0.01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5704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0086" y="55267"/>
            <a:ext cx="8229600" cy="853453"/>
          </a:xfrm>
        </p:spPr>
        <p:txBody>
          <a:bodyPr/>
          <a:lstStyle/>
          <a:p>
            <a:r>
              <a:rPr lang="hu-HU" dirty="0"/>
              <a:t>SI modell utazóhulláma 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720" y="908720"/>
            <a:ext cx="8895776" cy="5832648"/>
          </a:xfrm>
        </p:spPr>
        <p:txBody>
          <a:bodyPr>
            <a:norm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en-US" dirty="0"/>
          </a:p>
        </p:txBody>
      </p:sp>
      <p:sp>
        <p:nvSpPr>
          <p:cNvPr id="18" name="Tartalom helye 2"/>
          <p:cNvSpPr txBox="1">
            <a:spLocks/>
          </p:cNvSpPr>
          <p:nvPr/>
        </p:nvSpPr>
        <p:spPr>
          <a:xfrm>
            <a:off x="457200" y="980728"/>
            <a:ext cx="8229600" cy="56166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300" b="1" dirty="0"/>
              <a:t>Megoldások, megfigyelések</a:t>
            </a:r>
            <a:r>
              <a:rPr lang="hu-HU" sz="3300" dirty="0"/>
              <a:t>:</a:t>
            </a:r>
          </a:p>
          <a:p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896"/>
            <a:ext cx="4560000" cy="342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400" y="2492896"/>
            <a:ext cx="4560000" cy="3420000"/>
          </a:xfrm>
          <a:prstGeom prst="rect">
            <a:avLst/>
          </a:prstGeom>
        </p:spPr>
      </p:pic>
      <p:cxnSp>
        <p:nvCxnSpPr>
          <p:cNvPr id="7" name="Egyenes összekötő nyíllal 6"/>
          <p:cNvCxnSpPr>
            <a:stCxn id="8" idx="1"/>
          </p:cNvCxnSpPr>
          <p:nvPr/>
        </p:nvCxnSpPr>
        <p:spPr>
          <a:xfrm flipH="1" flipV="1">
            <a:off x="1547664" y="3212976"/>
            <a:ext cx="1243486" cy="941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2791150" y="3923764"/>
            <a:ext cx="524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6119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0086" y="55267"/>
            <a:ext cx="8229600" cy="853453"/>
          </a:xfrm>
        </p:spPr>
        <p:txBody>
          <a:bodyPr/>
          <a:lstStyle/>
          <a:p>
            <a:r>
              <a:rPr lang="hu-HU" dirty="0"/>
              <a:t>SI modell utazóhulláma 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720" y="908720"/>
            <a:ext cx="8895776" cy="5832648"/>
          </a:xfrm>
        </p:spPr>
        <p:txBody>
          <a:bodyPr>
            <a:norm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en-US" dirty="0"/>
          </a:p>
        </p:txBody>
      </p:sp>
      <p:sp>
        <p:nvSpPr>
          <p:cNvPr id="18" name="Tartalom helye 2"/>
          <p:cNvSpPr txBox="1">
            <a:spLocks/>
          </p:cNvSpPr>
          <p:nvPr/>
        </p:nvSpPr>
        <p:spPr>
          <a:xfrm>
            <a:off x="457200" y="980728"/>
            <a:ext cx="8229600" cy="56166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300" b="1" dirty="0"/>
              <a:t>Megoldások, megfigyelések</a:t>
            </a:r>
            <a:r>
              <a:rPr lang="hu-HU" sz="3300" dirty="0"/>
              <a:t>:</a:t>
            </a:r>
          </a:p>
          <a:p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896"/>
            <a:ext cx="4560000" cy="342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400" y="2492896"/>
            <a:ext cx="4560000" cy="3420000"/>
          </a:xfrm>
          <a:prstGeom prst="rect">
            <a:avLst/>
          </a:prstGeom>
        </p:spPr>
      </p:pic>
      <p:cxnSp>
        <p:nvCxnSpPr>
          <p:cNvPr id="7" name="Egyenes összekötő nyíllal 6"/>
          <p:cNvCxnSpPr>
            <a:stCxn id="8" idx="1"/>
          </p:cNvCxnSpPr>
          <p:nvPr/>
        </p:nvCxnSpPr>
        <p:spPr>
          <a:xfrm flipH="1">
            <a:off x="683568" y="4154597"/>
            <a:ext cx="2107582" cy="354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2791150" y="3923764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0.3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38771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b="1" dirty="0"/>
              <a:t>Megjegyzések</a:t>
            </a:r>
            <a:r>
              <a:rPr lang="hu-HU" dirty="0"/>
              <a:t>:</a:t>
            </a:r>
          </a:p>
          <a:p>
            <a:r>
              <a:rPr lang="hu-HU" dirty="0"/>
              <a:t>Klasszikus modell a pestis terjedésére</a:t>
            </a:r>
          </a:p>
          <a:p>
            <a:r>
              <a:rPr lang="hu-HU" dirty="0"/>
              <a:t>Komplexebbé is tehető, </a:t>
            </a:r>
            <a:r>
              <a:rPr lang="hu-HU" dirty="0" err="1"/>
              <a:t>pl</a:t>
            </a:r>
            <a:r>
              <a:rPr lang="hu-HU" dirty="0"/>
              <a:t>:</a:t>
            </a:r>
          </a:p>
          <a:p>
            <a:pPr lvl="1"/>
            <a:r>
              <a:rPr lang="hu-HU" dirty="0"/>
              <a:t>Külön egyenletek a hordozó patkányokra, bolhákra (más paraméterekkel) (még több dimenziós probléma)</a:t>
            </a:r>
          </a:p>
          <a:p>
            <a:pPr lvl="1"/>
            <a:r>
              <a:rPr lang="hu-HU" dirty="0"/>
              <a:t>Ezeknek is lesznek hullámfrontjaik, gyorsabban terjednek, az eddigi (emberi) frontoknál, hamarabb is lecsengenek</a:t>
            </a:r>
          </a:p>
          <a:p>
            <a:pPr lvl="1"/>
            <a:r>
              <a:rPr lang="hu-HU" dirty="0"/>
              <a:t>Az emberek is hamarabb betegednek meg a hordozók frontjaitól…</a:t>
            </a:r>
          </a:p>
          <a:p>
            <a:pPr marL="0" indent="0">
              <a:buNone/>
            </a:pPr>
            <a:r>
              <a:rPr lang="hu-HU" b="1" dirty="0"/>
              <a:t>Szorgalmi</a:t>
            </a:r>
            <a:r>
              <a:rPr lang="hu-HU" dirty="0"/>
              <a:t>: eddig 1D-s hullámfrontokkal foglalkoztunk. </a:t>
            </a:r>
          </a:p>
          <a:p>
            <a:r>
              <a:rPr lang="hu-HU" dirty="0"/>
              <a:t>Az SI utazóhullám kiterjeszthető 2D-be is, ekkor a 2 gyakorlattal ezelőtti sejtautomata példához hasonló frontok várhatóak.</a:t>
            </a:r>
            <a:endParaRPr lang="en-US" dirty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450086" y="55267"/>
            <a:ext cx="8229600" cy="853453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SI modell utazóhulláma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77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hu-HU" dirty="0"/>
              <a:t>Ismétlés 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389120"/>
          </a:xfrm>
        </p:spPr>
        <p:txBody>
          <a:bodyPr/>
          <a:lstStyle/>
          <a:p>
            <a:r>
              <a:rPr lang="hu-HU" dirty="0"/>
              <a:t>Később a dinamikai rendszerek változóit egymás (fázistér), vagy az idő függvényében vizsgáltuk</a:t>
            </a:r>
          </a:p>
          <a:p>
            <a:r>
              <a:rPr lang="hu-HU" dirty="0" err="1"/>
              <a:t>Pl</a:t>
            </a:r>
            <a:r>
              <a:rPr lang="hu-HU" dirty="0"/>
              <a:t>: </a:t>
            </a:r>
            <a:r>
              <a:rPr lang="hu-HU" dirty="0" err="1"/>
              <a:t>Lotka-Volterra</a:t>
            </a:r>
            <a:r>
              <a:rPr lang="hu-HU" dirty="0"/>
              <a:t> rendszerek, SIR modell</a:t>
            </a:r>
          </a:p>
          <a:p>
            <a:endParaRPr lang="hu-HU" dirty="0"/>
          </a:p>
          <a:p>
            <a:r>
              <a:rPr lang="hu-HU" dirty="0"/>
              <a:t>A térbeliség a </a:t>
            </a:r>
            <a:r>
              <a:rPr lang="hu-HU" dirty="0" err="1"/>
              <a:t>sejtautomatánál</a:t>
            </a:r>
            <a:r>
              <a:rPr lang="hu-HU" dirty="0"/>
              <a:t> tért vissza.</a:t>
            </a:r>
          </a:p>
          <a:p>
            <a:r>
              <a:rPr lang="hu-HU" dirty="0"/>
              <a:t>Le tudjuk írni egyenletekkel is az ott tapasztalt hullámokat?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637341"/>
            <a:ext cx="4248472" cy="3186354"/>
          </a:xfrm>
          <a:prstGeom prst="rect">
            <a:avLst/>
          </a:prstGeom>
          <a:ln>
            <a:noFill/>
          </a:ln>
        </p:spPr>
      </p:pic>
      <p:cxnSp>
        <p:nvCxnSpPr>
          <p:cNvPr id="7" name="Egyenes összekötő nyíllal 6"/>
          <p:cNvCxnSpPr/>
          <p:nvPr/>
        </p:nvCxnSpPr>
        <p:spPr>
          <a:xfrm>
            <a:off x="5076056" y="5153824"/>
            <a:ext cx="720080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>
            <a:endCxn id="14" idx="1"/>
          </p:cNvCxnSpPr>
          <p:nvPr/>
        </p:nvCxnSpPr>
        <p:spPr>
          <a:xfrm flipV="1">
            <a:off x="5436096" y="4575610"/>
            <a:ext cx="1090464" cy="578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6526560" y="4113945"/>
            <a:ext cx="2653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Járvány szétterjedése egy gócpontból „hullámként/frontként”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65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Utazó hullámok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/>
              <a:t>Térben és időben is mozgó hullámfront (parciális </a:t>
            </a:r>
            <a:r>
              <a:rPr lang="hu-HU" dirty="0" err="1"/>
              <a:t>diffegyenlettel</a:t>
            </a:r>
            <a:r>
              <a:rPr lang="hu-HU" dirty="0"/>
              <a:t> (PDE) írhatók le (több független változó), </a:t>
            </a:r>
            <a:r>
              <a:rPr lang="hu-HU" dirty="0" err="1"/>
              <a:t>ode</a:t>
            </a:r>
            <a:r>
              <a:rPr lang="hu-HU" dirty="0"/>
              <a:t> megoldókat nem használhatunk -&gt; explicit Euler módszer )</a:t>
            </a:r>
          </a:p>
          <a:p>
            <a:r>
              <a:rPr lang="hu-HU" dirty="0"/>
              <a:t>Hullám halad (térben) + időben is fennmarad -&gt;</a:t>
            </a:r>
          </a:p>
          <a:p>
            <a:r>
              <a:rPr lang="hu-HU" dirty="0"/>
              <a:t>-&gt; haladásért felelős (pl. diffúziós) rész + „utánpótlásért” felelős (</a:t>
            </a:r>
            <a:r>
              <a:rPr lang="hu-HU" dirty="0" err="1"/>
              <a:t>pl</a:t>
            </a:r>
            <a:r>
              <a:rPr lang="hu-HU" dirty="0"/>
              <a:t> valamilyen reakció) rész</a:t>
            </a:r>
          </a:p>
          <a:p>
            <a:r>
              <a:rPr lang="hu-HU" dirty="0"/>
              <a:t>Példák: </a:t>
            </a:r>
          </a:p>
          <a:p>
            <a:pPr lvl="1"/>
            <a:r>
              <a:rPr lang="hu-HU" dirty="0"/>
              <a:t>Időjárási frontok haladása,</a:t>
            </a:r>
          </a:p>
          <a:p>
            <a:pPr lvl="1"/>
            <a:r>
              <a:rPr lang="hu-HU" dirty="0"/>
              <a:t>Seb begyógyulása a szélétől befelé,</a:t>
            </a:r>
          </a:p>
          <a:p>
            <a:pPr lvl="1"/>
            <a:r>
              <a:rPr lang="hu-HU" dirty="0"/>
              <a:t>Kedvező génváltozat mutáció megjelenik egy populációban és a szaporodás + vándorlás révén szétterjed (</a:t>
            </a:r>
            <a:r>
              <a:rPr lang="hu-HU" dirty="0" err="1"/>
              <a:t>Fisher</a:t>
            </a:r>
            <a:r>
              <a:rPr lang="hu-HU" dirty="0"/>
              <a:t> egyenlet)</a:t>
            </a:r>
          </a:p>
          <a:p>
            <a:pPr lvl="1"/>
            <a:r>
              <a:rPr lang="hu-HU" dirty="0"/>
              <a:t> Járványterjedés hullámfrontja (kórokozók + hordozók mozgása)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422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Fisher</a:t>
            </a:r>
            <a:r>
              <a:rPr lang="hu-HU" dirty="0"/>
              <a:t> egyenlet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/>
              <a:t>Lásd: </a:t>
            </a:r>
            <a:r>
              <a:rPr lang="hu-HU" dirty="0" err="1"/>
              <a:t>Fisherrajzok.pdf</a:t>
            </a:r>
            <a:r>
              <a:rPr lang="hu-HU" dirty="0"/>
              <a:t> , SIR_</a:t>
            </a:r>
            <a:r>
              <a:rPr lang="hu-HU" dirty="0" err="1"/>
              <a:t>grafok</a:t>
            </a:r>
            <a:r>
              <a:rPr lang="hu-HU" dirty="0"/>
              <a:t>_</a:t>
            </a:r>
            <a:r>
              <a:rPr lang="hu-HU" dirty="0" err="1"/>
              <a:t>utazohullam</a:t>
            </a:r>
            <a:r>
              <a:rPr lang="hu-HU" dirty="0"/>
              <a:t>_teljes…</a:t>
            </a:r>
            <a:r>
              <a:rPr lang="hu-HU" dirty="0" err="1"/>
              <a:t>pdf</a:t>
            </a:r>
            <a:r>
              <a:rPr lang="hu-HU" dirty="0"/>
              <a:t> 14-15. oldal</a:t>
            </a:r>
          </a:p>
          <a:p>
            <a:r>
              <a:rPr lang="hu-HU" dirty="0" err="1"/>
              <a:t>Pl</a:t>
            </a:r>
            <a:r>
              <a:rPr lang="hu-HU" dirty="0"/>
              <a:t>: Előnyös allél terjedése populációban</a:t>
            </a:r>
          </a:p>
          <a:p>
            <a:r>
              <a:rPr lang="hu-HU" dirty="0" err="1"/>
              <a:t>Pl</a:t>
            </a:r>
            <a:r>
              <a:rPr lang="hu-HU" dirty="0"/>
              <a:t>: hatás végigterjedése kapcsolt </a:t>
            </a:r>
            <a:r>
              <a:rPr lang="hu-HU" dirty="0" err="1"/>
              <a:t>monostabil</a:t>
            </a:r>
            <a:r>
              <a:rPr lang="hu-HU" dirty="0"/>
              <a:t> oszcillátorok sorozatán</a:t>
            </a:r>
          </a:p>
          <a:p>
            <a:r>
              <a:rPr lang="hu-HU" dirty="0"/>
              <a:t> 1 PDE: </a:t>
            </a:r>
          </a:p>
          <a:p>
            <a:pPr marL="0" indent="0">
              <a:buNone/>
            </a:pPr>
            <a:r>
              <a:rPr lang="hu-HU" dirty="0">
                <a:latin typeface="Calibri" panose="020F0502020204030204" pitchFamily="34" charset="0"/>
              </a:rPr>
              <a:t>    ↓</a:t>
            </a:r>
            <a:endParaRPr lang="hu-HU" dirty="0"/>
          </a:p>
          <a:p>
            <a:r>
              <a:rPr lang="hu-HU" dirty="0"/>
              <a:t>2 ODE: </a:t>
            </a:r>
          </a:p>
          <a:p>
            <a:pPr lvl="1"/>
            <a:r>
              <a:rPr lang="hu-HU" dirty="0"/>
              <a:t>c= hullám sebességi együtthatója</a:t>
            </a:r>
          </a:p>
          <a:p>
            <a:pPr lvl="1"/>
            <a:r>
              <a:rPr lang="hu-HU" dirty="0">
                <a:latin typeface="Calibri" panose="020F0502020204030204" pitchFamily="34" charset="0"/>
              </a:rPr>
              <a:t>ϕ= előnyös allél gyakoriság [0 1]; ϕ’’= diffúziós terjedés</a:t>
            </a:r>
            <a:endParaRPr lang="hu-HU" dirty="0"/>
          </a:p>
          <a:p>
            <a:r>
              <a:rPr lang="hu-HU" dirty="0"/>
              <a:t>2 egyensúlyi helyzet (utazó hullám ezeket köti össze) : </a:t>
            </a:r>
          </a:p>
          <a:p>
            <a:pPr lvl="1"/>
            <a:r>
              <a:rPr lang="hu-HU" dirty="0">
                <a:latin typeface="Calibri" panose="020F0502020204030204" pitchFamily="34" charset="0"/>
              </a:rPr>
              <a:t>(ϕ=0; </a:t>
            </a:r>
            <a:r>
              <a:rPr lang="el-GR" dirty="0">
                <a:latin typeface="Calibri" panose="020F0502020204030204" pitchFamily="34" charset="0"/>
              </a:rPr>
              <a:t>ψ</a:t>
            </a:r>
            <a:r>
              <a:rPr lang="hu-HU" dirty="0">
                <a:latin typeface="Calibri" panose="020F0502020204030204" pitchFamily="34" charset="0"/>
              </a:rPr>
              <a:t>=0) : nyeregpont</a:t>
            </a:r>
          </a:p>
          <a:p>
            <a:pPr lvl="1"/>
            <a:r>
              <a:rPr lang="hu-HU" dirty="0">
                <a:latin typeface="Calibri" panose="020F0502020204030204" pitchFamily="34" charset="0"/>
              </a:rPr>
              <a:t>(ϕ=1; </a:t>
            </a:r>
            <a:r>
              <a:rPr lang="el-GR" dirty="0">
                <a:latin typeface="Calibri" panose="020F0502020204030204" pitchFamily="34" charset="0"/>
              </a:rPr>
              <a:t>ψ</a:t>
            </a:r>
            <a:r>
              <a:rPr lang="hu-HU" dirty="0">
                <a:latin typeface="Calibri" panose="020F0502020204030204" pitchFamily="34" charset="0"/>
              </a:rPr>
              <a:t>=0) : stabil vonzó csomó (c&gt;2), fókusz (0&lt;c&lt;2)</a:t>
            </a:r>
          </a:p>
          <a:p>
            <a:pPr lvl="1"/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281" y="3356992"/>
            <a:ext cx="2706324" cy="51244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191" y="3957824"/>
            <a:ext cx="3691437" cy="43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96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hu-HU" dirty="0" err="1"/>
              <a:t>Fisher</a:t>
            </a:r>
            <a:r>
              <a:rPr lang="hu-HU" dirty="0"/>
              <a:t> egyenlet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89120"/>
          </a:xfrm>
        </p:spPr>
        <p:txBody>
          <a:bodyPr/>
          <a:lstStyle/>
          <a:p>
            <a:r>
              <a:rPr lang="hu-HU" b="1" dirty="0"/>
              <a:t>Feladat</a:t>
            </a:r>
            <a:r>
              <a:rPr lang="hu-HU" dirty="0"/>
              <a:t>: készítsük el a </a:t>
            </a:r>
            <a:r>
              <a:rPr lang="hu-HU" dirty="0" err="1"/>
              <a:t>Fisher</a:t>
            </a:r>
            <a:r>
              <a:rPr lang="hu-HU" dirty="0"/>
              <a:t> ODE rendszer fázisportréját az gyak09_</a:t>
            </a:r>
            <a:r>
              <a:rPr lang="hu-HU" dirty="0" err="1"/>
              <a:t>Fisher</a:t>
            </a:r>
            <a:r>
              <a:rPr lang="hu-HU" dirty="0"/>
              <a:t>_</a:t>
            </a:r>
            <a:r>
              <a:rPr lang="hu-HU" dirty="0" err="1"/>
              <a:t>fazisportre</a:t>
            </a:r>
            <a:r>
              <a:rPr lang="hu-HU" dirty="0"/>
              <a:t>_</a:t>
            </a:r>
            <a:r>
              <a:rPr lang="hu-HU" dirty="0" err="1"/>
              <a:t>feladat.m</a:t>
            </a:r>
            <a:r>
              <a:rPr lang="hu-HU" dirty="0"/>
              <a:t> fájlt kiegészítve. (</a:t>
            </a:r>
            <a:r>
              <a:rPr lang="hu-HU" dirty="0" err="1"/>
              <a:t>Fisherrajzok.pdf</a:t>
            </a:r>
            <a:r>
              <a:rPr lang="hu-HU" dirty="0"/>
              <a:t> 1. ábrájának reprodukciója)</a:t>
            </a: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47" y="3284984"/>
            <a:ext cx="7411305" cy="3532035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4314902" y="3532366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c=1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51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hu-HU" dirty="0" err="1"/>
              <a:t>Fisher</a:t>
            </a:r>
            <a:r>
              <a:rPr lang="hu-HU" dirty="0"/>
              <a:t> egyenlet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89120"/>
          </a:xfrm>
        </p:spPr>
        <p:txBody>
          <a:bodyPr/>
          <a:lstStyle/>
          <a:p>
            <a:r>
              <a:rPr lang="hu-HU" b="1" dirty="0"/>
              <a:t>Feladat</a:t>
            </a:r>
            <a:r>
              <a:rPr lang="hu-HU" dirty="0"/>
              <a:t>: készítsük el a </a:t>
            </a:r>
            <a:r>
              <a:rPr lang="hu-HU" dirty="0" err="1"/>
              <a:t>Fisher</a:t>
            </a:r>
            <a:r>
              <a:rPr lang="hu-HU" dirty="0"/>
              <a:t> ODE rendszer fázisportréját az gyak09_</a:t>
            </a:r>
            <a:r>
              <a:rPr lang="hu-HU" dirty="0" err="1"/>
              <a:t>Fisher</a:t>
            </a:r>
            <a:r>
              <a:rPr lang="hu-HU" dirty="0"/>
              <a:t>_</a:t>
            </a:r>
            <a:r>
              <a:rPr lang="hu-HU" dirty="0" err="1"/>
              <a:t>fazisportre</a:t>
            </a:r>
            <a:r>
              <a:rPr lang="hu-HU" dirty="0"/>
              <a:t>_</a:t>
            </a:r>
            <a:r>
              <a:rPr lang="hu-HU" dirty="0" err="1"/>
              <a:t>feladat.m</a:t>
            </a:r>
            <a:r>
              <a:rPr lang="hu-HU" dirty="0"/>
              <a:t> fájlt kiegészítve. (</a:t>
            </a:r>
            <a:r>
              <a:rPr lang="hu-HU" dirty="0" err="1"/>
              <a:t>Fisherrajzok.pdf</a:t>
            </a:r>
            <a:r>
              <a:rPr lang="hu-HU" dirty="0"/>
              <a:t> 1. ábrájának reprodukciója)</a:t>
            </a: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47" y="3284984"/>
            <a:ext cx="7411305" cy="3532034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4314902" y="3532366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c=2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34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hu-HU" dirty="0" err="1"/>
              <a:t>Fisher</a:t>
            </a:r>
            <a:r>
              <a:rPr lang="hu-HU" dirty="0"/>
              <a:t> egyenlet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89120"/>
          </a:xfrm>
        </p:spPr>
        <p:txBody>
          <a:bodyPr/>
          <a:lstStyle/>
          <a:p>
            <a:r>
              <a:rPr lang="hu-HU" b="1" dirty="0"/>
              <a:t>Feladat</a:t>
            </a:r>
            <a:r>
              <a:rPr lang="hu-HU" dirty="0"/>
              <a:t>: készítsük el a </a:t>
            </a:r>
            <a:r>
              <a:rPr lang="hu-HU" dirty="0" err="1"/>
              <a:t>Fisher</a:t>
            </a:r>
            <a:r>
              <a:rPr lang="hu-HU" dirty="0"/>
              <a:t> ODE rendszer fázisportréját az gyak09_</a:t>
            </a:r>
            <a:r>
              <a:rPr lang="hu-HU" dirty="0" err="1"/>
              <a:t>Fisher</a:t>
            </a:r>
            <a:r>
              <a:rPr lang="hu-HU" dirty="0"/>
              <a:t>_</a:t>
            </a:r>
            <a:r>
              <a:rPr lang="hu-HU" dirty="0" err="1"/>
              <a:t>fazisportre</a:t>
            </a:r>
            <a:r>
              <a:rPr lang="hu-HU" dirty="0"/>
              <a:t>_</a:t>
            </a:r>
            <a:r>
              <a:rPr lang="hu-HU" dirty="0" err="1"/>
              <a:t>feladat.m</a:t>
            </a:r>
            <a:r>
              <a:rPr lang="hu-HU" dirty="0"/>
              <a:t> fájlt kiegészítve. (</a:t>
            </a:r>
            <a:r>
              <a:rPr lang="hu-HU" dirty="0" err="1"/>
              <a:t>Fisherrajzok.pdf</a:t>
            </a:r>
            <a:r>
              <a:rPr lang="hu-HU" dirty="0"/>
              <a:t> 1. ábrájának reprodukciója)</a:t>
            </a: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47" y="3284984"/>
            <a:ext cx="7411305" cy="3532034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4314902" y="3532366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c=3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308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Fisher</a:t>
            </a:r>
            <a:r>
              <a:rPr lang="hu-HU" dirty="0"/>
              <a:t> egyenlet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PDE: </a:t>
            </a:r>
          </a:p>
          <a:p>
            <a:pPr lvl="1"/>
            <a:r>
              <a:rPr lang="hu-HU" dirty="0"/>
              <a:t>c= hullám sebességi együtthatója</a:t>
            </a:r>
          </a:p>
          <a:p>
            <a:pPr lvl="1"/>
            <a:r>
              <a:rPr lang="hu-HU" dirty="0">
                <a:latin typeface="Calibri" panose="020F0502020204030204" pitchFamily="34" charset="0"/>
              </a:rPr>
              <a:t>ϕ= előnyös allél gyakoriság [0 1]; ϕ’’= diffúziós terjedés</a:t>
            </a:r>
            <a:endParaRPr lang="hu-HU" dirty="0"/>
          </a:p>
          <a:p>
            <a:r>
              <a:rPr lang="hu-HU" dirty="0"/>
              <a:t>2 egyensúlyi helyzet (utazó hullám ezeket köti össze) : </a:t>
            </a:r>
          </a:p>
          <a:p>
            <a:pPr lvl="1"/>
            <a:r>
              <a:rPr lang="hu-HU" dirty="0">
                <a:latin typeface="Calibri" panose="020F0502020204030204" pitchFamily="34" charset="0"/>
              </a:rPr>
              <a:t>ϕ=0: instabil, taszít környezetéből</a:t>
            </a:r>
          </a:p>
          <a:p>
            <a:pPr lvl="1"/>
            <a:r>
              <a:rPr lang="hu-HU" dirty="0">
                <a:latin typeface="Calibri" panose="020F0502020204030204" pitchFamily="34" charset="0"/>
              </a:rPr>
              <a:t>ϕ=1 : stabil vonzó </a:t>
            </a:r>
          </a:p>
          <a:p>
            <a:pPr lvl="1"/>
            <a:r>
              <a:rPr lang="hu-HU" dirty="0">
                <a:latin typeface="Calibri" panose="020F0502020204030204" pitchFamily="34" charset="0"/>
              </a:rPr>
              <a:t>-&gt; ha megjelenik akármilyen kis mennyiség az előnyös allélból, az elterjed ott helyben, és szétterjed az egész populációban</a:t>
            </a:r>
          </a:p>
          <a:p>
            <a:pPr lvl="1"/>
            <a:endParaRPr lang="hu-HU" dirty="0">
              <a:latin typeface="Calibri" panose="020F0502020204030204" pitchFamily="34" charset="0"/>
            </a:endParaRPr>
          </a:p>
          <a:p>
            <a:pPr lvl="1"/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935480"/>
            <a:ext cx="2706324" cy="512440"/>
          </a:xfrm>
          <a:prstGeom prst="rect">
            <a:avLst/>
          </a:prstGeom>
        </p:spPr>
      </p:pic>
      <p:grpSp>
        <p:nvGrpSpPr>
          <p:cNvPr id="35" name="Csoportba foglalás 34"/>
          <p:cNvGrpSpPr/>
          <p:nvPr/>
        </p:nvGrpSpPr>
        <p:grpSpPr>
          <a:xfrm>
            <a:off x="107504" y="5347958"/>
            <a:ext cx="4798018" cy="1537426"/>
            <a:chOff x="1835210" y="5347958"/>
            <a:chExt cx="4798018" cy="1537426"/>
          </a:xfrm>
        </p:grpSpPr>
        <p:grpSp>
          <p:nvGrpSpPr>
            <p:cNvPr id="32" name="Csoportba foglalás 31"/>
            <p:cNvGrpSpPr/>
            <p:nvPr/>
          </p:nvGrpSpPr>
          <p:grpSpPr>
            <a:xfrm>
              <a:off x="1835210" y="5721204"/>
              <a:ext cx="4798018" cy="1164180"/>
              <a:chOff x="1835210" y="5661248"/>
              <a:chExt cx="4798018" cy="1164180"/>
            </a:xfrm>
          </p:grpSpPr>
          <p:cxnSp>
            <p:nvCxnSpPr>
              <p:cNvPr id="7" name="Egyenes összekötő nyíllal 6"/>
              <p:cNvCxnSpPr/>
              <p:nvPr/>
            </p:nvCxnSpPr>
            <p:spPr>
              <a:xfrm>
                <a:off x="2123728" y="6669360"/>
                <a:ext cx="424847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Egyenes összekötő nyíllal 8"/>
              <p:cNvCxnSpPr/>
              <p:nvPr/>
            </p:nvCxnSpPr>
            <p:spPr>
              <a:xfrm flipV="1">
                <a:off x="2123728" y="5805264"/>
                <a:ext cx="0" cy="86409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Egyenes összekötő 10"/>
              <p:cNvCxnSpPr/>
              <p:nvPr/>
            </p:nvCxnSpPr>
            <p:spPr>
              <a:xfrm>
                <a:off x="2123728" y="5805264"/>
                <a:ext cx="4248472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örbe összekötő 13"/>
              <p:cNvCxnSpPr/>
              <p:nvPr/>
            </p:nvCxnSpPr>
            <p:spPr>
              <a:xfrm rot="10800000">
                <a:off x="3044842" y="5796656"/>
                <a:ext cx="951094" cy="872704"/>
              </a:xfrm>
              <a:prstGeom prst="curvedConnector3">
                <a:avLst>
                  <a:gd name="adj1" fmla="val 4098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Egyenes összekötő nyíllal 21"/>
              <p:cNvCxnSpPr/>
              <p:nvPr/>
            </p:nvCxnSpPr>
            <p:spPr>
              <a:xfrm flipV="1">
                <a:off x="2699792" y="5884336"/>
                <a:ext cx="0" cy="78502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Ellipszis 22"/>
              <p:cNvSpPr/>
              <p:nvPr/>
            </p:nvSpPr>
            <p:spPr>
              <a:xfrm flipH="1">
                <a:off x="2648384" y="6615354"/>
                <a:ext cx="108012" cy="1080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Ellipszis 23"/>
              <p:cNvSpPr/>
              <p:nvPr/>
            </p:nvSpPr>
            <p:spPr>
              <a:xfrm flipH="1">
                <a:off x="2645786" y="5776323"/>
                <a:ext cx="108012" cy="1080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Egyenes összekötő nyíllal 26"/>
              <p:cNvCxnSpPr/>
              <p:nvPr/>
            </p:nvCxnSpPr>
            <p:spPr>
              <a:xfrm>
                <a:off x="3203848" y="6233008"/>
                <a:ext cx="79208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Szövegdoboz 27"/>
              <p:cNvSpPr txBox="1"/>
              <p:nvPr/>
            </p:nvSpPr>
            <p:spPr>
              <a:xfrm>
                <a:off x="1835210" y="6430688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/>
                  <a:t>0</a:t>
                </a:r>
                <a:endParaRPr lang="en-US" dirty="0"/>
              </a:p>
            </p:txBody>
          </p:sp>
          <p:sp>
            <p:nvSpPr>
              <p:cNvPr id="29" name="Szövegdoboz 28"/>
              <p:cNvSpPr txBox="1"/>
              <p:nvPr/>
            </p:nvSpPr>
            <p:spPr>
              <a:xfrm>
                <a:off x="1835696" y="5661248"/>
                <a:ext cx="2568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/>
                  <a:t>1</a:t>
                </a:r>
                <a:endParaRPr lang="en-US" dirty="0"/>
              </a:p>
            </p:txBody>
          </p:sp>
          <p:sp>
            <p:nvSpPr>
              <p:cNvPr id="30" name="Szövegdoboz 29"/>
              <p:cNvSpPr txBox="1"/>
              <p:nvPr/>
            </p:nvSpPr>
            <p:spPr>
              <a:xfrm>
                <a:off x="6337954" y="645609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/>
                  <a:t>x</a:t>
                </a:r>
                <a:endParaRPr lang="en-US" dirty="0"/>
              </a:p>
            </p:txBody>
          </p:sp>
          <p:sp>
            <p:nvSpPr>
              <p:cNvPr id="31" name="Szövegdoboz 30"/>
              <p:cNvSpPr txBox="1"/>
              <p:nvPr/>
            </p:nvSpPr>
            <p:spPr>
              <a:xfrm>
                <a:off x="3995936" y="6050595"/>
                <a:ext cx="149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/>
                  <a:t>hullám halad</a:t>
                </a:r>
                <a:endParaRPr lang="en-US" dirty="0"/>
              </a:p>
            </p:txBody>
          </p:sp>
        </p:grpSp>
        <p:cxnSp>
          <p:nvCxnSpPr>
            <p:cNvPr id="33" name="Egyenes összekötő nyíllal 32"/>
            <p:cNvCxnSpPr/>
            <p:nvPr/>
          </p:nvCxnSpPr>
          <p:spPr>
            <a:xfrm>
              <a:off x="2699792" y="5347958"/>
              <a:ext cx="0" cy="4883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2072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2718</TotalTime>
  <Words>1448</Words>
  <Application>Microsoft Office PowerPoint</Application>
  <PresentationFormat>Diavetítés a képernyőre (4:3 oldalarány)</PresentationFormat>
  <Paragraphs>204</Paragraphs>
  <Slides>29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6" baseType="lpstr">
      <vt:lpstr>Yu Gothic</vt:lpstr>
      <vt:lpstr>Arial</vt:lpstr>
      <vt:lpstr>Calibri</vt:lpstr>
      <vt:lpstr>Cambria Math</vt:lpstr>
      <vt:lpstr>Constantia</vt:lpstr>
      <vt:lpstr>Wingdings 2</vt:lpstr>
      <vt:lpstr>Áramlás</vt:lpstr>
      <vt:lpstr>Nemlineáris Dinamikai Modellek a Biológiában  Utazó hullámok  (Fisher egyenlet, SI modell)  9. gyakorlat</vt:lpstr>
      <vt:lpstr>Ismétlés </vt:lpstr>
      <vt:lpstr>Ismétlés </vt:lpstr>
      <vt:lpstr>Utazó hullámok</vt:lpstr>
      <vt:lpstr>Fisher egyenlet</vt:lpstr>
      <vt:lpstr>Fisher egyenlet</vt:lpstr>
      <vt:lpstr>Fisher egyenlet</vt:lpstr>
      <vt:lpstr>Fisher egyenlet</vt:lpstr>
      <vt:lpstr>Fisher egyenlet</vt:lpstr>
      <vt:lpstr>Fisher egyenlet</vt:lpstr>
      <vt:lpstr>Fisher egyenlet</vt:lpstr>
      <vt:lpstr>Fisher egyenlet</vt:lpstr>
      <vt:lpstr>Fisher egyenlet kiterjesztése</vt:lpstr>
      <vt:lpstr>Fisher egyenlet kiterjesztése</vt:lpstr>
      <vt:lpstr>Fisher egyenlet kiterjesztése</vt:lpstr>
      <vt:lpstr>Fisher egyenlet kiterjesztése</vt:lpstr>
      <vt:lpstr>Fisher egyenlet kiterjesztése</vt:lpstr>
      <vt:lpstr>Fisher egyenlet kiterjesztése</vt:lpstr>
      <vt:lpstr>Fisher egyenlet kiterjesztése</vt:lpstr>
      <vt:lpstr>Fisher egyenlet kiterjesztése</vt:lpstr>
      <vt:lpstr>SI modell utazóhulláma </vt:lpstr>
      <vt:lpstr>SI modell utazóhulláma </vt:lpstr>
      <vt:lpstr>SI modell utazóhulláma </vt:lpstr>
      <vt:lpstr>SI modell utazóhulláma </vt:lpstr>
      <vt:lpstr>SI modell utazóhulláma </vt:lpstr>
      <vt:lpstr>SI modell utazóhulláma </vt:lpstr>
      <vt:lpstr>SI modell utazóhulláma </vt:lpstr>
      <vt:lpstr>SI modell utazóhulláma </vt:lpstr>
      <vt:lpstr>PowerPoint bemutató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Nemlineáris dinamikus rendszerek alapjai I. gyakorlat</dc:title>
  <dc:creator>Hartdegen</dc:creator>
  <cp:lastModifiedBy>juhaszjanos</cp:lastModifiedBy>
  <cp:revision>117</cp:revision>
  <dcterms:created xsi:type="dcterms:W3CDTF">2014-09-15T19:16:28Z</dcterms:created>
  <dcterms:modified xsi:type="dcterms:W3CDTF">2020-04-23T05:46:10Z</dcterms:modified>
</cp:coreProperties>
</file>