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78" r:id="rId2"/>
    <p:sldId id="275" r:id="rId3"/>
    <p:sldId id="267" r:id="rId4"/>
    <p:sldId id="276" r:id="rId5"/>
    <p:sldId id="269" r:id="rId6"/>
    <p:sldId id="271" r:id="rId7"/>
    <p:sldId id="277" r:id="rId8"/>
    <p:sldId id="270" r:id="rId9"/>
    <p:sldId id="272" r:id="rId10"/>
    <p:sldId id="273" r:id="rId11"/>
    <p:sldId id="274" r:id="rId12"/>
    <p:sldId id="279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4660"/>
  </p:normalViewPr>
  <p:slideViewPr>
    <p:cSldViewPr>
      <p:cViewPr varScale="1">
        <p:scale>
          <a:sx n="57" d="100"/>
          <a:sy n="57" d="100"/>
        </p:scale>
        <p:origin x="3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2020.04.16.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h.katalin17@gmail.com" TargetMode="External"/><Relationship Id="rId2" Type="http://schemas.openxmlformats.org/officeDocument/2006/relationships/hyperlink" Target="mailto:juhasz.janos@.itk.ppke.h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tworksciencebook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hu/url?sa=i&amp;rct=j&amp;q=&amp;esrc=s&amp;source=images&amp;cd=&amp;cad=rja&amp;uact=8&amp;ved=0ahUKEwisy8fZnZ_MAhXJfRoKHXmNDFoQjRwIBw&amp;url=http://www.linkalab.it/it/publications/wisdom-crowds-robust-gene-network-inference&amp;bvm=bv.119967911,d.d2s&amp;psig=AFQjCNHPYF7NFRcvERigqVDIkmg4Vgm6kg&amp;ust=146131085563909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1619200"/>
            <a:ext cx="8229600" cy="3504658"/>
          </a:xfrm>
        </p:spPr>
        <p:txBody>
          <a:bodyPr>
            <a:normAutofit fontScale="90000"/>
          </a:bodyPr>
          <a:lstStyle/>
          <a:p>
            <a:pPr algn="ctr">
              <a:spcBef>
                <a:spcPts val="2400"/>
              </a:spcBef>
              <a:spcAft>
                <a:spcPts val="1800"/>
              </a:spcAft>
            </a:pPr>
            <a:r>
              <a:rPr lang="pt-BR" b="1" dirty="0"/>
              <a:t>Nemlineáris Dinamikai Modellek a Biológiában</a:t>
            </a: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>járványterjedés </a:t>
            </a:r>
            <a:r>
              <a:rPr lang="hu-HU" b="1" dirty="0" smtClean="0"/>
              <a:t>véletlen hálózatokon</a:t>
            </a:r>
            <a:r>
              <a:rPr lang="hu-HU" sz="4400" b="1" i="1" dirty="0"/>
              <a:t/>
            </a:r>
            <a:br>
              <a:rPr lang="hu-HU" sz="4400" b="1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sz="3600" dirty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hu-HU" sz="3600" dirty="0">
                <a:solidFill>
                  <a:schemeClr val="bg2">
                    <a:lumMod val="25000"/>
                  </a:schemeClr>
                </a:solidFill>
              </a:rPr>
              <a:t>gyakorlat</a:t>
            </a:r>
            <a:endParaRPr lang="hu-HU" alt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Juhász János (</a:t>
            </a:r>
            <a:r>
              <a:rPr lang="hu-HU" sz="2400" dirty="0">
                <a:hlinkClick r:id="rId2"/>
              </a:rPr>
              <a:t>juhasz.janos@.itk.ppke.hu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200" dirty="0"/>
              <a:t>Schäffer Katalin (</a:t>
            </a:r>
            <a:r>
              <a:rPr lang="hu-HU" sz="2200" dirty="0">
                <a:hlinkClick r:id="rId3"/>
              </a:rPr>
              <a:t>sch.katalin17@gmail.com</a:t>
            </a:r>
            <a:r>
              <a:rPr lang="hu-HU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3093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2704"/>
          </a:xfrm>
        </p:spPr>
        <p:txBody>
          <a:bodyPr>
            <a:normAutofit/>
          </a:bodyPr>
          <a:lstStyle/>
          <a:p>
            <a:r>
              <a:rPr lang="hu-HU" dirty="0" smtClean="0"/>
              <a:t>Gráf kapcsoltságának vizsgálata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2704"/>
            <a:ext cx="8229600" cy="5816656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Csomózódási (</a:t>
            </a:r>
            <a:r>
              <a:rPr lang="hu-HU" dirty="0" err="1" smtClean="0"/>
              <a:t>klaszerezési</a:t>
            </a:r>
            <a:r>
              <a:rPr lang="hu-HU" dirty="0" smtClean="0"/>
              <a:t>) együttható (c_</a:t>
            </a:r>
            <a:r>
              <a:rPr lang="hu-HU" dirty="0" err="1" smtClean="0"/>
              <a:t>coeff</a:t>
            </a:r>
            <a:r>
              <a:rPr lang="hu-HU" dirty="0" smtClean="0"/>
              <a:t>):</a:t>
            </a:r>
          </a:p>
          <a:p>
            <a:pPr lvl="1"/>
            <a:r>
              <a:rPr lang="hu-HU" dirty="0" smtClean="0"/>
              <a:t>Részgráfok c_</a:t>
            </a:r>
            <a:r>
              <a:rPr lang="hu-HU" dirty="0" err="1" smtClean="0"/>
              <a:t>coeff</a:t>
            </a:r>
            <a:r>
              <a:rPr lang="hu-HU" dirty="0" smtClean="0"/>
              <a:t> –</a:t>
            </a:r>
            <a:r>
              <a:rPr lang="hu-HU" dirty="0" err="1" smtClean="0"/>
              <a:t>jeinek</a:t>
            </a:r>
            <a:r>
              <a:rPr lang="hu-HU" dirty="0" smtClean="0"/>
              <a:t> átlagából számítható</a:t>
            </a:r>
          </a:p>
          <a:p>
            <a:pPr lvl="1"/>
            <a:r>
              <a:rPr lang="hu-HU" b="1" dirty="0"/>
              <a:t>c</a:t>
            </a:r>
            <a:r>
              <a:rPr lang="hu-HU" b="1" dirty="0" smtClean="0"/>
              <a:t>_</a:t>
            </a:r>
            <a:r>
              <a:rPr lang="hu-HU" b="1" dirty="0" err="1" smtClean="0"/>
              <a:t>coeff</a:t>
            </a:r>
            <a:r>
              <a:rPr lang="hu-HU" b="1" dirty="0" smtClean="0"/>
              <a:t>=szomszédos csúcsok </a:t>
            </a:r>
            <a:r>
              <a:rPr lang="hu-HU" b="1" dirty="0" err="1" smtClean="0"/>
              <a:t>élszáma</a:t>
            </a:r>
            <a:r>
              <a:rPr lang="hu-HU" b="1" dirty="0" smtClean="0"/>
              <a:t>/teljes részgráf </a:t>
            </a:r>
            <a:r>
              <a:rPr lang="hu-HU" b="1" dirty="0" err="1" smtClean="0"/>
              <a:t>élszáma</a:t>
            </a:r>
            <a:endParaRPr lang="hu-HU" b="1" dirty="0" smtClean="0"/>
          </a:p>
          <a:p>
            <a:pPr marL="393192" lvl="1" indent="0">
              <a:buNone/>
            </a:pPr>
            <a:r>
              <a:rPr lang="hu-HU" dirty="0" smtClean="0"/>
              <a:t>  </a:t>
            </a:r>
          </a:p>
          <a:p>
            <a:pPr marL="0" indent="0">
              <a:buNone/>
            </a:pPr>
            <a:r>
              <a:rPr lang="hu-HU" b="1" dirty="0" smtClean="0"/>
              <a:t>Feladat</a:t>
            </a:r>
            <a:r>
              <a:rPr lang="hu-HU" dirty="0" smtClean="0"/>
              <a:t>: </a:t>
            </a:r>
          </a:p>
          <a:p>
            <a:r>
              <a:rPr lang="hu-HU" dirty="0" smtClean="0"/>
              <a:t>Nézzük meg, hogyan alakul  a c_</a:t>
            </a:r>
            <a:r>
              <a:rPr lang="hu-HU" dirty="0" err="1" smtClean="0"/>
              <a:t>coeff</a:t>
            </a:r>
            <a:r>
              <a:rPr lang="hu-HU" dirty="0" smtClean="0"/>
              <a:t> és a gráf 2 pontja közti átlagos legrövidebb út akkor, ha egy szabályos </a:t>
            </a:r>
            <a:r>
              <a:rPr lang="hu-HU" dirty="0" err="1" smtClean="0"/>
              <a:t>körgráfot</a:t>
            </a:r>
            <a:r>
              <a:rPr lang="hu-HU" dirty="0" smtClean="0"/>
              <a:t> WS gráffá, majd random (ER) </a:t>
            </a:r>
            <a:r>
              <a:rPr lang="hu-HU" dirty="0"/>
              <a:t>gráffá alakítunk (</a:t>
            </a:r>
            <a:r>
              <a:rPr lang="hu-HU" b="1" dirty="0" err="1" smtClean="0"/>
              <a:t>plot</a:t>
            </a:r>
            <a:r>
              <a:rPr lang="hu-HU" b="1" dirty="0" smtClean="0"/>
              <a:t>_WS_</a:t>
            </a:r>
            <a:r>
              <a:rPr lang="hu-HU" b="1" dirty="0" err="1" smtClean="0"/>
              <a:t>path</a:t>
            </a:r>
            <a:r>
              <a:rPr lang="hu-HU" b="1" dirty="0" smtClean="0"/>
              <a:t>_</a:t>
            </a:r>
            <a:r>
              <a:rPr lang="hu-HU" b="1" dirty="0" err="1" smtClean="0"/>
              <a:t>length</a:t>
            </a:r>
            <a:r>
              <a:rPr lang="hu-HU" b="1" dirty="0" smtClean="0"/>
              <a:t>_</a:t>
            </a:r>
            <a:r>
              <a:rPr lang="hu-HU" b="1" dirty="0" err="1" smtClean="0"/>
              <a:t>clastcoeff.m</a:t>
            </a:r>
            <a:r>
              <a:rPr lang="hu-HU" dirty="0" smtClean="0"/>
              <a:t>)!</a:t>
            </a:r>
            <a:endParaRPr lang="hu-HU" dirty="0"/>
          </a:p>
          <a:p>
            <a:pPr lvl="1" indent="-245880">
              <a:spcBef>
                <a:spcPts val="479"/>
              </a:spcBef>
              <a:buClr>
                <a:srgbClr val="0F6FC6"/>
              </a:buClr>
              <a:buFont typeface="Wingdings 2" charset="2"/>
              <a:buChar char=""/>
            </a:pPr>
            <a:r>
              <a:rPr lang="hu-HU" spc="-1" dirty="0" smtClean="0">
                <a:solidFill>
                  <a:srgbClr val="000000"/>
                </a:solidFill>
                <a:ea typeface="DejaVu Sans"/>
              </a:rPr>
              <a:t>Egészítsétek ki a </a:t>
            </a:r>
            <a:r>
              <a:rPr lang="en-US" b="1" spc="-1" dirty="0" err="1" smtClean="0">
                <a:solidFill>
                  <a:srgbClr val="000000"/>
                </a:solidFill>
                <a:ea typeface="DejaVu Sans"/>
              </a:rPr>
              <a:t>ClusterCoefficient.m</a:t>
            </a:r>
            <a:r>
              <a:rPr lang="hu-HU" spc="-1" dirty="0" smtClean="0">
                <a:solidFill>
                  <a:srgbClr val="000000"/>
                </a:solidFill>
                <a:ea typeface="DejaVu Sans"/>
              </a:rPr>
              <a:t> függvényt, úgy, hogy a f</a:t>
            </a:r>
            <a:r>
              <a:rPr lang="en-US" sz="2400" spc="-1" dirty="0" smtClean="0">
                <a:solidFill>
                  <a:srgbClr val="000000"/>
                </a:solidFill>
                <a:ea typeface="DejaVu Sans"/>
              </a:rPr>
              <a:t>or </a:t>
            </a:r>
            <a:r>
              <a:rPr lang="en-US" sz="2400" spc="-1" dirty="0" err="1" smtClean="0">
                <a:solidFill>
                  <a:srgbClr val="000000"/>
                </a:solidFill>
                <a:ea typeface="DejaVu Sans"/>
              </a:rPr>
              <a:t>ciklusban</a:t>
            </a:r>
            <a:r>
              <a:rPr lang="hu-HU" sz="2400" spc="-1" dirty="0" smtClean="0">
                <a:solidFill>
                  <a:srgbClr val="000000"/>
                </a:solidFill>
                <a:ea typeface="DejaVu Sans"/>
              </a:rPr>
              <a:t> kiszámolja</a:t>
            </a:r>
            <a:r>
              <a:rPr lang="en-US" sz="2400" spc="-1" dirty="0" smtClean="0">
                <a:solidFill>
                  <a:srgbClr val="000000"/>
                </a:solidFill>
                <a:ea typeface="DejaVu Sans"/>
              </a:rPr>
              <a:t>, </a:t>
            </a:r>
            <a:r>
              <a:rPr lang="en-US" sz="2400" spc="-1" dirty="0" err="1">
                <a:solidFill>
                  <a:srgbClr val="000000"/>
                </a:solidFill>
                <a:ea typeface="DejaVu Sans"/>
              </a:rPr>
              <a:t>minden</a:t>
            </a:r>
            <a:r>
              <a:rPr lang="en-US" sz="2400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ea typeface="DejaVu Sans"/>
              </a:rPr>
              <a:t>egyes</a:t>
            </a:r>
            <a:r>
              <a:rPr lang="en-US" sz="2400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en-US" sz="2400" spc="-1" dirty="0" err="1">
                <a:solidFill>
                  <a:srgbClr val="000000"/>
                </a:solidFill>
                <a:ea typeface="DejaVu Sans"/>
              </a:rPr>
              <a:t>csúcs</a:t>
            </a:r>
            <a:r>
              <a:rPr lang="en-US" sz="2400" spc="-1" dirty="0">
                <a:solidFill>
                  <a:srgbClr val="000000"/>
                </a:solidFill>
                <a:ea typeface="DejaVu Sans"/>
              </a:rPr>
              <a:t> </a:t>
            </a:r>
            <a:r>
              <a:rPr lang="hu-HU" spc="-1" dirty="0" err="1" smtClean="0">
                <a:solidFill>
                  <a:srgbClr val="000000"/>
                </a:solidFill>
                <a:ea typeface="DejaVu Sans"/>
              </a:rPr>
              <a:t>klaszerezési</a:t>
            </a:r>
            <a:r>
              <a:rPr lang="hu-HU" spc="-1" dirty="0" smtClean="0">
                <a:solidFill>
                  <a:srgbClr val="000000"/>
                </a:solidFill>
                <a:ea typeface="DejaVu Sans"/>
              </a:rPr>
              <a:t> </a:t>
            </a:r>
            <a:r>
              <a:rPr lang="en-US" sz="2400" spc="-1" dirty="0" err="1" smtClean="0">
                <a:solidFill>
                  <a:srgbClr val="000000"/>
                </a:solidFill>
                <a:ea typeface="DejaVu Sans"/>
              </a:rPr>
              <a:t>koefficensét</a:t>
            </a:r>
            <a:r>
              <a:rPr lang="hu-HU" spc="-1" dirty="0" smtClean="0">
                <a:solidFill>
                  <a:srgbClr val="000000"/>
                </a:solidFill>
                <a:ea typeface="DejaVu Sans"/>
              </a:rPr>
              <a:t>!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Átlagos legrövidebb utat 2 pont közt a gráfban</a:t>
            </a:r>
            <a:r>
              <a:rPr lang="hu-HU" dirty="0"/>
              <a:t> </a:t>
            </a:r>
            <a:r>
              <a:rPr lang="hu-HU" dirty="0" smtClean="0"/>
              <a:t>a beépített </a:t>
            </a:r>
            <a:r>
              <a:rPr lang="hu-HU" dirty="0" err="1" smtClean="0"/>
              <a:t>Graphallshortestpaths</a:t>
            </a:r>
            <a:r>
              <a:rPr lang="hu-HU" dirty="0" smtClean="0"/>
              <a:t> függvény számolja (Johnson algoritmus)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Járvány terjedése véletlen gráfon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Véletlen gráfot generálunk</a:t>
            </a:r>
          </a:p>
          <a:p>
            <a:r>
              <a:rPr lang="hu-HU" dirty="0" smtClean="0"/>
              <a:t>Csúcsok: személyek, élek: kapcsolatban vannak-e</a:t>
            </a:r>
          </a:p>
          <a:p>
            <a:r>
              <a:rPr lang="hu-HU" dirty="0" smtClean="0"/>
              <a:t>Rajta pár beteg csúcsot adunk meg kezdetnek</a:t>
            </a:r>
          </a:p>
          <a:p>
            <a:r>
              <a:rPr lang="hu-HU" dirty="0" smtClean="0"/>
              <a:t>Az élek mentén terjed a járvány (mint a </a:t>
            </a:r>
            <a:r>
              <a:rPr lang="hu-HU" dirty="0" err="1" smtClean="0"/>
              <a:t>sejtautomatában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cellák közt, csak most nem szabályos a ráccsal dolgozunk)</a:t>
            </a:r>
          </a:p>
          <a:p>
            <a:r>
              <a:rPr lang="hu-HU" dirty="0" smtClean="0"/>
              <a:t>Az előző implementációkhoz hasonló a járvány lefutása a gráfon is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diffegyenetes</a:t>
            </a:r>
            <a:r>
              <a:rPr lang="hu-HU" dirty="0" smtClean="0"/>
              <a:t> megoldásnak az az eset felelne meg, ahol mindenki , mindenkivel össze van kötve (teljes gráf)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Járvány terjedése véletlen gráfon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smtClean="0"/>
              <a:t>Feladat</a:t>
            </a:r>
            <a:r>
              <a:rPr lang="hu-HU" dirty="0" smtClean="0"/>
              <a:t>: </a:t>
            </a:r>
          </a:p>
          <a:p>
            <a:r>
              <a:rPr lang="hu-HU" dirty="0" smtClean="0"/>
              <a:t>Egészítsétek ki a </a:t>
            </a:r>
            <a:r>
              <a:rPr lang="hu-HU" b="1" dirty="0" err="1" smtClean="0"/>
              <a:t>sis</a:t>
            </a:r>
            <a:r>
              <a:rPr lang="hu-HU" b="1" dirty="0" smtClean="0"/>
              <a:t>_</a:t>
            </a:r>
            <a:r>
              <a:rPr lang="hu-HU" b="1" dirty="0" err="1" smtClean="0"/>
              <a:t>graf.m</a:t>
            </a:r>
            <a:r>
              <a:rPr lang="hu-HU" dirty="0" smtClean="0"/>
              <a:t> kódot a járvány gráfon terjedésével! </a:t>
            </a:r>
            <a:endParaRPr lang="hu-HU" dirty="0"/>
          </a:p>
          <a:p>
            <a:r>
              <a:rPr lang="hu-HU" dirty="0" smtClean="0"/>
              <a:t>Vizsgáljuk meg különböző szerkezetű és méretű gráfok esetén a különböző paraméterű járványok terjedését!</a:t>
            </a:r>
          </a:p>
          <a:p>
            <a:r>
              <a:rPr lang="hu-HU" dirty="0" smtClean="0"/>
              <a:t>A gráf kapcsoltsága (és az átlagos úthossz a csúcsok közt) hogyan hat a járvány terjedésére?</a:t>
            </a:r>
          </a:p>
          <a:p>
            <a:r>
              <a:rPr lang="hu-HU" u="sng" dirty="0" smtClean="0"/>
              <a:t>Megjegyzés</a:t>
            </a:r>
            <a:r>
              <a:rPr lang="hu-HU" dirty="0" smtClean="0"/>
              <a:t>: az alapértelmezetten beállított paraméterek a SIS modellt írják most le (ahol nincs immunitás).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61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hu-HU" dirty="0" smtClean="0"/>
              <a:t>Hálózatok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Elemek (csúcsok) közti kapcsolatok (élek) -&gt; hálózat, gráf </a:t>
            </a:r>
          </a:p>
          <a:p>
            <a:pPr lvl="1"/>
            <a:r>
              <a:rPr lang="hu-HU" dirty="0" err="1" smtClean="0"/>
              <a:t>Pl</a:t>
            </a:r>
            <a:r>
              <a:rPr lang="hu-HU" dirty="0" smtClean="0"/>
              <a:t>: sejtautomata (szabályos rács hálózat), városokat összekötő úthálózat, </a:t>
            </a:r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network</a:t>
            </a:r>
            <a:r>
              <a:rPr lang="hu-HU" dirty="0" smtClean="0"/>
              <a:t>, internet, tápláléklánc (</a:t>
            </a:r>
            <a:r>
              <a:rPr lang="hu-HU" dirty="0" smtClean="0"/>
              <a:t>irányított </a:t>
            </a:r>
            <a:r>
              <a:rPr lang="hu-HU" dirty="0" smtClean="0"/>
              <a:t>gráf), fa struktúrák (</a:t>
            </a:r>
            <a:r>
              <a:rPr lang="hu-HU" dirty="0" err="1" smtClean="0"/>
              <a:t>spec</a:t>
            </a:r>
            <a:r>
              <a:rPr lang="hu-HU" dirty="0" smtClean="0"/>
              <a:t> gráf), fehérje interakciós hálózatok,…</a:t>
            </a:r>
          </a:p>
          <a:p>
            <a:r>
              <a:rPr lang="hu-HU" dirty="0" smtClean="0"/>
              <a:t>A hálózatok különböző mérőszámokkal írhatók le, vizsgálhatók</a:t>
            </a:r>
          </a:p>
          <a:p>
            <a:pPr lvl="1"/>
            <a:r>
              <a:rPr lang="hu-HU" dirty="0" err="1" smtClean="0"/>
              <a:t>Pl</a:t>
            </a:r>
            <a:r>
              <a:rPr lang="hu-HU" dirty="0" smtClean="0"/>
              <a:t>: csúcsok ,élek száma, csúcs fokszáma, átlagos fokszám, kapcsoltsági paraméterek,…</a:t>
            </a:r>
          </a:p>
          <a:p>
            <a:r>
              <a:rPr lang="hu-HU" dirty="0" smtClean="0"/>
              <a:t>Ha a mérőszámokat ismerjük, akkor generálható ezeknek megfelelő </a:t>
            </a:r>
            <a:r>
              <a:rPr lang="hu-HU" b="1" dirty="0" smtClean="0"/>
              <a:t>véletlen hálózat, gráf</a:t>
            </a:r>
          </a:p>
          <a:p>
            <a:pPr lvl="1"/>
            <a:r>
              <a:rPr lang="hu-HU" dirty="0" smtClean="0"/>
              <a:t>Az azonos paraméterű véletlen hálózatok viselkedése hasonló (annak ellenére ,hogy a konkrét csúcs, él párok nem egyeznek)</a:t>
            </a:r>
          </a:p>
          <a:p>
            <a:pPr lvl="1"/>
            <a:r>
              <a:rPr lang="hu-HU" dirty="0" smtClean="0"/>
              <a:t>Véletlen gráfok </a:t>
            </a: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b="1" dirty="0"/>
              <a:t>Erdős-Rényi </a:t>
            </a:r>
            <a:r>
              <a:rPr lang="hu-HU" b="1" dirty="0" smtClean="0"/>
              <a:t>gráfok, </a:t>
            </a:r>
            <a:r>
              <a:rPr lang="hu-HU" b="1" dirty="0"/>
              <a:t>Barabási-Albert </a:t>
            </a:r>
            <a:r>
              <a:rPr lang="hu-HU" b="1" dirty="0" smtClean="0"/>
              <a:t>gráfok, </a:t>
            </a:r>
            <a:r>
              <a:rPr lang="hu-HU" b="1" dirty="0" err="1" smtClean="0"/>
              <a:t>Strogatz-Watts</a:t>
            </a:r>
            <a:r>
              <a:rPr lang="hu-HU" b="1" dirty="0" smtClean="0"/>
              <a:t> </a:t>
            </a:r>
            <a:r>
              <a:rPr lang="hu-HU" b="1" dirty="0" err="1"/>
              <a:t>gráfok</a:t>
            </a:r>
            <a:endParaRPr lang="hu-HU" b="1" dirty="0" smtClean="0"/>
          </a:p>
          <a:p>
            <a:r>
              <a:rPr lang="hu-HU" dirty="0" smtClean="0"/>
              <a:t>A </a:t>
            </a:r>
            <a:r>
              <a:rPr lang="hu-HU" b="1" dirty="0" smtClean="0"/>
              <a:t>hálózatokon terjedő folyamatokat </a:t>
            </a:r>
            <a:r>
              <a:rPr lang="hu-HU" dirty="0" smtClean="0"/>
              <a:t>is leírhatunk </a:t>
            </a:r>
            <a:r>
              <a:rPr lang="hu-HU" dirty="0" smtClean="0"/>
              <a:t>(</a:t>
            </a:r>
            <a:r>
              <a:rPr lang="hu-HU" dirty="0" err="1"/>
              <a:t>p</a:t>
            </a:r>
            <a:r>
              <a:rPr lang="hu-HU" dirty="0" err="1" smtClean="0"/>
              <a:t>l</a:t>
            </a:r>
            <a:r>
              <a:rPr lang="hu-HU" dirty="0" smtClean="0"/>
              <a:t>: információ/anyag áramlás, </a:t>
            </a:r>
            <a:r>
              <a:rPr lang="hu-HU" b="1" dirty="0" smtClean="0"/>
              <a:t>járványterjedés</a:t>
            </a:r>
            <a:r>
              <a:rPr lang="hu-HU" dirty="0" smtClean="0"/>
              <a:t>,…)</a:t>
            </a:r>
          </a:p>
          <a:p>
            <a:endParaRPr lang="hu-HU" dirty="0"/>
          </a:p>
          <a:p>
            <a:pPr marL="0" indent="0">
              <a:buNone/>
            </a:pPr>
            <a:r>
              <a:rPr lang="hu-HU" dirty="0" smtClean="0"/>
              <a:t>Hálózatokról és alkalmazásukról:</a:t>
            </a:r>
            <a:r>
              <a:rPr lang="hu-HU" spc="-1" dirty="0"/>
              <a:t> </a:t>
            </a:r>
            <a:r>
              <a:rPr lang="en-US" spc="-1" dirty="0" smtClean="0">
                <a:solidFill>
                  <a:srgbClr val="000000"/>
                </a:solidFill>
                <a:ea typeface="DejaVu Sans"/>
                <a:hlinkClick r:id="rId2"/>
              </a:rPr>
              <a:t>http</a:t>
            </a:r>
            <a:r>
              <a:rPr lang="en-US" spc="-1" dirty="0">
                <a:solidFill>
                  <a:srgbClr val="000000"/>
                </a:solidFill>
                <a:ea typeface="DejaVu Sans"/>
                <a:hlinkClick r:id="rId2"/>
              </a:rPr>
              <a:t>://networksciencebook.com/</a:t>
            </a:r>
            <a:endParaRPr lang="en-US" spc="-1" dirty="0">
              <a:latin typeface="Arial"/>
            </a:endParaRP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25391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Erdős-Rényi 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Generálása: minden él adott valószínűséggel egymástól függetlenül van behúzva</a:t>
            </a:r>
          </a:p>
          <a:p>
            <a:pPr lvl="1"/>
            <a:r>
              <a:rPr lang="hu-HU" dirty="0" smtClean="0"/>
              <a:t>n csúcs, </a:t>
            </a:r>
          </a:p>
          <a:p>
            <a:pPr lvl="1"/>
            <a:r>
              <a:rPr lang="hu-HU" dirty="0" smtClean="0"/>
              <a:t>k csúcs fokszáma, P(k) a fokszámok eloszlása</a:t>
            </a:r>
          </a:p>
          <a:p>
            <a:pPr lvl="1"/>
            <a:r>
              <a:rPr lang="hu-HU" dirty="0" smtClean="0"/>
              <a:t>p minden lehetséges él behúzásának valószínűsége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432" y="4221088"/>
            <a:ext cx="4395799" cy="2270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/>
          <p:nvPr/>
        </p:nvPicPr>
        <p:blipFill>
          <a:blip r:embed="rId2"/>
          <a:stretch/>
        </p:blipFill>
        <p:spPr>
          <a:xfrm>
            <a:off x="981869" y="3395875"/>
            <a:ext cx="6639440" cy="3429002"/>
          </a:xfrm>
          <a:prstGeom prst="rect">
            <a:avLst/>
          </a:prstGeom>
          <a:ln>
            <a:noFill/>
          </a:ln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780928"/>
            <a:ext cx="2221979" cy="46085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Erdős-Rényi 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 			–&gt; létezik óriás komponens (összefüggő részgráf), összefüggő a gráf</a:t>
            </a:r>
          </a:p>
          <a:p>
            <a:r>
              <a:rPr lang="hu-HU" dirty="0" smtClean="0"/>
              <a:t> 			–&gt; kisebb méretű (</a:t>
            </a:r>
            <a:r>
              <a:rPr lang="hu-HU" dirty="0" err="1" smtClean="0"/>
              <a:t>const</a:t>
            </a:r>
            <a:r>
              <a:rPr lang="hu-HU" dirty="0" smtClean="0"/>
              <a:t>*</a:t>
            </a:r>
            <a:r>
              <a:rPr lang="hu-HU" dirty="0" err="1" smtClean="0"/>
              <a:t>ln</a:t>
            </a:r>
            <a:r>
              <a:rPr lang="hu-HU" dirty="0" smtClean="0"/>
              <a:t>(n)) komponensek vannak, nem összefüggő a gráf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869" y="1997835"/>
            <a:ext cx="2221979" cy="447841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3635896" y="5209455"/>
            <a:ext cx="1453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Átlagos </a:t>
            </a:r>
            <a:r>
              <a:rPr lang="hu-HU" sz="1400" dirty="0"/>
              <a:t>f</a:t>
            </a:r>
            <a:r>
              <a:rPr lang="hu-HU" sz="1400" dirty="0" smtClean="0"/>
              <a:t>okszám</a:t>
            </a:r>
            <a:endParaRPr lang="en-US" sz="1400" dirty="0"/>
          </a:p>
        </p:txBody>
      </p:sp>
      <p:sp>
        <p:nvSpPr>
          <p:cNvPr id="9" name="Szövegdoboz 8"/>
          <p:cNvSpPr txBox="1"/>
          <p:nvPr/>
        </p:nvSpPr>
        <p:spPr>
          <a:xfrm rot="16200000">
            <a:off x="-132662" y="5072773"/>
            <a:ext cx="27045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smtClean="0"/>
              <a:t>Max komponens  csúcs száma/ összes csúcs száma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90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u-HU" dirty="0" smtClean="0"/>
              <a:t>Barabási-Albert 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Csúcsok száma 1…n</a:t>
            </a:r>
            <a:r>
              <a:rPr lang="hu-HU" baseline="-25000" dirty="0" smtClean="0"/>
              <a:t>0</a:t>
            </a:r>
            <a:endParaRPr lang="hu-HU" dirty="0" smtClean="0"/>
          </a:p>
          <a:p>
            <a:r>
              <a:rPr lang="hu-HU" dirty="0" smtClean="0"/>
              <a:t>Gn</a:t>
            </a:r>
            <a:r>
              <a:rPr lang="hu-HU" baseline="-25000" dirty="0" smtClean="0"/>
              <a:t>0</a:t>
            </a:r>
            <a:r>
              <a:rPr lang="hu-HU" dirty="0"/>
              <a:t> </a:t>
            </a:r>
            <a:r>
              <a:rPr lang="hu-HU" dirty="0" smtClean="0"/>
              <a:t>kiindulási gráf</a:t>
            </a:r>
          </a:p>
          <a:p>
            <a:r>
              <a:rPr lang="hu-HU" dirty="0" smtClean="0"/>
              <a:t>Gn</a:t>
            </a:r>
            <a:r>
              <a:rPr lang="hu-HU" baseline="-25000" dirty="0" smtClean="0"/>
              <a:t>0+i+1 </a:t>
            </a:r>
            <a:r>
              <a:rPr lang="hu-HU" dirty="0" smtClean="0"/>
              <a:t>új csúcs</a:t>
            </a:r>
          </a:p>
          <a:p>
            <a:r>
              <a:rPr lang="hu-HU" dirty="0" smtClean="0"/>
              <a:t>Minden lépésben egy csúcsot és m élet (m&lt;n</a:t>
            </a:r>
            <a:r>
              <a:rPr lang="hu-HU" baseline="-25000" dirty="0" smtClean="0"/>
              <a:t>0</a:t>
            </a:r>
            <a:r>
              <a:rPr lang="hu-HU" dirty="0" smtClean="0"/>
              <a:t>) veszünk hozzá 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Nem egyenletesen húzza be az éleket, hanem preferencia alapon, nagyobb fokszámú csúcshoz nagyobb valószínűséggel</a:t>
            </a:r>
          </a:p>
          <a:p>
            <a:r>
              <a:rPr lang="hu-HU" dirty="0" smtClean="0"/>
              <a:t>Néhány nagy fokszámú csúcs lesz – </a:t>
            </a:r>
            <a:r>
              <a:rPr lang="hu-HU" b="1" dirty="0" err="1" smtClean="0"/>
              <a:t>hub</a:t>
            </a:r>
            <a:r>
              <a:rPr lang="hu-HU" b="1" dirty="0" smtClean="0"/>
              <a:t> </a:t>
            </a:r>
            <a:r>
              <a:rPr lang="hu-HU" dirty="0" smtClean="0"/>
              <a:t>(csomópont)</a:t>
            </a:r>
          </a:p>
          <a:p>
            <a:pPr lvl="1"/>
            <a:r>
              <a:rPr lang="hu-HU" dirty="0" err="1" smtClean="0"/>
              <a:t>Pl</a:t>
            </a:r>
            <a:r>
              <a:rPr lang="hu-HU" dirty="0" smtClean="0"/>
              <a:t>: Budapest a magyar úthálózatban, egy népszerű ember a </a:t>
            </a:r>
            <a:r>
              <a:rPr lang="hu-HU" dirty="0" err="1" smtClean="0"/>
              <a:t>Facebookon</a:t>
            </a:r>
            <a:r>
              <a:rPr lang="hu-HU" dirty="0" smtClean="0"/>
              <a:t>, egy általános transzkripciós faktor a sejtben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1074560" y="2636912"/>
            <a:ext cx="6988164" cy="1623616"/>
            <a:chOff x="1074560" y="3104579"/>
            <a:chExt cx="6988164" cy="1623616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3212976"/>
              <a:ext cx="5229225" cy="1400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Kép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96136" y="3104579"/>
              <a:ext cx="2266588" cy="828477"/>
            </a:xfrm>
            <a:prstGeom prst="rect">
              <a:avLst/>
            </a:prstGeom>
          </p:spPr>
        </p:pic>
        <p:pic>
          <p:nvPicPr>
            <p:cNvPr id="5" name="Kép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72256" y="4005064"/>
              <a:ext cx="5061917" cy="723131"/>
            </a:xfrm>
            <a:prstGeom prst="rect">
              <a:avLst/>
            </a:prstGeom>
          </p:spPr>
        </p:pic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74560" y="3738376"/>
              <a:ext cx="761136" cy="349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87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hu-HU" dirty="0" smtClean="0"/>
              <a:t>Barabási-Albert 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/>
          </a:bodyPr>
          <a:lstStyle/>
          <a:p>
            <a:r>
              <a:rPr lang="hu-HU" dirty="0" smtClean="0"/>
              <a:t>Sok valós hálózat ilyen, pl.: közlekedési, ismertségi, gén regulációs, sejt anyagcsere hálózatok, fehérje interakciók, </a:t>
            </a:r>
            <a:r>
              <a:rPr lang="hu-HU" dirty="0" err="1" smtClean="0"/>
              <a:t>stb</a:t>
            </a:r>
            <a:r>
              <a:rPr lang="hu-HU" dirty="0" smtClean="0"/>
              <a:t>…</a:t>
            </a:r>
          </a:p>
          <a:p>
            <a:endParaRPr lang="hu-HU" dirty="0" smtClean="0"/>
          </a:p>
        </p:txBody>
      </p:sp>
      <p:pic>
        <p:nvPicPr>
          <p:cNvPr id="1026" name="Picture 2" descr="http://www.linkalab.it/sites/default/files/publications/gallery-images/11-saureuscommunitynetwork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4" y="2314350"/>
            <a:ext cx="8520881" cy="4499026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155574" y="2098326"/>
            <a:ext cx="30162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7747" y="548680"/>
            <a:ext cx="8229600" cy="864096"/>
          </a:xfrm>
        </p:spPr>
        <p:txBody>
          <a:bodyPr/>
          <a:lstStyle/>
          <a:p>
            <a:r>
              <a:rPr lang="hu-HU" dirty="0" smtClean="0"/>
              <a:t>Barabási-Albert gráfok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52528"/>
          </a:xfrm>
        </p:spPr>
        <p:txBody>
          <a:bodyPr>
            <a:normAutofit/>
          </a:bodyPr>
          <a:lstStyle/>
          <a:p>
            <a:r>
              <a:rPr lang="hu-HU" dirty="0" smtClean="0"/>
              <a:t>A valóság nem véletlen:</a:t>
            </a:r>
          </a:p>
          <a:p>
            <a:pPr lvl="1"/>
            <a:r>
              <a:rPr lang="hu-HU" dirty="0" smtClean="0"/>
              <a:t>Különböző gráfok fokszám eloszlása hasonló (sokszor Barabási-Albert gráfokéra jellemző)</a:t>
            </a:r>
          </a:p>
        </p:txBody>
      </p:sp>
      <p:sp>
        <p:nvSpPr>
          <p:cNvPr id="4" name="Téglalap 3"/>
          <p:cNvSpPr/>
          <p:nvPr/>
        </p:nvSpPr>
        <p:spPr>
          <a:xfrm>
            <a:off x="155574" y="2098326"/>
            <a:ext cx="30162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ép 5"/>
          <p:cNvPicPr/>
          <p:nvPr/>
        </p:nvPicPr>
        <p:blipFill>
          <a:blip r:embed="rId2"/>
          <a:stretch/>
        </p:blipFill>
        <p:spPr>
          <a:xfrm>
            <a:off x="306387" y="2780928"/>
            <a:ext cx="8572320" cy="4038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42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Strogatz</a:t>
            </a:r>
            <a:r>
              <a:rPr lang="hu-HU" dirty="0" err="1"/>
              <a:t>-</a:t>
            </a:r>
            <a:r>
              <a:rPr lang="hu-HU" dirty="0" err="1" smtClean="0"/>
              <a:t>Watts</a:t>
            </a:r>
            <a:r>
              <a:rPr lang="hu-HU" dirty="0" smtClean="0"/>
              <a:t> ,,</a:t>
            </a:r>
            <a:r>
              <a:rPr lang="hu-HU" dirty="0" err="1" smtClean="0"/>
              <a:t>small-world</a:t>
            </a:r>
            <a:r>
              <a:rPr lang="hu-HU" dirty="0" smtClean="0"/>
              <a:t>” gráfok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hu-HU" dirty="0" smtClean="0"/>
                  <a:t>Reguláris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 (d=2,4,6,…)</a:t>
                </a:r>
              </a:p>
              <a:p>
                <a:pPr lvl="1"/>
                <a:r>
                  <a:rPr lang="hu-HU" dirty="0" smtClean="0"/>
                  <a:t>d=szomszédság: a </a:t>
                </a:r>
                <a:r>
                  <a:rPr lang="hu-HU" dirty="0" err="1" smtClean="0"/>
                  <a:t>körgráfban</a:t>
                </a:r>
                <a:r>
                  <a:rPr lang="hu-HU" dirty="0" smtClean="0"/>
                  <a:t> hány szomszéd van összekötve</a:t>
                </a:r>
              </a:p>
              <a:p>
                <a:r>
                  <a:rPr lang="hu-HU" dirty="0" smtClean="0"/>
                  <a:t>Végigmenve a csúcsokon minden él végpontját </a:t>
                </a:r>
                <a:r>
                  <a:rPr lang="el-GR" dirty="0" smtClean="0"/>
                  <a:t>β</a:t>
                </a:r>
                <a:r>
                  <a:rPr lang="hu-HU" dirty="0" smtClean="0"/>
                  <a:t> valószínűséggel módosítjuk egyenletes eloszlás szerint</a:t>
                </a:r>
              </a:p>
              <a:p>
                <a:r>
                  <a:rPr lang="hu-HU" dirty="0" smtClean="0"/>
                  <a:t>0&lt;</a:t>
                </a:r>
                <a:r>
                  <a:rPr lang="el-GR" dirty="0"/>
                  <a:t> </a:t>
                </a:r>
                <a:r>
                  <a:rPr lang="el-GR" dirty="0" smtClean="0"/>
                  <a:t>β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hu-HU" b="0" i="1" smtClean="0">
                        <a:latin typeface="Cambria Math"/>
                        <a:ea typeface="Cambria Math"/>
                      </a:rPr>
                      <m:t>1 </m:t>
                    </m:r>
                    <m:r>
                      <a:rPr lang="hu-HU" b="0" i="0" smtClean="0">
                        <a:latin typeface="Cambria Math" panose="02040503050406030204" pitchFamily="18" charset="0"/>
                        <a:ea typeface="Cambria Math"/>
                      </a:rPr>
                      <m:t>          </m:t>
                    </m:r>
                    <m:r>
                      <a:rPr lang="hu-HU" dirty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hu-HU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hu-HU" dirty="0" smtClean="0"/>
                  <a:t>majdnem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, néhány extra éllel</a:t>
                </a:r>
              </a:p>
              <a:p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𝐸</m:t>
                    </m:r>
                    <m:r>
                      <a:rPr lang="hu-HU" i="1" dirty="0" smtClean="0">
                        <a:latin typeface="Cambria Math"/>
                      </a:rPr>
                      <m:t>(</m:t>
                    </m:r>
                    <m:r>
                      <a:rPr lang="hu-HU" i="1" dirty="0" smtClean="0">
                        <a:latin typeface="Cambria Math"/>
                      </a:rPr>
                      <m:t>𝐺</m:t>
                    </m:r>
                    <m:r>
                      <a:rPr lang="hu-HU" i="1" dirty="0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hu-HU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dirty="0" smtClean="0">
                            <a:latin typeface="Cambria Math"/>
                          </a:rPr>
                          <m:t>𝑛𝑑</m:t>
                        </m:r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dirty="0" smtClean="0"/>
                  <a:t> </a:t>
                </a:r>
                <a:r>
                  <a:rPr lang="hu-HU" dirty="0" err="1" smtClean="0"/>
                  <a:t>small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world</a:t>
                </a:r>
                <a:r>
                  <a:rPr lang="hu-HU" dirty="0" smtClean="0"/>
                  <a:t> gráf lesz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0 eredeti szabályos gráf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1 Erdős-Rényi gráf</a:t>
                </a:r>
              </a:p>
              <a:p>
                <a:r>
                  <a:rPr lang="hu-HU" dirty="0" smtClean="0"/>
                  <a:t>Élek száma:</a:t>
                </a:r>
                <a:endParaRPr lang="hu-HU" dirty="0"/>
              </a:p>
              <a:p>
                <a:endParaRPr lang="hu-HU" b="1" dirty="0"/>
              </a:p>
              <a:p>
                <a:r>
                  <a:rPr lang="hu-HU" dirty="0" smtClean="0"/>
                  <a:t>Interpolál véletlen és szabályos gráf között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41" t="-2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4941168"/>
            <a:ext cx="1878082" cy="57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6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2704"/>
          </a:xfrm>
        </p:spPr>
        <p:txBody>
          <a:bodyPr/>
          <a:lstStyle/>
          <a:p>
            <a:r>
              <a:rPr lang="hu-HU" b="1" dirty="0" smtClean="0"/>
              <a:t>Feladatok</a:t>
            </a:r>
            <a:r>
              <a:rPr lang="hu-HU" dirty="0" smtClean="0"/>
              <a:t>: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52704"/>
            <a:ext cx="8229600" cy="5888664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Generáljatok különböző véletlen gráfokat! Figyeljétek meg a paraméterek megváltoztatásával hogyan változik a gráf!</a:t>
            </a:r>
          </a:p>
          <a:p>
            <a:pPr lvl="1"/>
            <a:r>
              <a:rPr lang="hu-HU" dirty="0"/>
              <a:t>Erdős-Rényi </a:t>
            </a:r>
            <a:r>
              <a:rPr lang="hu-HU" dirty="0" smtClean="0"/>
              <a:t>gráfok: </a:t>
            </a:r>
            <a:r>
              <a:rPr lang="hu-HU" b="1" dirty="0" err="1" smtClean="0"/>
              <a:t>ERmodel.m</a:t>
            </a:r>
            <a:endParaRPr lang="hu-HU" b="1" dirty="0" smtClean="0"/>
          </a:p>
          <a:p>
            <a:pPr lvl="1"/>
            <a:r>
              <a:rPr lang="hu-HU" dirty="0"/>
              <a:t>Barabási-Albert </a:t>
            </a:r>
            <a:r>
              <a:rPr lang="hu-HU" dirty="0" smtClean="0"/>
              <a:t>gráfok: </a:t>
            </a:r>
            <a:r>
              <a:rPr lang="hu-HU" b="1" dirty="0" err="1" smtClean="0"/>
              <a:t>BAmodel.m</a:t>
            </a:r>
            <a:endParaRPr lang="hu-HU" b="1" dirty="0" smtClean="0"/>
          </a:p>
          <a:p>
            <a:pPr lvl="1"/>
            <a:r>
              <a:rPr lang="hu-HU" dirty="0" err="1"/>
              <a:t>Strogatz-Watts</a:t>
            </a:r>
            <a:r>
              <a:rPr lang="hu-HU" dirty="0"/>
              <a:t> </a:t>
            </a:r>
            <a:r>
              <a:rPr lang="hu-HU" dirty="0" smtClean="0"/>
              <a:t>gráfok: </a:t>
            </a:r>
            <a:r>
              <a:rPr lang="hu-HU" b="1" dirty="0" err="1" smtClean="0"/>
              <a:t>RegularNetwork.m</a:t>
            </a:r>
            <a:r>
              <a:rPr lang="hu-HU" dirty="0" smtClean="0"/>
              <a:t> (ez hívja a </a:t>
            </a:r>
            <a:r>
              <a:rPr lang="hu-HU" b="1" dirty="0" err="1" smtClean="0"/>
              <a:t>WSmodel.m</a:t>
            </a:r>
            <a:r>
              <a:rPr lang="hu-HU" dirty="0" err="1" smtClean="0"/>
              <a:t>-et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Kirajzolás: </a:t>
            </a:r>
            <a:r>
              <a:rPr lang="hu-HU" b="1" dirty="0" err="1" smtClean="0"/>
              <a:t>plotGraphBasic.m</a:t>
            </a:r>
            <a:r>
              <a:rPr lang="hu-HU" b="1" dirty="0" smtClean="0"/>
              <a:t> </a:t>
            </a:r>
          </a:p>
          <a:p>
            <a:pPr lvl="1"/>
            <a:r>
              <a:rPr lang="hu-HU" dirty="0" smtClean="0"/>
              <a:t>Használatukhoz, a paraméterek jelentéséhez lásd a </a:t>
            </a:r>
            <a:r>
              <a:rPr lang="hu-HU" dirty="0" err="1" smtClean="0"/>
              <a:t>fv-ek</a:t>
            </a:r>
            <a:r>
              <a:rPr lang="hu-HU" dirty="0" smtClean="0"/>
              <a:t> </a:t>
            </a:r>
            <a:r>
              <a:rPr lang="hu-HU" dirty="0" err="1" smtClean="0"/>
              <a:t>help-jét</a:t>
            </a:r>
            <a:r>
              <a:rPr lang="hu-HU" dirty="0" smtClean="0"/>
              <a:t>!</a:t>
            </a:r>
            <a:endParaRPr lang="hu-HU" dirty="0"/>
          </a:p>
          <a:p>
            <a:r>
              <a:rPr lang="hu-HU" dirty="0" smtClean="0"/>
              <a:t>Számítsátok ki és jelenítsétek meg a gráfok fokszám eloszlásait a </a:t>
            </a:r>
            <a:r>
              <a:rPr lang="hu-HU" b="1" dirty="0" err="1"/>
              <a:t>plotKPk</a:t>
            </a:r>
            <a:r>
              <a:rPr lang="hu-HU" b="1" dirty="0"/>
              <a:t>[G</a:t>
            </a:r>
            <a:r>
              <a:rPr lang="hu-HU" b="1" dirty="0" smtClean="0"/>
              <a:t>].m </a:t>
            </a:r>
            <a:r>
              <a:rPr lang="hu-HU" dirty="0"/>
              <a:t>függvény </a:t>
            </a:r>
            <a:r>
              <a:rPr lang="hu-HU" dirty="0" smtClean="0"/>
              <a:t>megírásával!</a:t>
            </a:r>
            <a:endParaRPr lang="en-US" dirty="0"/>
          </a:p>
          <a:p>
            <a:r>
              <a:rPr lang="hu-HU" dirty="0" smtClean="0"/>
              <a:t>Milyen eloszlást mutatnak a fokszámok?</a:t>
            </a:r>
          </a:p>
          <a:p>
            <a:pPr lvl="1"/>
            <a:r>
              <a:rPr lang="hu-HU" u="sng" dirty="0" smtClean="0"/>
              <a:t>Megjegyzések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A gráf leírása egy n*n-es (szimmetrikus) szomszédsági mátrixszal történik, ami n</a:t>
            </a:r>
            <a:r>
              <a:rPr lang="hu-HU" baseline="-25000" dirty="0" smtClean="0"/>
              <a:t>i,j</a:t>
            </a:r>
            <a:r>
              <a:rPr lang="hu-HU" dirty="0" smtClean="0"/>
              <a:t> pozíciójában akkor van egyes, ha az i és a j csúcsokat él köti össze (egyébként 0-k az elemek)</a:t>
            </a:r>
          </a:p>
          <a:p>
            <a:pPr lvl="1"/>
            <a:r>
              <a:rPr lang="hu-HU" dirty="0"/>
              <a:t>A</a:t>
            </a:r>
            <a:r>
              <a:rPr lang="hu-HU" dirty="0" smtClean="0"/>
              <a:t> gráf maga kevés csúcs (kis gráf) esetén látszik jól, a fokszám eloszlás viszont nagy gráfoknál mutat jellegzetes eloszlást.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2373</TotalTime>
  <Words>724</Words>
  <Application>Microsoft Office PowerPoint</Application>
  <PresentationFormat>Diavetítés a képernyőre (4:3 oldalarány)</PresentationFormat>
  <Paragraphs>89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Constantia</vt:lpstr>
      <vt:lpstr>DejaVu Sans</vt:lpstr>
      <vt:lpstr>Wingdings 2</vt:lpstr>
      <vt:lpstr>Áramlás</vt:lpstr>
      <vt:lpstr>Nemlineáris Dinamikai Modellek a Biológiában  járványterjedés véletlen hálózatokon  8. gyakorlat</vt:lpstr>
      <vt:lpstr>Hálózatok</vt:lpstr>
      <vt:lpstr>Erdős-Rényi gráfok</vt:lpstr>
      <vt:lpstr>Erdős-Rényi gráfok</vt:lpstr>
      <vt:lpstr>Barabási-Albert gráfok</vt:lpstr>
      <vt:lpstr>Barabási-Albert gráfok</vt:lpstr>
      <vt:lpstr>Barabási-Albert gráfok</vt:lpstr>
      <vt:lpstr>Strogatz-Watts ,,small-world” gráfok</vt:lpstr>
      <vt:lpstr>Feladatok:</vt:lpstr>
      <vt:lpstr>Gráf kapcsoltságának vizsgálata</vt:lpstr>
      <vt:lpstr>Járvány terjedése véletlen gráfon</vt:lpstr>
      <vt:lpstr>Járvány terjedése véletlen gráfon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juhaszjanos</cp:lastModifiedBy>
  <cp:revision>84</cp:revision>
  <dcterms:created xsi:type="dcterms:W3CDTF">2014-09-15T19:16:28Z</dcterms:created>
  <dcterms:modified xsi:type="dcterms:W3CDTF">2020-04-16T06:08:51Z</dcterms:modified>
</cp:coreProperties>
</file>