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5" r:id="rId2"/>
    <p:sldId id="280" r:id="rId3"/>
    <p:sldId id="293" r:id="rId4"/>
    <p:sldId id="294" r:id="rId5"/>
    <p:sldId id="295" r:id="rId6"/>
    <p:sldId id="321" r:id="rId7"/>
    <p:sldId id="296" r:id="rId8"/>
    <p:sldId id="281" r:id="rId9"/>
    <p:sldId id="282" r:id="rId10"/>
    <p:sldId id="297" r:id="rId11"/>
    <p:sldId id="298" r:id="rId12"/>
    <p:sldId id="299" r:id="rId13"/>
    <p:sldId id="300" r:id="rId14"/>
    <p:sldId id="301" r:id="rId15"/>
    <p:sldId id="302" r:id="rId16"/>
    <p:sldId id="279" r:id="rId17"/>
    <p:sldId id="303" r:id="rId18"/>
    <p:sldId id="306" r:id="rId19"/>
    <p:sldId id="307" r:id="rId20"/>
    <p:sldId id="310" r:id="rId21"/>
    <p:sldId id="308" r:id="rId22"/>
    <p:sldId id="311" r:id="rId23"/>
    <p:sldId id="315" r:id="rId24"/>
    <p:sldId id="316" r:id="rId25"/>
    <p:sldId id="312" r:id="rId26"/>
    <p:sldId id="313" r:id="rId27"/>
    <p:sldId id="317" r:id="rId28"/>
    <p:sldId id="318" r:id="rId29"/>
    <p:sldId id="319" r:id="rId30"/>
    <p:sldId id="32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67947-EFC5-4560-A52B-A5702125C995}" v="8" dt="2020-03-25T21:29:54.102"/>
    <p1510:client id="{6E9E3763-F7EA-455E-BCC6-7E73241C0716}" v="1" dt="2020-03-04T12:10:29.104"/>
    <p1510:client id="{DE19930A-2F3A-425D-8A15-AFB4FF58AE34}" v="744" dt="2020-03-25T22:16:45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E19930A-2F3A-425D-8A15-AFB4FF58AE34}"/>
    <pc:docChg chg="addSld modSld">
      <pc:chgData name="" userId="" providerId="" clId="Web-{DE19930A-2F3A-425D-8A15-AFB4FF58AE34}" dt="2020-03-25T22:16:45.280" v="717" actId="20577"/>
      <pc:docMkLst>
        <pc:docMk/>
      </pc:docMkLst>
      <pc:sldChg chg="modSp">
        <pc:chgData name="" userId="" providerId="" clId="Web-{DE19930A-2F3A-425D-8A15-AFB4FF58AE34}" dt="2020-03-25T22:00:29.322" v="614" actId="20577"/>
        <pc:sldMkLst>
          <pc:docMk/>
          <pc:sldMk cId="2821255435" sldId="279"/>
        </pc:sldMkLst>
        <pc:spChg chg="mod">
          <ac:chgData name="" userId="" providerId="" clId="Web-{DE19930A-2F3A-425D-8A15-AFB4FF58AE34}" dt="2020-03-25T22:00:29.322" v="614" actId="20577"/>
          <ac:spMkLst>
            <pc:docMk/>
            <pc:sldMk cId="2821255435" sldId="279"/>
            <ac:spMk id="18435" creationId="{00000000-0000-0000-0000-000000000000}"/>
          </ac:spMkLst>
        </pc:spChg>
      </pc:sldChg>
      <pc:sldChg chg="modSp">
        <pc:chgData name="" userId="" providerId="" clId="Web-{DE19930A-2F3A-425D-8A15-AFB4FF58AE34}" dt="2020-03-25T21:45:51.161" v="367" actId="20577"/>
        <pc:sldMkLst>
          <pc:docMk/>
          <pc:sldMk cId="1060864839" sldId="282"/>
        </pc:sldMkLst>
        <pc:spChg chg="mod">
          <ac:chgData name="" userId="" providerId="" clId="Web-{DE19930A-2F3A-425D-8A15-AFB4FF58AE34}" dt="2020-03-25T21:45:51.161" v="367" actId="20577"/>
          <ac:spMkLst>
            <pc:docMk/>
            <pc:sldMk cId="1060864839" sldId="282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2:11:16.497" v="704" actId="20577"/>
        <pc:sldMkLst>
          <pc:docMk/>
          <pc:sldMk cId="3375703522" sldId="293"/>
        </pc:sldMkLst>
        <pc:spChg chg="mod">
          <ac:chgData name="" userId="" providerId="" clId="Web-{DE19930A-2F3A-425D-8A15-AFB4FF58AE34}" dt="2020-03-25T22:11:16.497" v="704" actId="20577"/>
          <ac:spMkLst>
            <pc:docMk/>
            <pc:sldMk cId="3375703522" sldId="293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1:47:15.302" v="379" actId="20577"/>
        <pc:sldMkLst>
          <pc:docMk/>
          <pc:sldMk cId="1279969588" sldId="294"/>
        </pc:sldMkLst>
        <pc:spChg chg="mod">
          <ac:chgData name="" userId="" providerId="" clId="Web-{DE19930A-2F3A-425D-8A15-AFB4FF58AE34}" dt="2020-03-25T21:47:15.302" v="379" actId="20577"/>
          <ac:spMkLst>
            <pc:docMk/>
            <pc:sldMk cId="1279969588" sldId="294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1:47:30.302" v="385" actId="20577"/>
        <pc:sldMkLst>
          <pc:docMk/>
          <pc:sldMk cId="1012552657" sldId="295"/>
        </pc:sldMkLst>
        <pc:spChg chg="mod">
          <ac:chgData name="" userId="" providerId="" clId="Web-{DE19930A-2F3A-425D-8A15-AFB4FF58AE34}" dt="2020-03-25T21:47:30.302" v="385" actId="20577"/>
          <ac:spMkLst>
            <pc:docMk/>
            <pc:sldMk cId="1012552657" sldId="295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1:49:37.428" v="422" actId="20577"/>
        <pc:sldMkLst>
          <pc:docMk/>
          <pc:sldMk cId="2056873237" sldId="297"/>
        </pc:sldMkLst>
        <pc:spChg chg="mod">
          <ac:chgData name="" userId="" providerId="" clId="Web-{DE19930A-2F3A-425D-8A15-AFB4FF58AE34}" dt="2020-03-25T21:49:37.428" v="422" actId="20577"/>
          <ac:spMkLst>
            <pc:docMk/>
            <pc:sldMk cId="2056873237" sldId="297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1:50:10.944" v="435" actId="20577"/>
        <pc:sldMkLst>
          <pc:docMk/>
          <pc:sldMk cId="516600570" sldId="299"/>
        </pc:sldMkLst>
        <pc:spChg chg="mod">
          <ac:chgData name="" userId="" providerId="" clId="Web-{DE19930A-2F3A-425D-8A15-AFB4FF58AE34}" dt="2020-03-25T21:50:10.944" v="435" actId="20577"/>
          <ac:spMkLst>
            <pc:docMk/>
            <pc:sldMk cId="516600570" sldId="299"/>
            <ac:spMk id="2" creationId="{00000000-0000-0000-0000-000000000000}"/>
          </ac:spMkLst>
        </pc:spChg>
      </pc:sldChg>
      <pc:sldChg chg="modSp">
        <pc:chgData name="" userId="" providerId="" clId="Web-{DE19930A-2F3A-425D-8A15-AFB4FF58AE34}" dt="2020-03-25T21:56:22.961" v="575" actId="14100"/>
        <pc:sldMkLst>
          <pc:docMk/>
          <pc:sldMk cId="676931732" sldId="300"/>
        </pc:sldMkLst>
        <pc:spChg chg="mod">
          <ac:chgData name="" userId="" providerId="" clId="Web-{DE19930A-2F3A-425D-8A15-AFB4FF58AE34}" dt="2020-03-25T21:56:22.961" v="575" actId="14100"/>
          <ac:spMkLst>
            <pc:docMk/>
            <pc:sldMk cId="676931732" sldId="300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1:54:06.288" v="563" actId="20577"/>
        <pc:sldMkLst>
          <pc:docMk/>
          <pc:sldMk cId="1843882473" sldId="301"/>
        </pc:sldMkLst>
        <pc:spChg chg="mod">
          <ac:chgData name="" userId="" providerId="" clId="Web-{DE19930A-2F3A-425D-8A15-AFB4FF58AE34}" dt="2020-03-25T21:54:06.288" v="563" actId="20577"/>
          <ac:spMkLst>
            <pc:docMk/>
            <pc:sldMk cId="1843882473" sldId="301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2:16:44.061" v="715" actId="20577"/>
        <pc:sldMkLst>
          <pc:docMk/>
          <pc:sldMk cId="303451900" sldId="303"/>
        </pc:sldMkLst>
        <pc:spChg chg="mod">
          <ac:chgData name="" userId="" providerId="" clId="Web-{DE19930A-2F3A-425D-8A15-AFB4FF58AE34}" dt="2020-03-25T22:16:44.061" v="715" actId="20577"/>
          <ac:spMkLst>
            <pc:docMk/>
            <pc:sldMk cId="303451900" sldId="303"/>
            <ac:spMk id="18435" creationId="{00000000-0000-0000-0000-000000000000}"/>
          </ac:spMkLst>
        </pc:spChg>
      </pc:sldChg>
      <pc:sldChg chg="modSp">
        <pc:chgData name="" userId="" providerId="" clId="Web-{DE19930A-2F3A-425D-8A15-AFB4FF58AE34}" dt="2020-03-25T22:08:10.074" v="686" actId="20577"/>
        <pc:sldMkLst>
          <pc:docMk/>
          <pc:sldMk cId="2784090263" sldId="307"/>
        </pc:sldMkLst>
        <pc:spChg chg="mod">
          <ac:chgData name="" userId="" providerId="" clId="Web-{DE19930A-2F3A-425D-8A15-AFB4FF58AE34}" dt="2020-03-25T22:08:10.074" v="686" actId="20577"/>
          <ac:spMkLst>
            <pc:docMk/>
            <pc:sldMk cId="2784090263" sldId="307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2:08:50.887" v="698" actId="20577"/>
        <pc:sldMkLst>
          <pc:docMk/>
          <pc:sldMk cId="2409550926" sldId="310"/>
        </pc:sldMkLst>
        <pc:spChg chg="mod">
          <ac:chgData name="" userId="" providerId="" clId="Web-{DE19930A-2F3A-425D-8A15-AFB4FF58AE34}" dt="2020-03-25T22:08:50.887" v="698" actId="20577"/>
          <ac:spMkLst>
            <pc:docMk/>
            <pc:sldMk cId="2409550926" sldId="310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2:10:28.512" v="703" actId="1076"/>
        <pc:sldMkLst>
          <pc:docMk/>
          <pc:sldMk cId="4225157161" sldId="312"/>
        </pc:sldMkLst>
        <pc:spChg chg="mod">
          <ac:chgData name="" userId="" providerId="" clId="Web-{DE19930A-2F3A-425D-8A15-AFB4FF58AE34}" dt="2020-03-25T22:10:28.512" v="703" actId="1076"/>
          <ac:spMkLst>
            <pc:docMk/>
            <pc:sldMk cId="4225157161" sldId="312"/>
            <ac:spMk id="3" creationId="{00000000-0000-0000-0000-000000000000}"/>
          </ac:spMkLst>
        </pc:spChg>
      </pc:sldChg>
      <pc:sldChg chg="modSp">
        <pc:chgData name="" userId="" providerId="" clId="Web-{DE19930A-2F3A-425D-8A15-AFB4FF58AE34}" dt="2020-03-25T22:10:13.199" v="701" actId="20577"/>
        <pc:sldMkLst>
          <pc:docMk/>
          <pc:sldMk cId="4032410256" sldId="316"/>
        </pc:sldMkLst>
        <pc:spChg chg="mod">
          <ac:chgData name="" userId="" providerId="" clId="Web-{DE19930A-2F3A-425D-8A15-AFB4FF58AE34}" dt="2020-03-25T22:10:13.199" v="701" actId="20577"/>
          <ac:spMkLst>
            <pc:docMk/>
            <pc:sldMk cId="4032410256" sldId="316"/>
            <ac:spMk id="30" creationId="{00000000-0000-0000-0000-000000000000}"/>
          </ac:spMkLst>
        </pc:spChg>
      </pc:sldChg>
      <pc:sldChg chg="modSp add replId">
        <pc:chgData name="" userId="" providerId="" clId="Web-{DE19930A-2F3A-425D-8A15-AFB4FF58AE34}" dt="2020-03-25T21:48:45.271" v="402" actId="20577"/>
        <pc:sldMkLst>
          <pc:docMk/>
          <pc:sldMk cId="3748282930" sldId="321"/>
        </pc:sldMkLst>
        <pc:spChg chg="mod">
          <ac:chgData name="" userId="" providerId="" clId="Web-{DE19930A-2F3A-425D-8A15-AFB4FF58AE34}" dt="2020-03-25T21:48:45.271" v="402" actId="20577"/>
          <ac:spMkLst>
            <pc:docMk/>
            <pc:sldMk cId="3748282930" sldId="321"/>
            <ac:spMk id="3" creationId="{00000000-0000-0000-0000-000000000000}"/>
          </ac:spMkLst>
        </pc:spChg>
      </pc:sldChg>
    </pc:docChg>
  </pc:docChgLst>
  <pc:docChgLst>
    <pc:chgData clId="Web-{6E9E3763-F7EA-455E-BCC6-7E73241C0716}"/>
    <pc:docChg chg="modSld">
      <pc:chgData name="" userId="" providerId="" clId="Web-{6E9E3763-F7EA-455E-BCC6-7E73241C0716}" dt="2020-03-04T12:10:29.104" v="0" actId="1076"/>
      <pc:docMkLst>
        <pc:docMk/>
      </pc:docMkLst>
      <pc:sldChg chg="modSp">
        <pc:chgData name="" userId="" providerId="" clId="Web-{6E9E3763-F7EA-455E-BCC6-7E73241C0716}" dt="2020-03-04T12:10:29.104" v="0" actId="1076"/>
        <pc:sldMkLst>
          <pc:docMk/>
          <pc:sldMk cId="3189107627" sldId="274"/>
        </pc:sldMkLst>
        <pc:spChg chg="mod">
          <ac:chgData name="" userId="" providerId="" clId="Web-{6E9E3763-F7EA-455E-BCC6-7E73241C0716}" dt="2020-03-04T12:10:29.104" v="0" actId="1076"/>
          <ac:spMkLst>
            <pc:docMk/>
            <pc:sldMk cId="3189107627" sldId="274"/>
            <ac:spMk id="4" creationId="{00000000-0000-0000-0000-000000000000}"/>
          </ac:spMkLst>
        </pc:spChg>
      </pc:sldChg>
    </pc:docChg>
  </pc:docChgLst>
  <pc:docChgLst>
    <pc:chgData clId="Web-{28767947-EFC5-4560-A52B-A5702125C995}"/>
    <pc:docChg chg="modSld">
      <pc:chgData name="" userId="" providerId="" clId="Web-{28767947-EFC5-4560-A52B-A5702125C995}" dt="2020-03-25T21:29:54.102" v="7" actId="20577"/>
      <pc:docMkLst>
        <pc:docMk/>
      </pc:docMkLst>
      <pc:sldChg chg="modSp">
        <pc:chgData name="" userId="" providerId="" clId="Web-{28767947-EFC5-4560-A52B-A5702125C995}" dt="2020-03-25T21:29:54.102" v="6" actId="20577"/>
        <pc:sldMkLst>
          <pc:docMk/>
          <pc:sldMk cId="1746376145" sldId="302"/>
        </pc:sldMkLst>
        <pc:spChg chg="mod">
          <ac:chgData name="" userId="" providerId="" clId="Web-{28767947-EFC5-4560-A52B-A5702125C995}" dt="2020-03-25T21:29:54.102" v="6" actId="20577"/>
          <ac:spMkLst>
            <pc:docMk/>
            <pc:sldMk cId="1746376145" sldId="30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EC9A-570A-4E69-B556-C3E44544485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9523-30C6-49B8-98AF-489D9A981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2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0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F2FB6-033B-4A3D-9CA7-0498D376719E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2020.03.26.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24803-D527-4B3F-9B8E-0DEFFB836E18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15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.katalin17@gmail.com" TargetMode="External"/><Relationship Id="rId2" Type="http://schemas.openxmlformats.org/officeDocument/2006/relationships/hyperlink" Target="mailto:juhasz.janos@.itk.ppke.h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1412164"/>
            <a:ext cx="8229600" cy="3504658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pt-BR" b="1" dirty="0"/>
              <a:t>Nemlineáris Dinamikai Modellek a Biológiában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4400" b="1" i="1" dirty="0"/>
              <a:t>Lotka-Volterra populáció modell,</a:t>
            </a:r>
            <a:br>
              <a:rPr lang="hu-HU" sz="4400" b="1" i="1" dirty="0"/>
            </a:br>
            <a:r>
              <a:rPr lang="hu-HU" sz="4400" b="1" i="1" dirty="0"/>
              <a:t>Bifurkáció</a:t>
            </a:r>
            <a:br>
              <a:rPr lang="hu-HU" sz="4400" b="1" i="1" dirty="0"/>
            </a:br>
            <a:r>
              <a:rPr lang="hu-HU" dirty="0"/>
              <a:t/>
            </a:r>
            <a:br>
              <a:rPr lang="hu-HU" dirty="0"/>
            </a:br>
            <a:r>
              <a:rPr lang="hu-HU" sz="3600" dirty="0">
                <a:solidFill>
                  <a:schemeClr val="bg2">
                    <a:lumMod val="25000"/>
                  </a:schemeClr>
                </a:solidFill>
              </a:rPr>
              <a:t>6. gyakorlat</a:t>
            </a:r>
            <a:endParaRPr lang="hu-HU" alt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094514"/>
            <a:ext cx="8229600" cy="123008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Juhász János (</a:t>
            </a:r>
            <a:r>
              <a:rPr lang="hu-HU" sz="2400" dirty="0">
                <a:hlinkClick r:id="rId2"/>
              </a:rPr>
              <a:t>juhasz.janos@.itk.ppke.hu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200" dirty="0"/>
              <a:t>Schäffer Katalin (</a:t>
            </a:r>
            <a:r>
              <a:rPr lang="hu-HU" sz="2200" dirty="0">
                <a:hlinkClick r:id="rId3"/>
              </a:rPr>
              <a:t>sch.katalin17@gmail.com</a:t>
            </a:r>
            <a:r>
              <a:rPr lang="hu-HU" sz="2200" dirty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059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23134"/>
            <a:ext cx="8229600" cy="4734866"/>
          </a:xfrm>
        </p:spPr>
        <p:txBody>
          <a:bodyPr vert="horz" anchor="t">
            <a:normAutofit/>
          </a:bodyPr>
          <a:lstStyle/>
          <a:p>
            <a:pPr marL="0" indent="0">
              <a:buClr>
                <a:srgbClr val="0BD0D9"/>
              </a:buClr>
              <a:buNone/>
            </a:pPr>
            <a:r>
              <a:rPr lang="hu-HU" b="1" dirty="0"/>
              <a:t>2 lehetséges módszer:</a:t>
            </a:r>
            <a:endParaRPr lang="hu-HU" dirty="0"/>
          </a:p>
          <a:p>
            <a:pPr marL="0" indent="0">
              <a:buNone/>
            </a:pPr>
            <a:endParaRPr lang="hu-HU" sz="1000" b="1" dirty="0">
              <a:ea typeface="+mn-lt"/>
              <a:cs typeface="+mn-lt"/>
            </a:endParaRPr>
          </a:p>
          <a:p>
            <a:pPr lvl="1" indent="-246380"/>
            <a:r>
              <a:rPr lang="hu-HU" dirty="0">
                <a:ea typeface="+mn-lt"/>
                <a:cs typeface="+mn-lt"/>
              </a:rPr>
              <a:t>A:  </a:t>
            </a:r>
            <a:r>
              <a:rPr lang="hu-HU" u="sng" dirty="0">
                <a:ea typeface="+mn-lt"/>
                <a:cs typeface="+mn-lt"/>
              </a:rPr>
              <a:t>Számítsuk ki a kapott </a:t>
            </a:r>
            <a:r>
              <a:rPr lang="hu-HU" u="sng" dirty="0" err="1">
                <a:ea typeface="+mn-lt"/>
                <a:cs typeface="+mn-lt"/>
              </a:rPr>
              <a:t>Jacobi</a:t>
            </a:r>
            <a:r>
              <a:rPr lang="hu-HU" u="sng" dirty="0">
                <a:ea typeface="+mn-lt"/>
                <a:cs typeface="+mn-lt"/>
              </a:rPr>
              <a:t> mátrix nyomát (T, </a:t>
            </a:r>
            <a:r>
              <a:rPr lang="hu-HU" u="sng" dirty="0" err="1">
                <a:ea typeface="+mn-lt"/>
                <a:cs typeface="+mn-lt"/>
              </a:rPr>
              <a:t>trace</a:t>
            </a:r>
            <a:r>
              <a:rPr lang="hu-HU" u="sng" dirty="0">
                <a:ea typeface="+mn-lt"/>
                <a:cs typeface="+mn-lt"/>
              </a:rPr>
              <a:t>) és determinánsát (D)</a:t>
            </a:r>
            <a:endParaRPr lang="hu-HU" dirty="0">
              <a:ea typeface="+mn-lt"/>
              <a:cs typeface="+mn-lt"/>
            </a:endParaRPr>
          </a:p>
          <a:p>
            <a:pPr marL="393700" lvl="1" indent="0">
              <a:buNone/>
            </a:pPr>
            <a:endParaRPr lang="hu-HU" sz="900" u="sng" dirty="0"/>
          </a:p>
          <a:p>
            <a:pPr lvl="1"/>
            <a:r>
              <a:rPr lang="hu-HU" b="1" dirty="0"/>
              <a:t>B: </a:t>
            </a:r>
            <a:r>
              <a:rPr lang="hu-HU" b="1" u="sng" dirty="0"/>
              <a:t>Számítsuk ki a J mátrix sajátértékeit</a:t>
            </a:r>
          </a:p>
          <a:p>
            <a:pPr lvl="2"/>
            <a:r>
              <a:rPr lang="hu-HU" b="1" u="sng" dirty="0"/>
              <a:t>Pozitív sajátérték taszítást, a negatív vonzást jelent</a:t>
            </a:r>
            <a:endParaRPr lang="hu-HU" u="sng"/>
          </a:p>
        </p:txBody>
      </p:sp>
    </p:spTree>
    <p:extLst>
      <p:ext uri="{BB962C8B-B14F-4D97-AF65-F5344CB8AC3E}">
        <p14:creationId xmlns:p14="http://schemas.microsoft.com/office/powerpoint/2010/main" val="205687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014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5" name="Tartalom helye 4"/>
          <p:cNvSpPr txBox="1">
            <a:spLocks noGrp="1"/>
          </p:cNvSpPr>
          <p:nvPr>
            <p:ph idx="1"/>
          </p:nvPr>
        </p:nvSpPr>
        <p:spPr>
          <a:xfrm>
            <a:off x="457200" y="2157641"/>
            <a:ext cx="822960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Pl. 2D-s esetben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Nyeregpont</a:t>
            </a:r>
            <a:r>
              <a:rPr lang="hu-HU" dirty="0"/>
              <a:t>: 1 negatív és egy pozitív sajátérték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Vonzó, stabil egyensúlyi pont: </a:t>
            </a:r>
            <a:r>
              <a:rPr lang="hu-HU" dirty="0"/>
              <a:t>2 negatív sajátérték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Taszító, instabil egyensúlyi pont: </a:t>
            </a:r>
            <a:r>
              <a:rPr lang="hu-HU" dirty="0"/>
              <a:t>2 pozitív sajátérték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Csomó </a:t>
            </a:r>
            <a:r>
              <a:rPr lang="hu-HU" b="1" dirty="0" smtClean="0"/>
              <a:t>vs. </a:t>
            </a:r>
            <a:r>
              <a:rPr lang="hu-HU" b="1" dirty="0"/>
              <a:t>fókusz</a:t>
            </a:r>
            <a:r>
              <a:rPr lang="hu-HU" dirty="0"/>
              <a:t>: </a:t>
            </a:r>
            <a:r>
              <a:rPr lang="hu-HU" dirty="0" err="1"/>
              <a:t>fókusz</a:t>
            </a:r>
            <a:r>
              <a:rPr lang="hu-HU" dirty="0"/>
              <a:t> esetén a sajátértékeknek képzetes (</a:t>
            </a:r>
            <a:r>
              <a:rPr lang="hu-HU" dirty="0" err="1"/>
              <a:t>Im</a:t>
            </a:r>
            <a:r>
              <a:rPr lang="hu-HU" dirty="0"/>
              <a:t>) részük is van nem csak valós (Re)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Elfajuló esetek</a:t>
            </a:r>
            <a:r>
              <a:rPr lang="hu-HU" dirty="0"/>
              <a:t>: D=0, T=0, D=(T^2)/4, Re(sajátérték)=0 -&gt; lásd: </a:t>
            </a:r>
            <a:r>
              <a:rPr lang="hu-HU" dirty="0" err="1"/>
              <a:t>szkennelt</a:t>
            </a:r>
            <a:r>
              <a:rPr lang="hu-HU" dirty="0"/>
              <a:t> ábra a </a:t>
            </a:r>
            <a:r>
              <a:rPr lang="hu-HU" dirty="0" err="1"/>
              <a:t>Wiki</a:t>
            </a:r>
            <a:r>
              <a:rPr lang="hu-HU" dirty="0"/>
              <a:t> oldalon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Lásd még</a:t>
            </a:r>
            <a:r>
              <a:rPr lang="hu-HU" dirty="0"/>
              <a:t>: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Trace-det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_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abra.m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58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0146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157641"/>
            <a:ext cx="8229600" cy="4389120"/>
          </a:xfrm>
        </p:spPr>
        <p:txBody>
          <a:bodyPr vert="horz" anchor="t">
            <a:normAutofit lnSpcReduction="10000"/>
          </a:bodyPr>
          <a:lstStyle/>
          <a:p>
            <a:r>
              <a:rPr lang="hu-HU" dirty="0"/>
              <a:t>Kiegészítések:</a:t>
            </a:r>
          </a:p>
          <a:p>
            <a:r>
              <a:rPr lang="hu-HU" i="1" dirty="0">
                <a:solidFill>
                  <a:srgbClr val="C00000"/>
                </a:solidFill>
              </a:rPr>
              <a:t>Merre forog a fókusz?</a:t>
            </a:r>
          </a:p>
          <a:p>
            <a:pPr lvl="1" indent="-246380"/>
            <a:r>
              <a:rPr lang="hu-HU" b="1" dirty="0"/>
              <a:t>Vegyünk egy pontok a fókusz közelébe, és számítsuk ki rá a dx-</a:t>
            </a:r>
            <a:r>
              <a:rPr lang="hu-HU" b="1" dirty="0" err="1"/>
              <a:t>et</a:t>
            </a:r>
            <a:r>
              <a:rPr lang="hu-HU" b="1" dirty="0"/>
              <a:t> és </a:t>
            </a:r>
            <a:r>
              <a:rPr lang="hu-HU" b="1" dirty="0" err="1"/>
              <a:t>dy</a:t>
            </a:r>
            <a:r>
              <a:rPr lang="hu-HU" b="1" dirty="0"/>
              <a:t>-t. A belőlük képzett gradiens vektor megmondja, hogy az adott pontból merre mozdul a rendszer. Ez megadja a forgásirányt.</a:t>
            </a:r>
          </a:p>
          <a:p>
            <a:r>
              <a:rPr lang="hu-HU" i="1" dirty="0">
                <a:solidFill>
                  <a:srgbClr val="C00000"/>
                </a:solidFill>
              </a:rPr>
              <a:t>Hogyan néz ki a nyereg? (Merre vonz, merre taszít?)</a:t>
            </a:r>
          </a:p>
          <a:p>
            <a:pPr lvl="1"/>
            <a:r>
              <a:rPr lang="hu-HU" b="1" dirty="0"/>
              <a:t>Ha kiszámítjuk az egyes sajátértékekhez tartozó sajátvektorokat, akkor a + sajátvektor irányában van taszítás, a – sajátvektor irányában vonzás.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660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79896"/>
            <a:ext cx="8315864" cy="4489761"/>
          </a:xfrm>
        </p:spPr>
        <p:txBody>
          <a:bodyPr vert="horz" anchor="t">
            <a:normAutofit fontScale="92500"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Meghatározható-e ez alapján a rendszer globális viselkedése? (</a:t>
            </a:r>
            <a:r>
              <a:rPr lang="hu-HU" sz="2200" b="1" i="1" dirty="0">
                <a:solidFill>
                  <a:srgbClr val="C00000"/>
                </a:solidFill>
              </a:rPr>
              <a:t>Milyen kapcsolat van az egyes egyensúlyi pontok közt? Mi történik ezektől a pontoktól távol?) </a:t>
            </a:r>
            <a:endParaRPr lang="hu-HU" sz="2200" b="1" i="1"/>
          </a:p>
          <a:p>
            <a:pPr lvl="1" indent="-246380"/>
            <a:r>
              <a:rPr lang="hu-HU" dirty="0"/>
              <a:t>Nem automatikusan (</a:t>
            </a:r>
            <a:r>
              <a:rPr lang="hu-HU" dirty="0" err="1"/>
              <a:t>linearizálással</a:t>
            </a:r>
            <a:r>
              <a:rPr lang="hu-HU" dirty="0"/>
              <a:t> kaptuk a megoldásaink).</a:t>
            </a:r>
          </a:p>
          <a:p>
            <a:pPr lvl="1" indent="-246380"/>
            <a:r>
              <a:rPr lang="hu-HU" dirty="0"/>
              <a:t>Segít a </a:t>
            </a:r>
            <a:r>
              <a:rPr lang="hu-HU" b="1" dirty="0"/>
              <a:t>tengelyek (x=0, y=0) mentén</a:t>
            </a:r>
            <a:r>
              <a:rPr lang="hu-HU" dirty="0"/>
              <a:t> vett viselkedés megállapítása</a:t>
            </a:r>
          </a:p>
          <a:p>
            <a:pPr lvl="1" indent="-246380"/>
            <a:r>
              <a:rPr lang="hu-HU" b="1" dirty="0"/>
              <a:t>Távoli pontok</a:t>
            </a:r>
            <a:r>
              <a:rPr lang="hu-HU" dirty="0"/>
              <a:t>ban a vektormező mutathat más irányba, mint az egyensúlyi pontok közelében. -&gt; Tipp: </a:t>
            </a:r>
            <a:r>
              <a:rPr lang="hu-HU" b="1" dirty="0"/>
              <a:t>Vegyünk fel egy távoli pontot, számítsuk ki a (dx, </a:t>
            </a:r>
            <a:r>
              <a:rPr lang="hu-HU" b="1" dirty="0" err="1"/>
              <a:t>dy</a:t>
            </a:r>
            <a:r>
              <a:rPr lang="hu-HU" b="1" dirty="0"/>
              <a:t>) gradiens vektort. </a:t>
            </a:r>
            <a:r>
              <a:rPr lang="hu-HU" dirty="0"/>
              <a:t>(Ez a módszer a legtöbb esetben hasznos, hogy képet kapjunk mi is történik a rendszerben; önellenőrzésre is jó…)</a:t>
            </a:r>
          </a:p>
        </p:txBody>
      </p:sp>
    </p:spTree>
    <p:extLst>
      <p:ext uri="{BB962C8B-B14F-4D97-AF65-F5344CB8AC3E}">
        <p14:creationId xmlns:p14="http://schemas.microsoft.com/office/powerpoint/2010/main" val="67693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32448"/>
            <a:ext cx="8229600" cy="4144705"/>
          </a:xfrm>
        </p:spPr>
        <p:txBody>
          <a:bodyPr vert="horz" anchor="t">
            <a:noAutofit/>
          </a:bodyPr>
          <a:lstStyle/>
          <a:p>
            <a:pPr lvl="1"/>
            <a:r>
              <a:rPr lang="hu-HU" dirty="0"/>
              <a:t>Következtethetünk a globális fázisportréra, ha </a:t>
            </a:r>
            <a:r>
              <a:rPr lang="hu-HU" b="1" dirty="0"/>
              <a:t>meg tudunk adni olyan területeket a fázistérben, amelyek határain tudjuk a viselkedést</a:t>
            </a:r>
            <a:r>
              <a:rPr lang="hu-HU" dirty="0"/>
              <a:t> (és tudjuk, hogy a területen belül is folytonosak a pályák).</a:t>
            </a:r>
            <a:endParaRPr lang="en-US" dirty="0"/>
          </a:p>
          <a:p>
            <a:pPr lvl="1"/>
            <a:r>
              <a:rPr lang="hu-HU" dirty="0"/>
              <a:t>Lásd: későbbi példa</a:t>
            </a:r>
          </a:p>
          <a:p>
            <a:pPr lvl="1"/>
            <a:r>
              <a:rPr lang="hu-HU" dirty="0"/>
              <a:t>(Erre emlékezzünk, amikor később a </a:t>
            </a:r>
            <a:r>
              <a:rPr lang="hu-HU" dirty="0" err="1"/>
              <a:t>Ljapunov</a:t>
            </a:r>
            <a:r>
              <a:rPr lang="hu-HU" dirty="0"/>
              <a:t> függvényekről lesz szó, ott is ez a fontos trükk.)</a:t>
            </a:r>
          </a:p>
          <a:p>
            <a:r>
              <a:rPr lang="hu-HU" sz="2400" dirty="0"/>
              <a:t>További részletek, esetek, módszerek, magyarázatok: Wiki -&gt; </a:t>
            </a: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</a:rPr>
              <a:t>howToSketchAPhasePortrait.pdf </a:t>
            </a:r>
          </a:p>
        </p:txBody>
      </p:sp>
    </p:spTree>
    <p:extLst>
      <p:ext uri="{BB962C8B-B14F-4D97-AF65-F5344CB8AC3E}">
        <p14:creationId xmlns:p14="http://schemas.microsoft.com/office/powerpoint/2010/main" val="184388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Bifurkáció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hu-HU" dirty="0"/>
              <a:t>Intuitív megközelítés!</a:t>
            </a:r>
          </a:p>
          <a:p>
            <a:r>
              <a:rPr lang="hu-HU" b="1" dirty="0"/>
              <a:t>Minőségileg</a:t>
            </a:r>
            <a:r>
              <a:rPr lang="hu-HU" dirty="0"/>
              <a:t> (kvalitatívan) </a:t>
            </a:r>
            <a:r>
              <a:rPr lang="hu-HU" b="1" dirty="0"/>
              <a:t>változik meg a rendszer </a:t>
            </a:r>
            <a:r>
              <a:rPr lang="hu-HU" dirty="0"/>
              <a:t>valamely paraméter módosítására</a:t>
            </a:r>
          </a:p>
          <a:p>
            <a:r>
              <a:rPr lang="hu-HU" dirty="0"/>
              <a:t>Nem csak kicsit megváltoznak a paraméterei (kvantitatív változások), hanem a természete lesz más </a:t>
            </a:r>
          </a:p>
          <a:p>
            <a:r>
              <a:rPr lang="hu-HU" dirty="0" err="1"/>
              <a:t>Pl</a:t>
            </a:r>
            <a:r>
              <a:rPr lang="hu-HU" dirty="0"/>
              <a:t>: stabil csomóból nyeregpont, vagy egy stabil pontból stabil pálya (sokaság) lesz (vagy fordítva)</a:t>
            </a:r>
          </a:p>
          <a:p>
            <a:r>
              <a:rPr lang="hu-HU" dirty="0"/>
              <a:t>Többféle bifurkáció is létezik (ezekről később lesz szó)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7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2249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en-US" dirty="0"/>
              <a:t>Feladatok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365489"/>
            <a:ext cx="8229600" cy="5225091"/>
          </a:xfrm>
        </p:spPr>
        <p:txBody>
          <a:bodyPr vert="horz" anchor="t">
            <a:normAutofit fontScale="85000" lnSpcReduction="20000"/>
          </a:bodyPr>
          <a:lstStyle/>
          <a:p>
            <a:pPr marL="177800" indent="-914400">
              <a:lnSpc>
                <a:spcPct val="120000"/>
              </a:lnSpc>
              <a:buNone/>
            </a:pPr>
            <a:r>
              <a:rPr lang="hu-HU" b="1" dirty="0">
                <a:solidFill>
                  <a:srgbClr val="C00000"/>
                </a:solidFill>
              </a:rPr>
              <a:t>I. Vizsgáljuk meg az alábbi rendszer viselkedését különböző "</a:t>
            </a:r>
            <a:r>
              <a:rPr lang="hu-HU" b="1" dirty="0" err="1">
                <a:solidFill>
                  <a:srgbClr val="C00000"/>
                </a:solidFill>
              </a:rPr>
              <a:t>mu</a:t>
            </a:r>
            <a:r>
              <a:rPr lang="hu-HU" b="1" dirty="0">
                <a:solidFill>
                  <a:srgbClr val="C00000"/>
                </a:solidFill>
              </a:rPr>
              <a:t>" paraméterek mellett!</a:t>
            </a:r>
            <a:endParaRPr lang="hu-HU" dirty="0"/>
          </a:p>
          <a:p>
            <a:pPr marL="1000760" lvl="1" indent="-457200"/>
            <a:r>
              <a:rPr lang="hu-HU" altLang="en-US" b="1" dirty="0"/>
              <a:t>dx=x*(1-x/2-y) </a:t>
            </a:r>
          </a:p>
          <a:p>
            <a:pPr marL="1000760" lvl="1" indent="-457200"/>
            <a:r>
              <a:rPr lang="hu-HU" altLang="en-US" b="1" err="1"/>
              <a:t>dy</a:t>
            </a:r>
            <a:r>
              <a:rPr lang="hu-HU" altLang="en-US" b="1" dirty="0"/>
              <a:t>=y*(</a:t>
            </a:r>
            <a:r>
              <a:rPr lang="hu-HU" altLang="en-US" b="1" err="1"/>
              <a:t>mu</a:t>
            </a:r>
            <a:r>
              <a:rPr lang="hu-HU" altLang="en-US" b="1" dirty="0"/>
              <a:t>-y-x)</a:t>
            </a:r>
          </a:p>
          <a:p>
            <a:pPr marL="1000760" lvl="1" indent="-457200"/>
            <a:r>
              <a:rPr lang="hu-HU" altLang="en-US" dirty="0"/>
              <a:t>x&lt;=0 , y&lt;=0 , 0&lt;</a:t>
            </a:r>
            <a:r>
              <a:rPr lang="hu-HU" altLang="en-US" err="1"/>
              <a:t>mu</a:t>
            </a:r>
            <a:r>
              <a:rPr lang="hu-HU" altLang="en-US" dirty="0"/>
              <a:t>&lt;3</a:t>
            </a:r>
          </a:p>
          <a:p>
            <a:pPr marL="635000" indent="-457200"/>
            <a:r>
              <a:rPr lang="hu-HU" dirty="0"/>
              <a:t>Lásd: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gyak06_Lotka_Volterra_bifurkacio.m</a:t>
            </a:r>
            <a:endParaRPr lang="hu-HU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635000" indent="-457200">
              <a:lnSpc>
                <a:spcPct val="120000"/>
              </a:lnSpc>
            </a:pPr>
            <a:r>
              <a:rPr lang="hu-HU" altLang="en-US" dirty="0"/>
              <a:t>Milyen típusú rendszerről van szó? (figyeld a keresztcsatolásokat)</a:t>
            </a:r>
          </a:p>
          <a:p>
            <a:pPr marL="635000" indent="-457200">
              <a:lnSpc>
                <a:spcPct val="120000"/>
              </a:lnSpc>
            </a:pPr>
            <a:r>
              <a:rPr lang="hu-HU" altLang="en-US" dirty="0"/>
              <a:t>Hol (milyen </a:t>
            </a:r>
            <a:r>
              <a:rPr lang="hu-HU" altLang="en-US" err="1"/>
              <a:t>mu</a:t>
            </a:r>
            <a:r>
              <a:rPr lang="hu-HU" altLang="en-US" dirty="0"/>
              <a:t> paraméter(</a:t>
            </a:r>
            <a:r>
              <a:rPr lang="hu-HU" altLang="en-US" err="1"/>
              <a:t>ek</a:t>
            </a:r>
            <a:r>
              <a:rPr lang="hu-HU" altLang="en-US" dirty="0"/>
              <a:t>) mellett) van bifurkációs pont?</a:t>
            </a:r>
          </a:p>
          <a:p>
            <a:pPr marL="635000" indent="-457200">
              <a:lnSpc>
                <a:spcPct val="120000"/>
              </a:lnSpc>
            </a:pPr>
            <a:r>
              <a:rPr lang="hu-HU" altLang="en-US" dirty="0"/>
              <a:t>Milyen típusú egyensúlyi helyzetek képződnek, tűnnek el, alakulnak át egymásba?</a:t>
            </a:r>
          </a:p>
          <a:p>
            <a:pPr marL="635000" indent="-457200">
              <a:lnSpc>
                <a:spcPct val="120000"/>
              </a:lnSpc>
            </a:pPr>
            <a:r>
              <a:rPr lang="hu-HU" altLang="en-US" dirty="0"/>
              <a:t>Hogyan függ a rendszer viselkedése a </a:t>
            </a:r>
            <a:r>
              <a:rPr lang="hu-HU" altLang="en-US" err="1"/>
              <a:t>mu</a:t>
            </a:r>
            <a:r>
              <a:rPr lang="hu-HU" altLang="en-US" dirty="0"/>
              <a:t> paramétertől (az y faj szaporodási rátájától)?</a:t>
            </a:r>
          </a:p>
          <a:p>
            <a:pPr marL="635000" indent="-457200">
              <a:lnSpc>
                <a:spcPct val="120000"/>
              </a:lnSpc>
            </a:pPr>
            <a:r>
              <a:rPr lang="hu-HU" altLang="en-US" dirty="0"/>
              <a:t>Biológiailag/ökológiailag mit jelentenek az eredmények?</a:t>
            </a:r>
          </a:p>
          <a:p>
            <a:pPr marL="0" indent="0" algn="just">
              <a:buNone/>
            </a:pPr>
            <a:endParaRPr lang="hu-HU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5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2249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en-US" dirty="0"/>
              <a:t>Feladatok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365489"/>
            <a:ext cx="8229600" cy="5225091"/>
          </a:xfrm>
        </p:spPr>
        <p:txBody>
          <a:bodyPr vert="horz" anchor="t">
            <a:normAutofit/>
          </a:bodyPr>
          <a:lstStyle/>
          <a:p>
            <a:pPr marL="177800" indent="0">
              <a:buNone/>
            </a:pPr>
            <a:r>
              <a:rPr lang="hu-HU" altLang="en-US" sz="2200" b="1" dirty="0">
                <a:solidFill>
                  <a:srgbClr val="C00000"/>
                </a:solidFill>
              </a:rPr>
              <a:t>II. Vizsgáljuk meg a korábbi rendszert az x&gt;=0, y&gt;=0 tartományon kívül is!</a:t>
            </a:r>
            <a:endParaRPr lang="en-US" sz="2200" b="1">
              <a:solidFill>
                <a:srgbClr val="C00000"/>
              </a:solidFill>
            </a:endParaRPr>
          </a:p>
          <a:p>
            <a:pPr marL="635000" indent="-457200"/>
            <a:r>
              <a:rPr lang="hu-HU" altLang="en-US" sz="2200" dirty="0"/>
              <a:t>Lásd: </a:t>
            </a:r>
            <a:r>
              <a:rPr lang="hu-HU" altLang="en-US" sz="2200" dirty="0">
                <a:solidFill>
                  <a:schemeClr val="accent5">
                    <a:lumMod val="75000"/>
                  </a:schemeClr>
                </a:solidFill>
              </a:rPr>
              <a:t>gyak06_Lotka_Volterra_trace_det_bifurkacio.m</a:t>
            </a:r>
          </a:p>
          <a:p>
            <a:pPr marL="520700" indent="-342900"/>
            <a:r>
              <a:rPr lang="hu-HU" altLang="en-US" sz="2200" dirty="0"/>
              <a:t> Ábrázoljuk a rendszer vektormezőjét </a:t>
            </a:r>
            <a:r>
              <a:rPr lang="es-ES" altLang="en-US" sz="2200" dirty="0"/>
              <a:t>az x eleme [-4,4] és az y eleme [-4,4] tartományon</a:t>
            </a:r>
            <a:r>
              <a:rPr lang="hu-HU" altLang="en-US" sz="2200" dirty="0"/>
              <a:t>!</a:t>
            </a:r>
          </a:p>
          <a:p>
            <a:pPr marL="520700" indent="-342900"/>
            <a:r>
              <a:rPr lang="hu-HU" altLang="en-US" sz="2200" dirty="0"/>
              <a:t> Jelöljük az N=(2*mu-2; 2-mu) egyensúlyi pont Jacobi mátrixához tartozó </a:t>
            </a:r>
            <a:r>
              <a:rPr lang="hu-HU" altLang="en-US" sz="2200" err="1"/>
              <a:t>Trace</a:t>
            </a:r>
            <a:r>
              <a:rPr lang="hu-HU" altLang="en-US" sz="2200" dirty="0"/>
              <a:t> és Determináns értéket a T-D ábrán!</a:t>
            </a:r>
          </a:p>
          <a:p>
            <a:pPr marL="0" indent="0" algn="just">
              <a:buNone/>
            </a:pPr>
            <a:endParaRPr lang="hu-HU" altLang="en-US" dirty="0"/>
          </a:p>
          <a:p>
            <a:pPr algn="just"/>
            <a:r>
              <a:rPr lang="hu-HU" sz="2200" dirty="0"/>
              <a:t>    Ez a 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howToSketchAPhasePortrait.pdf</a:t>
            </a:r>
            <a:r>
              <a:rPr lang="hu-HU" sz="2200" dirty="0"/>
              <a:t> 13.oldal 7. feladat.</a:t>
            </a:r>
          </a:p>
          <a:p>
            <a:pPr marL="457200" indent="0" algn="just">
              <a:buNone/>
            </a:pPr>
            <a:r>
              <a:rPr lang="hu-HU" sz="2200" i="1" dirty="0">
                <a:solidFill>
                  <a:srgbClr val="C00000"/>
                </a:solidFill>
              </a:rPr>
              <a:t>III. A 14. oldalon a levezetésben van 2 számítási hiba. Aki ezt észreveszi és megírja a jó értékeket a Tanárúrnak, az jópontokra számíthat.</a:t>
            </a:r>
            <a:r>
              <a:rPr lang="hu-HU" sz="2200" dirty="0">
                <a:sym typeface="Wingdings" panose="05000000000000000000" pitchFamily="2" charset="2"/>
              </a:rPr>
              <a:t> </a:t>
            </a:r>
            <a:endParaRPr lang="hu-HU" sz="220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altLang="en-US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1791"/>
            <a:ext cx="8229600" cy="4905215"/>
          </a:xfrm>
        </p:spPr>
        <p:txBody>
          <a:bodyPr>
            <a:normAutofit/>
          </a:bodyPr>
          <a:lstStyle/>
          <a:p>
            <a:pPr marL="543560" lvl="1" indent="0">
              <a:buNone/>
            </a:pPr>
            <a:r>
              <a:rPr lang="hu-HU" altLang="en-US" b="1" dirty="0" err="1"/>
              <a:t>dx</a:t>
            </a:r>
            <a:r>
              <a:rPr lang="hu-HU" altLang="en-US" b="1" dirty="0"/>
              <a:t>=x*(1-x/2</a:t>
            </a:r>
            <a:r>
              <a:rPr lang="hu-HU" altLang="en-US" b="1" dirty="0">
                <a:solidFill>
                  <a:srgbClr val="FF0000"/>
                </a:solidFill>
              </a:rPr>
              <a:t>-y</a:t>
            </a:r>
            <a:r>
              <a:rPr lang="hu-HU" altLang="en-US" b="1" dirty="0"/>
              <a:t>) </a:t>
            </a:r>
          </a:p>
          <a:p>
            <a:pPr marL="543560" lvl="1" indent="0">
              <a:buNone/>
            </a:pPr>
            <a:r>
              <a:rPr lang="hu-HU" altLang="en-US" b="1" dirty="0" err="1"/>
              <a:t>dy</a:t>
            </a:r>
            <a:r>
              <a:rPr lang="hu-HU" altLang="en-US" b="1" dirty="0"/>
              <a:t>=y*(</a:t>
            </a:r>
            <a:r>
              <a:rPr lang="hu-HU" altLang="en-US" b="1" dirty="0" err="1"/>
              <a:t>mu-y</a:t>
            </a:r>
            <a:r>
              <a:rPr lang="hu-HU" altLang="en-US" b="1" dirty="0" err="1">
                <a:solidFill>
                  <a:srgbClr val="FF0000"/>
                </a:solidFill>
              </a:rPr>
              <a:t>-x</a:t>
            </a:r>
            <a:r>
              <a:rPr lang="hu-HU" altLang="en-US" b="1" dirty="0"/>
              <a:t>)</a:t>
            </a:r>
            <a:endParaRPr lang="hu-HU" altLang="en-US" dirty="0"/>
          </a:p>
          <a:p>
            <a:pPr marL="635000" indent="-457200"/>
            <a:r>
              <a:rPr lang="hu-HU" altLang="en-US" b="1" dirty="0"/>
              <a:t>Versengés</a:t>
            </a:r>
            <a:r>
              <a:rPr lang="hu-HU" altLang="en-US" dirty="0"/>
              <a:t> (negatív keresztcsatolás, mindkét fajnak kárára van a másik, </a:t>
            </a:r>
            <a:r>
              <a:rPr lang="hu-HU" altLang="en-US" dirty="0" err="1"/>
              <a:t>pl</a:t>
            </a:r>
            <a:r>
              <a:rPr lang="hu-HU" altLang="en-US" dirty="0"/>
              <a:t>: mindketten ugyanazt eszik)</a:t>
            </a:r>
          </a:p>
          <a:p>
            <a:pPr marL="1000760" lvl="1" indent="-457200"/>
            <a:endParaRPr lang="hu-HU" altLang="en-US" dirty="0"/>
          </a:p>
          <a:p>
            <a:pPr marL="635000" indent="-457200"/>
            <a:r>
              <a:rPr lang="hu-HU" altLang="en-US" dirty="0"/>
              <a:t>Jacobi mátrix paraméteresen: </a:t>
            </a:r>
          </a:p>
          <a:p>
            <a:pPr marL="635000" indent="-457200"/>
            <a:r>
              <a:rPr lang="hu-HU" altLang="en-US" dirty="0" err="1"/>
              <a:t>dx</a:t>
            </a:r>
            <a:r>
              <a:rPr lang="hu-HU" altLang="en-US" dirty="0"/>
              <a:t>=0 ÉS </a:t>
            </a:r>
            <a:r>
              <a:rPr lang="hu-HU" altLang="en-US" dirty="0" err="1"/>
              <a:t>dy</a:t>
            </a:r>
            <a:r>
              <a:rPr lang="hu-HU" altLang="en-US" dirty="0"/>
              <a:t>=0 esetén a 4 egyensúlyi pont és a J mátrix ezekben a pontokban:</a:t>
            </a:r>
          </a:p>
          <a:p>
            <a:pPr marL="177800" indent="0">
              <a:buNone/>
            </a:pPr>
            <a:endParaRPr lang="hu-HU" altLang="en-US" dirty="0"/>
          </a:p>
          <a:p>
            <a:pPr marL="1000760" lvl="1" indent="-457200"/>
            <a:endParaRPr lang="hu-HU" altLang="en-US" dirty="0"/>
          </a:p>
          <a:p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29" y="3018964"/>
            <a:ext cx="2571750" cy="79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71" y="5368413"/>
            <a:ext cx="1419225" cy="762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941" y="5439696"/>
            <a:ext cx="1685925" cy="8477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884" y="5540323"/>
            <a:ext cx="1981200" cy="8191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970" y="5368413"/>
            <a:ext cx="2095500" cy="9334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856" y="4673088"/>
            <a:ext cx="923925" cy="6953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185" y="4739455"/>
            <a:ext cx="838200" cy="6667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490" y="4639750"/>
            <a:ext cx="962025" cy="762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3157" y="4503481"/>
            <a:ext cx="13811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1791"/>
            <a:ext cx="8229600" cy="5563977"/>
          </a:xfrm>
        </p:spPr>
        <p:txBody>
          <a:bodyPr vert="horz" anchor="t">
            <a:normAutofit fontScale="92500" lnSpcReduction="10000"/>
          </a:bodyPr>
          <a:lstStyle/>
          <a:p>
            <a:pPr marL="635000" indent="-457200"/>
            <a:r>
              <a:rPr lang="hu-HU" altLang="en-US" u="sng" dirty="0"/>
              <a:t>Az O, P, Q egyensúlyi pontok a tengelyeken vannak</a:t>
            </a:r>
            <a:r>
              <a:rPr lang="hu-HU" altLang="en-US" dirty="0"/>
              <a:t>: azt mutatják meg, mi történik, ha csak az egyik faj van jelen</a:t>
            </a:r>
          </a:p>
          <a:p>
            <a:pPr marL="1000760" lvl="1" indent="-457200"/>
            <a:r>
              <a:rPr lang="hu-HU" altLang="en-US" dirty="0"/>
              <a:t>a faj mennyisége beáll egy a szaporodási és a halálozási rátától függő szintre</a:t>
            </a:r>
          </a:p>
          <a:p>
            <a:pPr marL="635000" indent="-457200"/>
            <a:r>
              <a:rPr lang="hu-HU" altLang="en-US" u="sng" dirty="0"/>
              <a:t>Az N pont a legérdekesebb</a:t>
            </a:r>
            <a:r>
              <a:rPr lang="hu-HU" altLang="en-US" dirty="0"/>
              <a:t>: ekkor mindkét faj jelen van kezdetben a közösségben</a:t>
            </a:r>
          </a:p>
          <a:p>
            <a:pPr marL="635000" indent="-457200"/>
            <a:r>
              <a:rPr lang="hu-HU" altLang="en-US" u="sng" dirty="0"/>
              <a:t>Változtassuk a </a:t>
            </a:r>
            <a:r>
              <a:rPr lang="hu-HU" altLang="en-US" u="sng" dirty="0" err="1"/>
              <a:t>mu</a:t>
            </a:r>
            <a:r>
              <a:rPr lang="hu-HU" altLang="en-US" u="sng" dirty="0"/>
              <a:t> paramétert 0 és 3 közt</a:t>
            </a:r>
            <a:r>
              <a:rPr lang="hu-HU" altLang="en-US" dirty="0"/>
              <a:t>:</a:t>
            </a:r>
          </a:p>
          <a:p>
            <a:pPr marL="1000760" lvl="1" indent="-457200"/>
            <a:r>
              <a:rPr lang="hu-HU" altLang="en-US" u="sng" dirty="0"/>
              <a:t>0&lt;</a:t>
            </a:r>
            <a:r>
              <a:rPr lang="hu-HU" altLang="en-US" u="sng" dirty="0" err="1"/>
              <a:t>mu</a:t>
            </a:r>
            <a:r>
              <a:rPr lang="hu-HU" altLang="en-US" u="sng" dirty="0"/>
              <a:t>&lt;1 </a:t>
            </a:r>
            <a:r>
              <a:rPr lang="hu-HU" altLang="en-US" dirty="0"/>
              <a:t>: minden megoldás a P-hez tart: y faj eltűnik, x beáll egy stabil szintre -&gt; az x kiszorítja az y-t</a:t>
            </a:r>
          </a:p>
          <a:p>
            <a:pPr marL="1000760" lvl="1" indent="-457200"/>
            <a:r>
              <a:rPr lang="hu-HU" altLang="en-US" u="sng" dirty="0"/>
              <a:t>1&lt;</a:t>
            </a:r>
            <a:r>
              <a:rPr lang="hu-HU" altLang="en-US" u="sng" dirty="0" err="1"/>
              <a:t>mu</a:t>
            </a:r>
            <a:r>
              <a:rPr lang="hu-HU" altLang="en-US" u="sng" dirty="0"/>
              <a:t>&lt;2 közt </a:t>
            </a:r>
            <a:r>
              <a:rPr lang="hu-HU" altLang="en-US" dirty="0"/>
              <a:t>: P, Q stabil egyensúlyi pontok, N nyeregpont: a kezdeti x,y aránytól függ, melyik faj szorítja ki a másikat (lásd: múlt óra)</a:t>
            </a:r>
          </a:p>
          <a:p>
            <a:pPr marL="1000760" lvl="1" indent="-457200"/>
            <a:r>
              <a:rPr lang="hu-HU" altLang="en-US" u="sng" dirty="0"/>
              <a:t>2&lt;</a:t>
            </a:r>
            <a:r>
              <a:rPr lang="hu-HU" altLang="en-US" u="sng" err="1"/>
              <a:t>mu</a:t>
            </a:r>
            <a:r>
              <a:rPr lang="hu-HU" altLang="en-US" dirty="0"/>
              <a:t> : minden megoldás a Q-hoz tart: x faj eltűnik, y beáll egy stabil szintre -&gt; az y kiszorítja az x-et</a:t>
            </a:r>
          </a:p>
          <a:p>
            <a:pPr marL="1000760" lvl="1" indent="-457200"/>
            <a:r>
              <a:rPr lang="hu-HU" altLang="en-US" b="1" err="1"/>
              <a:t>mu</a:t>
            </a:r>
            <a:r>
              <a:rPr lang="hu-HU" altLang="en-US" b="1" dirty="0"/>
              <a:t>=1 és </a:t>
            </a:r>
            <a:r>
              <a:rPr lang="hu-HU" altLang="en-US" b="1" err="1"/>
              <a:t>mu</a:t>
            </a:r>
            <a:r>
              <a:rPr lang="hu-HU" altLang="en-US" b="1" dirty="0"/>
              <a:t>=2  a bifurkációs pontok</a:t>
            </a:r>
            <a:r>
              <a:rPr lang="hu-HU" altLang="en-US" dirty="0"/>
              <a:t>: ekkor keletkezik és tűnik el a nyeregpont (a vizsgált tartományban)</a:t>
            </a:r>
          </a:p>
          <a:p>
            <a:pPr marL="635000" indent="-457200"/>
            <a:endParaRPr lang="hu-HU" altLang="en-US" dirty="0"/>
          </a:p>
          <a:p>
            <a:pPr marL="177800" indent="0">
              <a:buNone/>
            </a:pPr>
            <a:endParaRPr lang="hu-HU" altLang="en-US" dirty="0"/>
          </a:p>
          <a:p>
            <a:pPr marL="1000760" lvl="1" indent="-457200"/>
            <a:endParaRPr lang="hu-HU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9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2825"/>
          </a:xfrm>
        </p:spPr>
        <p:txBody>
          <a:bodyPr>
            <a:normAutofit/>
          </a:bodyPr>
          <a:lstStyle/>
          <a:p>
            <a:r>
              <a:rPr lang="hu-HU" dirty="0"/>
              <a:t>Populáció dinamika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Modell kémiai oszcillációkra, ragadozó (y) és prédájának (x) együttélésére:</a:t>
            </a:r>
          </a:p>
          <a:p>
            <a:endParaRPr lang="hu-HU" dirty="0"/>
          </a:p>
          <a:p>
            <a:pPr marL="450850" indent="0">
              <a:buNone/>
            </a:pPr>
            <a:r>
              <a:rPr lang="hu-HU" dirty="0"/>
              <a:t>dx=x*(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*y</a:t>
            </a:r>
            <a:r>
              <a:rPr lang="hu-HU" dirty="0"/>
              <a:t>)</a:t>
            </a:r>
          </a:p>
          <a:p>
            <a:pPr marL="450850" indent="0">
              <a:buNone/>
            </a:pPr>
            <a:r>
              <a:rPr lang="hu-HU" dirty="0"/>
              <a:t>dy=y*(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*x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Az egyenletek megmondják, hogy adott kiindulási x és y mellett hogyan alakul az egyes fajok egyedszáma.</a:t>
            </a:r>
          </a:p>
          <a:p>
            <a:r>
              <a:rPr lang="hu-HU" dirty="0"/>
              <a:t>A kezdeti értékektől függő stabil oszcilláció alakul(hat) ki a 2 faj mennyiségében.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90539" y="327889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Természetes szaporulat</a:t>
            </a:r>
          </a:p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Természetes halál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Fajok közti interakció (itt predáció)</a:t>
            </a:r>
          </a:p>
        </p:txBody>
      </p:sp>
    </p:spTree>
    <p:extLst>
      <p:ext uri="{BB962C8B-B14F-4D97-AF65-F5344CB8AC3E}">
        <p14:creationId xmlns:p14="http://schemas.microsoft.com/office/powerpoint/2010/main" val="362437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hu-HU" b="1" dirty="0"/>
              <a:t>Biológiai jelentés</a:t>
            </a:r>
            <a:r>
              <a:rPr lang="hu-HU" dirty="0"/>
              <a:t>: </a:t>
            </a:r>
            <a:r>
              <a:rPr lang="hu-HU" dirty="0" err="1"/>
              <a:t>mu</a:t>
            </a:r>
            <a:r>
              <a:rPr lang="hu-HU" dirty="0"/>
              <a:t>=y szaporodási ráta</a:t>
            </a:r>
          </a:p>
          <a:p>
            <a:pPr lvl="1" indent="-246380"/>
            <a:r>
              <a:rPr lang="hu-HU" u="sng" dirty="0" err="1"/>
              <a:t>mu</a:t>
            </a:r>
            <a:r>
              <a:rPr lang="hu-HU" u="sng" dirty="0"/>
              <a:t>&lt;1</a:t>
            </a:r>
            <a:r>
              <a:rPr lang="hu-HU" dirty="0"/>
              <a:t>: az y mindenképp kihal,  mert gyorsabban hal meg, mint ahogy szaporodna (-1 a halálozási ráta)</a:t>
            </a:r>
          </a:p>
          <a:p>
            <a:pPr lvl="1" indent="-246380"/>
            <a:r>
              <a:rPr lang="hu-HU" u="sng" dirty="0" err="1"/>
              <a:t>mu</a:t>
            </a:r>
            <a:r>
              <a:rPr lang="hu-HU" u="sng" dirty="0"/>
              <a:t>&gt;2</a:t>
            </a:r>
            <a:r>
              <a:rPr lang="hu-HU" dirty="0"/>
              <a:t>: az y sokkal gyorsabban nő az x-nél (1 a szaporodási rátája), mindig ő nyeri a versengést </a:t>
            </a:r>
          </a:p>
          <a:p>
            <a:pPr lvl="1" indent="-246380"/>
            <a:r>
              <a:rPr lang="hu-HU" u="sng" dirty="0"/>
              <a:t>1&lt;</a:t>
            </a:r>
            <a:r>
              <a:rPr lang="hu-HU" u="sng" dirty="0" err="1"/>
              <a:t>mu</a:t>
            </a:r>
            <a:r>
              <a:rPr lang="hu-HU" u="sng" dirty="0"/>
              <a:t>&lt;2</a:t>
            </a:r>
            <a:r>
              <a:rPr lang="hu-HU" dirty="0"/>
              <a:t>: kiegyenlített a verseny, a kezdeti helyzet determinálja a végkifejletet (élet és halál szeparáló görbéje alapján, lásd: múlt hét)</a:t>
            </a:r>
          </a:p>
        </p:txBody>
      </p:sp>
    </p:spTree>
    <p:extLst>
      <p:ext uri="{BB962C8B-B14F-4D97-AF65-F5344CB8AC3E}">
        <p14:creationId xmlns:p14="http://schemas.microsoft.com/office/powerpoint/2010/main" val="240955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1791"/>
            <a:ext cx="8229600" cy="4905215"/>
          </a:xfrm>
        </p:spPr>
        <p:txBody>
          <a:bodyPr>
            <a:normAutofit fontScale="92500" lnSpcReduction="10000"/>
          </a:bodyPr>
          <a:lstStyle/>
          <a:p>
            <a:pPr marL="635000" indent="-457200"/>
            <a:r>
              <a:rPr lang="hu-HU" altLang="en-US" dirty="0"/>
              <a:t>Vegyük észre, hogy </a:t>
            </a:r>
          </a:p>
          <a:p>
            <a:pPr marL="1000760" lvl="1" indent="-457200"/>
            <a:r>
              <a:rPr lang="hu-HU" altLang="en-US" dirty="0"/>
              <a:t>a </a:t>
            </a:r>
            <a:r>
              <a:rPr lang="hu-HU" altLang="en-US" dirty="0" err="1"/>
              <a:t>dx</a:t>
            </a:r>
            <a:r>
              <a:rPr lang="hu-HU" altLang="en-US" dirty="0"/>
              <a:t>=0 egyeneseket függőlegesen, </a:t>
            </a:r>
          </a:p>
          <a:p>
            <a:pPr marL="1000760" lvl="1" indent="-457200"/>
            <a:r>
              <a:rPr lang="hu-HU" altLang="en-US" dirty="0"/>
              <a:t>a </a:t>
            </a:r>
            <a:r>
              <a:rPr lang="hu-HU" altLang="en-US" dirty="0" err="1"/>
              <a:t>dy</a:t>
            </a:r>
            <a:r>
              <a:rPr lang="hu-HU" altLang="en-US" dirty="0"/>
              <a:t>=0 egyeneseket vízszintesen metszik a </a:t>
            </a:r>
            <a:r>
              <a:rPr lang="hu-HU" altLang="en-US" dirty="0" err="1"/>
              <a:t>trajektóriák</a:t>
            </a:r>
            <a:r>
              <a:rPr lang="hu-HU" altLang="en-US" dirty="0"/>
              <a:t>,</a:t>
            </a:r>
          </a:p>
          <a:p>
            <a:pPr marL="635000" indent="-457200"/>
            <a:r>
              <a:rPr lang="hu-HU" altLang="en-US" dirty="0"/>
              <a:t>Így </a:t>
            </a:r>
            <a:r>
              <a:rPr lang="hu-HU" altLang="en-US" b="1" dirty="0"/>
              <a:t>a fázistér felosztható olyan területekre </a:t>
            </a:r>
            <a:r>
              <a:rPr lang="hu-HU" altLang="en-US" dirty="0"/>
              <a:t>(kis háromszögek, négyszögek), </a:t>
            </a:r>
            <a:r>
              <a:rPr lang="hu-HU" altLang="en-US" b="1" dirty="0"/>
              <a:t>amik határain tudjuk a viselkedést</a:t>
            </a:r>
            <a:r>
              <a:rPr lang="hu-HU" altLang="en-US" dirty="0"/>
              <a:t>, és amiken belül a rendszer folytonosan változik (kis változás a paraméterekben -&gt; kis változás a megoldásban)</a:t>
            </a:r>
          </a:p>
          <a:p>
            <a:pPr marL="635000" indent="-457200"/>
            <a:r>
              <a:rPr lang="hu-HU" altLang="en-US" dirty="0"/>
              <a:t>Ezeket a peremfeltételeket figyelembe véve (plusz a nagyon messzi pontban a gradiens irányát is) </a:t>
            </a:r>
            <a:r>
              <a:rPr lang="hu-HU" altLang="en-US" b="1" dirty="0"/>
              <a:t>a lokális </a:t>
            </a:r>
            <a:r>
              <a:rPr lang="hu-HU" altLang="en-US" dirty="0"/>
              <a:t>(egyensúlyi pont közeli) </a:t>
            </a:r>
            <a:r>
              <a:rPr lang="hu-HU" altLang="en-US" b="1" dirty="0"/>
              <a:t>fázisportrékból megalkothatjuk a globálist</a:t>
            </a:r>
            <a:r>
              <a:rPr lang="hu-HU" altLang="en-US" dirty="0"/>
              <a:t> (egész fázistérre vonatkozót) is</a:t>
            </a:r>
          </a:p>
          <a:p>
            <a:pPr marL="1000760" lvl="1" indent="-457200"/>
            <a:endParaRPr lang="hu-HU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1791"/>
            <a:ext cx="8229600" cy="4905215"/>
          </a:xfrm>
        </p:spPr>
        <p:txBody>
          <a:bodyPr>
            <a:normAutofit/>
          </a:bodyPr>
          <a:lstStyle/>
          <a:p>
            <a:pPr marL="1000760" lvl="1" indent="-457200"/>
            <a:endParaRPr lang="hu-HU" altLang="en-US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" y="1131791"/>
            <a:ext cx="7539487" cy="5654615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2728452" y="4527753"/>
            <a:ext cx="0" cy="693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054942" y="4225410"/>
            <a:ext cx="0" cy="693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035278" y="5220927"/>
            <a:ext cx="19664" cy="663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374490" y="5530645"/>
            <a:ext cx="707923" cy="22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353663" y="6037006"/>
            <a:ext cx="8676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803923" y="6023447"/>
            <a:ext cx="629264" cy="13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5279922" y="3320157"/>
            <a:ext cx="427702" cy="511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1120877" y="5722374"/>
            <a:ext cx="1356852" cy="1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887362" y="4571997"/>
            <a:ext cx="3197941" cy="93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7118555" y="3563465"/>
            <a:ext cx="717291" cy="663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712153" y="3077844"/>
            <a:ext cx="136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Innen az egyensúlyi pontba megy vagy lefelé elhagyja</a:t>
            </a:r>
            <a:endParaRPr lang="en-US" sz="1200" dirty="0">
              <a:latin typeface="+mj-lt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85259" y="5369743"/>
            <a:ext cx="136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Innen  vízszintesen távoznak a megoldások</a:t>
            </a:r>
            <a:endParaRPr lang="en-US" sz="1200" dirty="0">
              <a:latin typeface="+mj-lt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0" y="4142343"/>
            <a:ext cx="136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Ezt a régiót nem tudják elhagyni a </a:t>
            </a:r>
            <a:r>
              <a:rPr lang="hu-HU" sz="1200" dirty="0" err="1">
                <a:latin typeface="+mj-lt"/>
              </a:rPr>
              <a:t>trajektóriák</a:t>
            </a:r>
            <a:r>
              <a:rPr lang="hu-HU" sz="1200" dirty="0">
                <a:latin typeface="+mj-lt"/>
              </a:rPr>
              <a:t>, az </a:t>
            </a:r>
            <a:r>
              <a:rPr lang="hu-HU" sz="1200" dirty="0" err="1">
                <a:latin typeface="+mj-lt"/>
              </a:rPr>
              <a:t>egynsúlyi</a:t>
            </a:r>
            <a:r>
              <a:rPr lang="hu-HU" sz="1200" dirty="0">
                <a:latin typeface="+mj-lt"/>
              </a:rPr>
              <a:t> pont felé tartanak benne</a:t>
            </a:r>
            <a:endParaRPr lang="en-US" sz="1200" dirty="0">
              <a:latin typeface="+mj-lt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6002594" y="1238865"/>
            <a:ext cx="280220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zis 33"/>
          <p:cNvSpPr/>
          <p:nvPr/>
        </p:nvSpPr>
        <p:spPr>
          <a:xfrm>
            <a:off x="6476223" y="5960806"/>
            <a:ext cx="191729" cy="1523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1791"/>
            <a:ext cx="8229600" cy="4905215"/>
          </a:xfrm>
        </p:spPr>
        <p:txBody>
          <a:bodyPr>
            <a:normAutofit/>
          </a:bodyPr>
          <a:lstStyle/>
          <a:p>
            <a:pPr marL="1000760" lvl="1" indent="-457200"/>
            <a:endParaRPr lang="hu-HU" altLang="en-US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" y="1131791"/>
            <a:ext cx="7539486" cy="5654615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5353663" y="5126837"/>
            <a:ext cx="0" cy="693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054942" y="3281514"/>
            <a:ext cx="0" cy="693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035278" y="4719489"/>
            <a:ext cx="19664" cy="663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277031" y="5737123"/>
            <a:ext cx="707923" cy="22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353663" y="6037006"/>
            <a:ext cx="8676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803923" y="6023447"/>
            <a:ext cx="629264" cy="13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5279922" y="3320157"/>
            <a:ext cx="427702" cy="511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1120877" y="5722374"/>
            <a:ext cx="1356852" cy="1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197994" y="4559276"/>
            <a:ext cx="1130489" cy="6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7118555" y="3563465"/>
            <a:ext cx="717291" cy="663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712153" y="3077844"/>
            <a:ext cx="136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Innen befelé mennek a megoldások és elérik valamelyik alsó határt</a:t>
            </a:r>
            <a:endParaRPr lang="en-US" sz="1200" dirty="0">
              <a:latin typeface="+mj-lt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85259" y="5369743"/>
            <a:ext cx="136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Innen távoznak a megoldások</a:t>
            </a:r>
            <a:endParaRPr lang="en-US" sz="1200" dirty="0">
              <a:latin typeface="+mj-lt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0" y="4142343"/>
            <a:ext cx="136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Ezt a régiót nem tudják elhagyni a </a:t>
            </a:r>
            <a:r>
              <a:rPr lang="hu-HU" sz="1200" dirty="0" err="1">
                <a:latin typeface="+mj-lt"/>
              </a:rPr>
              <a:t>trajektóriák</a:t>
            </a:r>
            <a:r>
              <a:rPr lang="hu-HU" sz="1200" dirty="0">
                <a:latin typeface="+mj-lt"/>
              </a:rPr>
              <a:t>, az </a:t>
            </a:r>
            <a:r>
              <a:rPr lang="hu-HU" sz="1200" dirty="0" err="1">
                <a:latin typeface="+mj-lt"/>
              </a:rPr>
              <a:t>egynsúlyi</a:t>
            </a:r>
            <a:r>
              <a:rPr lang="hu-HU" sz="1200" dirty="0">
                <a:latin typeface="+mj-lt"/>
              </a:rPr>
              <a:t> pont felé tartanak benne</a:t>
            </a:r>
            <a:endParaRPr lang="en-US" sz="1200" dirty="0">
              <a:latin typeface="+mj-lt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6002594" y="1238865"/>
            <a:ext cx="280220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2481580" y="4691317"/>
            <a:ext cx="19664" cy="663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2755490" y="4719489"/>
            <a:ext cx="629264" cy="13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zis 21"/>
          <p:cNvSpPr/>
          <p:nvPr/>
        </p:nvSpPr>
        <p:spPr>
          <a:xfrm>
            <a:off x="6476223" y="5960806"/>
            <a:ext cx="191729" cy="1523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zis 25"/>
          <p:cNvSpPr/>
          <p:nvPr/>
        </p:nvSpPr>
        <p:spPr>
          <a:xfrm>
            <a:off x="1949245" y="4195914"/>
            <a:ext cx="191729" cy="1523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zis 26"/>
          <p:cNvSpPr/>
          <p:nvPr/>
        </p:nvSpPr>
        <p:spPr>
          <a:xfrm>
            <a:off x="3769604" y="5158006"/>
            <a:ext cx="191729" cy="152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gyenes összekötő nyíllal 30"/>
          <p:cNvCxnSpPr/>
          <p:nvPr/>
        </p:nvCxnSpPr>
        <p:spPr>
          <a:xfrm>
            <a:off x="1197994" y="4579123"/>
            <a:ext cx="3270767" cy="98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670514" y="4892446"/>
            <a:ext cx="109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FF0000"/>
                </a:solidFill>
                <a:latin typeface="+mj-lt"/>
              </a:rPr>
              <a:t>Nyeregpont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72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31791"/>
            <a:ext cx="8229600" cy="4905215"/>
          </a:xfrm>
        </p:spPr>
        <p:txBody>
          <a:bodyPr>
            <a:normAutofit/>
          </a:bodyPr>
          <a:lstStyle/>
          <a:p>
            <a:pPr marL="1000760" lvl="1" indent="-457200"/>
            <a:endParaRPr lang="hu-HU" altLang="en-US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" y="1131791"/>
            <a:ext cx="7539486" cy="5654615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2054942" y="2057397"/>
            <a:ext cx="0" cy="693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035278" y="4247528"/>
            <a:ext cx="19664" cy="663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353663" y="6037006"/>
            <a:ext cx="8676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803923" y="6023447"/>
            <a:ext cx="629264" cy="13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5279922" y="3320157"/>
            <a:ext cx="722672" cy="511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V="1">
            <a:off x="1120877" y="5722374"/>
            <a:ext cx="1356852" cy="1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887362" y="4571997"/>
            <a:ext cx="2224548" cy="7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7118555" y="3563465"/>
            <a:ext cx="717291" cy="663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712153" y="3077844"/>
            <a:ext cx="1362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Innen az egyensúlyi pontba megy vagy vízszintesen elhagyja</a:t>
            </a:r>
            <a:endParaRPr lang="en-US" sz="1200" dirty="0">
              <a:latin typeface="+mj-lt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85259" y="5369743"/>
            <a:ext cx="136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Innen  függőlegesen távoznak a megoldások</a:t>
            </a:r>
            <a:endParaRPr lang="en-US" sz="1200" dirty="0">
              <a:latin typeface="+mj-lt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0" y="4142343"/>
            <a:ext cx="13626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1200" dirty="0">
                <a:latin typeface="+mj-lt"/>
              </a:rPr>
              <a:t>Ezt a régiót nem tudják elhagyni a </a:t>
            </a:r>
            <a:r>
              <a:rPr lang="hu-HU" sz="1200" dirty="0" err="1">
                <a:latin typeface="+mj-lt"/>
              </a:rPr>
              <a:t>trajektóriák</a:t>
            </a:r>
            <a:r>
              <a:rPr lang="hu-HU" sz="1200" dirty="0">
                <a:latin typeface="+mj-lt"/>
              </a:rPr>
              <a:t>, az egyensúlyi pont felé tartanak benne</a:t>
            </a:r>
            <a:endParaRPr lang="en-US" sz="1200" dirty="0">
              <a:latin typeface="+mj-lt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6002594" y="1238865"/>
            <a:ext cx="280220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zis 18"/>
          <p:cNvSpPr/>
          <p:nvPr/>
        </p:nvSpPr>
        <p:spPr>
          <a:xfrm>
            <a:off x="1959077" y="3167758"/>
            <a:ext cx="191729" cy="1523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gyenes összekötő nyíllal 21"/>
          <p:cNvCxnSpPr/>
          <p:nvPr/>
        </p:nvCxnSpPr>
        <p:spPr>
          <a:xfrm flipH="1">
            <a:off x="4227871" y="4579368"/>
            <a:ext cx="629264" cy="13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V="1">
            <a:off x="3676175" y="4911208"/>
            <a:ext cx="19664" cy="663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1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1209"/>
            <a:ext cx="8229600" cy="1143000"/>
          </a:xfrm>
        </p:spPr>
        <p:txBody>
          <a:bodyPr/>
          <a:lstStyle/>
          <a:p>
            <a:r>
              <a:rPr lang="hu-HU" dirty="0"/>
              <a:t>Megoldások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61829"/>
            <a:ext cx="8229600" cy="4905215"/>
          </a:xfrm>
        </p:spPr>
        <p:txBody>
          <a:bodyPr>
            <a:normAutofit/>
          </a:bodyPr>
          <a:lstStyle/>
          <a:p>
            <a:r>
              <a:rPr lang="hu-HU" altLang="en-US" dirty="0"/>
              <a:t>A </a:t>
            </a:r>
            <a:r>
              <a:rPr lang="hu-HU" altLang="en-US" b="1" dirty="0"/>
              <a:t>J(N) mátrix nyomát és determinánsát </a:t>
            </a:r>
            <a:r>
              <a:rPr lang="hu-HU" altLang="en-US" dirty="0"/>
              <a:t>kiszámolva is ez jön ki</a:t>
            </a:r>
          </a:p>
          <a:p>
            <a:r>
              <a:rPr lang="hu-HU" altLang="en-US" dirty="0"/>
              <a:t>Ha nem csak a pozitív </a:t>
            </a:r>
            <a:r>
              <a:rPr lang="hu-HU" altLang="en-US" dirty="0" err="1"/>
              <a:t>síknegyeden</a:t>
            </a:r>
            <a:r>
              <a:rPr lang="hu-HU" altLang="en-US" dirty="0"/>
              <a:t> vizsgálódunk, az alábbi egyensúlyi pont típusokat látjuk a </a:t>
            </a:r>
            <a:r>
              <a:rPr lang="hu-HU" altLang="en-US" dirty="0" err="1"/>
              <a:t>mu-t</a:t>
            </a:r>
            <a:r>
              <a:rPr lang="hu-HU" altLang="en-US" dirty="0"/>
              <a:t> növelve:</a:t>
            </a:r>
          </a:p>
          <a:p>
            <a:pPr lvl="1"/>
            <a:r>
              <a:rPr lang="hu-HU" altLang="en-US" b="1" dirty="0"/>
              <a:t>vonzó fókusz -&gt; vonzó csomó -&gt; nyereg -&gt; vonzó csomó -&gt; vonzó fókusz</a:t>
            </a:r>
          </a:p>
          <a:p>
            <a:pPr lvl="1"/>
            <a:r>
              <a:rPr lang="hu-HU" altLang="en-US" dirty="0"/>
              <a:t>A fókusz és a csomó „folyamatosan mennek át egymásba”, ezek közt nincs bifurkációs pont</a:t>
            </a:r>
          </a:p>
          <a:p>
            <a:pPr lvl="1"/>
            <a:r>
              <a:rPr lang="hu-HU" altLang="en-US" dirty="0"/>
              <a:t>(Köztük hol vannak a határpontok?)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57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" y="2521974"/>
            <a:ext cx="9098329" cy="4336026"/>
          </a:xfrm>
        </p:spPr>
      </p:pic>
      <p:sp>
        <p:nvSpPr>
          <p:cNvPr id="6" name="Szövegdoboz 5"/>
          <p:cNvSpPr txBox="1"/>
          <p:nvPr/>
        </p:nvSpPr>
        <p:spPr>
          <a:xfrm>
            <a:off x="2477731" y="1847088"/>
            <a:ext cx="461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+mj-lt"/>
              </a:rPr>
              <a:t>mu</a:t>
            </a:r>
            <a:r>
              <a:rPr lang="hu-HU" sz="3200" b="1" dirty="0">
                <a:latin typeface="+mj-lt"/>
              </a:rPr>
              <a:t>=0.2 -&gt; Stabil fókusz</a:t>
            </a:r>
            <a:endParaRPr lang="en-US" sz="3200" b="1" dirty="0">
              <a:latin typeface="+mj-lt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301449" y="3787666"/>
            <a:ext cx="115526" cy="90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2521974"/>
            <a:ext cx="9098327" cy="4336026"/>
          </a:xfrm>
        </p:spPr>
      </p:pic>
      <p:sp>
        <p:nvSpPr>
          <p:cNvPr id="6" name="Szövegdoboz 5"/>
          <p:cNvSpPr txBox="1"/>
          <p:nvPr/>
        </p:nvSpPr>
        <p:spPr>
          <a:xfrm>
            <a:off x="2477731" y="1847088"/>
            <a:ext cx="461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+mj-lt"/>
              </a:rPr>
              <a:t>mu</a:t>
            </a:r>
            <a:r>
              <a:rPr lang="hu-HU" sz="3200" b="1" dirty="0">
                <a:latin typeface="+mj-lt"/>
              </a:rPr>
              <a:t>=0.9 -&gt; Stabil csomó</a:t>
            </a:r>
            <a:endParaRPr lang="en-US" sz="3200" b="1" dirty="0">
              <a:latin typeface="+mj-lt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622291" y="4044340"/>
            <a:ext cx="115526" cy="90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2521974"/>
            <a:ext cx="9098327" cy="4336026"/>
          </a:xfrm>
        </p:spPr>
      </p:pic>
      <p:sp>
        <p:nvSpPr>
          <p:cNvPr id="6" name="Szövegdoboz 5"/>
          <p:cNvSpPr txBox="1"/>
          <p:nvPr/>
        </p:nvSpPr>
        <p:spPr>
          <a:xfrm>
            <a:off x="2477731" y="1847088"/>
            <a:ext cx="461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+mj-lt"/>
              </a:rPr>
              <a:t>mu</a:t>
            </a:r>
            <a:r>
              <a:rPr lang="hu-HU" sz="3200" b="1" dirty="0">
                <a:latin typeface="+mj-lt"/>
              </a:rPr>
              <a:t>=1.4 -&gt; Nyereg</a:t>
            </a:r>
            <a:endParaRPr lang="en-US" sz="3200" b="1" dirty="0">
              <a:latin typeface="+mj-lt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903028" y="4280960"/>
            <a:ext cx="115526" cy="90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63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2521974"/>
            <a:ext cx="9098327" cy="4336026"/>
          </a:xfrm>
        </p:spPr>
      </p:pic>
      <p:sp>
        <p:nvSpPr>
          <p:cNvPr id="6" name="Szövegdoboz 5"/>
          <p:cNvSpPr txBox="1"/>
          <p:nvPr/>
        </p:nvSpPr>
        <p:spPr>
          <a:xfrm>
            <a:off x="2477731" y="1847088"/>
            <a:ext cx="461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+mj-lt"/>
              </a:rPr>
              <a:t>mu</a:t>
            </a:r>
            <a:r>
              <a:rPr lang="hu-HU" sz="3200" b="1" dirty="0">
                <a:latin typeface="+mj-lt"/>
              </a:rPr>
              <a:t>=2.1 -&gt; Stabil csomó</a:t>
            </a:r>
            <a:endParaRPr lang="en-US" sz="3200" b="1" dirty="0">
              <a:latin typeface="+mj-lt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3251944" y="4599729"/>
            <a:ext cx="115526" cy="90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80537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hu-HU" u="sng" dirty="0"/>
              <a:t>Kérdések: </a:t>
            </a:r>
            <a:endParaRPr lang="hu-HU" dirty="0"/>
          </a:p>
          <a:p>
            <a:pPr lvl="1"/>
            <a:r>
              <a:rPr lang="hu-HU" dirty="0"/>
              <a:t>Hol vannak a rendszer egyensúlyi pontjai? </a:t>
            </a:r>
          </a:p>
          <a:p>
            <a:pPr lvl="1"/>
            <a:r>
              <a:rPr lang="hu-HU" dirty="0"/>
              <a:t>Milyen tulajdonságúak ezek a pontok?</a:t>
            </a:r>
          </a:p>
          <a:p>
            <a:pPr lvl="1"/>
            <a:r>
              <a:rPr lang="hu-HU" dirty="0"/>
              <a:t>Hogy viselkedik a rendszer a közelükben?</a:t>
            </a:r>
          </a:p>
          <a:p>
            <a:pPr lvl="1"/>
            <a:r>
              <a:rPr lang="hu-HU" dirty="0"/>
              <a:t>Meghatározható-e ez alapján a rendszer globális viselkedése? (Milyen kapcsolat van az egyes egyensúlyi pontok közt? Mi történik ezektől a pontoktól távol?) </a:t>
            </a:r>
          </a:p>
          <a:p>
            <a:r>
              <a:rPr lang="hu-HU" dirty="0"/>
              <a:t>Példa: </a:t>
            </a:r>
            <a:r>
              <a:rPr lang="hu-HU" dirty="0" err="1"/>
              <a:t>Lotka-Volterra</a:t>
            </a:r>
            <a:r>
              <a:rPr lang="hu-HU" dirty="0"/>
              <a:t> egyenletek (más rendszerekre is hasonlóan…)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3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" y="2521974"/>
            <a:ext cx="9098327" cy="4336026"/>
          </a:xfrm>
        </p:spPr>
      </p:pic>
      <p:sp>
        <p:nvSpPr>
          <p:cNvPr id="6" name="Szövegdoboz 5"/>
          <p:cNvSpPr txBox="1"/>
          <p:nvPr/>
        </p:nvSpPr>
        <p:spPr>
          <a:xfrm>
            <a:off x="2477731" y="1847088"/>
            <a:ext cx="461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+mj-lt"/>
              </a:rPr>
              <a:t>mu</a:t>
            </a:r>
            <a:r>
              <a:rPr lang="hu-HU" sz="3200" b="1" dirty="0">
                <a:latin typeface="+mj-lt"/>
              </a:rPr>
              <a:t>=2.7 -&gt; Stabil fókusz</a:t>
            </a:r>
            <a:endParaRPr lang="en-US" sz="3200" b="1" dirty="0">
              <a:latin typeface="+mj-lt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3528671" y="4846445"/>
            <a:ext cx="115526" cy="902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80537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hu-HU" b="1" i="1" dirty="0">
                <a:solidFill>
                  <a:srgbClr val="C00000"/>
                </a:solidFill>
              </a:rPr>
              <a:t>Hol vannak a rendszer egyensúlyi pontjai? </a:t>
            </a:r>
          </a:p>
          <a:p>
            <a:pPr lvl="1" indent="-246380"/>
            <a:r>
              <a:rPr lang="hu-HU" b="1" dirty="0"/>
              <a:t>Egyensúlyi pont ott van, amely pontból a rendszer nem mozdul ki, tehát ahol pl. dx=0 ÉS </a:t>
            </a:r>
            <a:r>
              <a:rPr lang="hu-HU" b="1" dirty="0" err="1"/>
              <a:t>dy</a:t>
            </a:r>
            <a:r>
              <a:rPr lang="hu-HU" b="1" dirty="0"/>
              <a:t>=0</a:t>
            </a:r>
            <a:endParaRPr lang="hu-HU" dirty="0"/>
          </a:p>
          <a:p>
            <a:pPr lvl="1"/>
            <a:r>
              <a:rPr lang="hu-HU" b="1" dirty="0"/>
              <a:t>(Lásd: 4. gyakorlaton elhangzottak)</a:t>
            </a:r>
          </a:p>
        </p:txBody>
      </p:sp>
    </p:spTree>
    <p:extLst>
      <p:ext uri="{BB962C8B-B14F-4D97-AF65-F5344CB8AC3E}">
        <p14:creationId xmlns:p14="http://schemas.microsoft.com/office/powerpoint/2010/main" val="127996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23134"/>
            <a:ext cx="8229600" cy="4734866"/>
          </a:xfrm>
        </p:spPr>
        <p:txBody>
          <a:bodyPr vert="horz" anchor="t">
            <a:normAutofit/>
          </a:bodyPr>
          <a:lstStyle/>
          <a:p>
            <a:r>
              <a:rPr lang="hu-HU" b="1" i="1" dirty="0">
                <a:solidFill>
                  <a:srgbClr val="C00000"/>
                </a:solidFill>
              </a:rPr>
              <a:t>Milyen tulajdonságúak ezek a pontok?</a:t>
            </a:r>
          </a:p>
          <a:p>
            <a:r>
              <a:rPr lang="hu-HU" b="1" i="1" dirty="0">
                <a:solidFill>
                  <a:srgbClr val="C00000"/>
                </a:solidFill>
              </a:rPr>
              <a:t>Hogy viselkedik a rendszer a közelükben?</a:t>
            </a:r>
          </a:p>
          <a:p>
            <a:pPr lvl="1" indent="-246380"/>
            <a:r>
              <a:rPr lang="hu-HU" b="1" dirty="0"/>
              <a:t>A Jacobi mátrix utal a viselkedésre (a lehetséges deriváltak kiszámolásával </a:t>
            </a:r>
            <a:r>
              <a:rPr lang="hu-HU" b="1" dirty="0" err="1"/>
              <a:t>linearizáljuk</a:t>
            </a:r>
            <a:r>
              <a:rPr lang="hu-HU" b="1" dirty="0"/>
              <a:t> a rendszert -&gt; egyszerűsítés!) :</a:t>
            </a:r>
          </a:p>
          <a:p>
            <a:pPr>
              <a:buNone/>
            </a:pPr>
            <a:r>
              <a:rPr lang="hu-HU" sz="1600" b="1" dirty="0"/>
              <a:t>			</a:t>
            </a:r>
            <a:r>
              <a:rPr lang="en-US" sz="1600" b="1" dirty="0"/>
              <a:t>[dx x</a:t>
            </a:r>
            <a:r>
              <a:rPr lang="hu-HU" sz="1600" b="1" dirty="0"/>
              <a:t> </a:t>
            </a:r>
            <a:r>
              <a:rPr lang="en-US" sz="1600" b="1" err="1"/>
              <a:t>szerint</a:t>
            </a:r>
            <a:r>
              <a:rPr lang="en-US" sz="1600" b="1" dirty="0"/>
              <a:t> </a:t>
            </a:r>
            <a:r>
              <a:rPr lang="en-US" sz="1600" b="1" err="1"/>
              <a:t>deriválva</a:t>
            </a:r>
            <a:r>
              <a:rPr lang="en-US" sz="1600" b="1" dirty="0"/>
              <a:t>,    dx y </a:t>
            </a:r>
            <a:r>
              <a:rPr lang="en-US" sz="1600" b="1" err="1"/>
              <a:t>szerint</a:t>
            </a:r>
            <a:r>
              <a:rPr lang="en-US" sz="1600" b="1" dirty="0"/>
              <a:t> </a:t>
            </a:r>
            <a:r>
              <a:rPr lang="en-US" sz="1600" b="1" err="1"/>
              <a:t>deriválva</a:t>
            </a:r>
            <a:r>
              <a:rPr lang="en-US" sz="1600" b="1" dirty="0"/>
              <a:t>;</a:t>
            </a:r>
            <a:endParaRPr lang="hu-HU" sz="1600" b="1" dirty="0"/>
          </a:p>
          <a:p>
            <a:pPr>
              <a:buNone/>
            </a:pPr>
            <a:r>
              <a:rPr lang="hu-HU" sz="1600" b="1" dirty="0"/>
              <a:t>	 		 </a:t>
            </a:r>
            <a:r>
              <a:rPr lang="en-US" sz="1600" b="1" err="1"/>
              <a:t>dy</a:t>
            </a:r>
            <a:r>
              <a:rPr lang="en-US" sz="1600" b="1" dirty="0"/>
              <a:t> x </a:t>
            </a:r>
            <a:r>
              <a:rPr lang="en-US" sz="1600" b="1" err="1"/>
              <a:t>szerint</a:t>
            </a:r>
            <a:r>
              <a:rPr lang="en-US" sz="1600" b="1" dirty="0"/>
              <a:t> </a:t>
            </a:r>
            <a:r>
              <a:rPr lang="en-US" sz="1600" b="1" err="1"/>
              <a:t>deriválva</a:t>
            </a:r>
            <a:r>
              <a:rPr lang="en-US" sz="1600" b="1" dirty="0"/>
              <a:t>     </a:t>
            </a:r>
            <a:r>
              <a:rPr lang="en-US" sz="1600" b="1" err="1"/>
              <a:t>dy</a:t>
            </a:r>
            <a:r>
              <a:rPr lang="en-US" sz="1600" b="1" dirty="0"/>
              <a:t> y</a:t>
            </a:r>
            <a:r>
              <a:rPr lang="hu-HU" sz="1600" b="1" dirty="0"/>
              <a:t> </a:t>
            </a:r>
            <a:r>
              <a:rPr lang="en-US" sz="1600" b="1" err="1"/>
              <a:t>szerint</a:t>
            </a:r>
            <a:r>
              <a:rPr lang="en-US" sz="1600" b="1" dirty="0"/>
              <a:t> </a:t>
            </a:r>
            <a:r>
              <a:rPr lang="en-US" sz="1600" b="1" err="1"/>
              <a:t>deriválva</a:t>
            </a:r>
            <a:r>
              <a:rPr lang="en-US" sz="1600" b="1" dirty="0"/>
              <a:t>]</a:t>
            </a:r>
            <a:endParaRPr lang="hu-HU" sz="1600" b="1" dirty="0"/>
          </a:p>
          <a:p>
            <a:pPr lvl="1" indent="-246380"/>
            <a:r>
              <a:rPr lang="hu-HU" b="1" dirty="0"/>
              <a:t>A J mátrixba behelyettesítve az egyensúlyi pontok (x, y) koordinátáit megtudjuk, hogy az adott pont közelében hogyan viselkedik a rendszer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255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Dinamikai rendszerek elemzése az egyensúlyi pontok közelében (lokális fázisportrék)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182" y="2123134"/>
            <a:ext cx="8344618" cy="4734866"/>
          </a:xfrm>
        </p:spPr>
        <p:txBody>
          <a:bodyPr vert="horz" anchor="t">
            <a:normAutofit/>
          </a:bodyPr>
          <a:lstStyle/>
          <a:p>
            <a:pPr indent="-457200">
              <a:buClr>
                <a:srgbClr val="0BD0D9"/>
              </a:buClr>
            </a:pPr>
            <a:r>
              <a:rPr lang="hu-HU" b="1" dirty="0"/>
              <a:t>2 lehetséges módszer van a </a:t>
            </a:r>
            <a:r>
              <a:rPr lang="hu-HU" b="1" dirty="0" err="1"/>
              <a:t>Jacobi</a:t>
            </a:r>
            <a:r>
              <a:rPr lang="hu-HU" b="1" dirty="0"/>
              <a:t> mátrix vizsgálatával a lokális dinamika meghatározására:</a:t>
            </a:r>
            <a:endParaRPr lang="hu-HU" dirty="0"/>
          </a:p>
          <a:p>
            <a:pPr marL="0" indent="0">
              <a:buClr>
                <a:srgbClr val="0BD0D9"/>
              </a:buClr>
              <a:buNone/>
            </a:pPr>
            <a:endParaRPr lang="hu-HU" b="1" dirty="0"/>
          </a:p>
          <a:p>
            <a:pPr lvl="1" indent="-246380"/>
            <a:r>
              <a:rPr lang="hu-HU" b="1" dirty="0"/>
              <a:t>A:  </a:t>
            </a:r>
            <a:r>
              <a:rPr lang="hu-HU" b="1" u="sng" dirty="0"/>
              <a:t>Számítsuk ki a kapott </a:t>
            </a:r>
            <a:r>
              <a:rPr lang="hu-HU" b="1" u="sng" dirty="0" err="1"/>
              <a:t>Jacobi</a:t>
            </a:r>
            <a:r>
              <a:rPr lang="hu-HU" b="1" u="sng" dirty="0"/>
              <a:t> mátrix nyomát (T, </a:t>
            </a:r>
            <a:r>
              <a:rPr lang="hu-HU" b="1" u="sng" dirty="0" err="1"/>
              <a:t>trace</a:t>
            </a:r>
            <a:r>
              <a:rPr lang="hu-HU" b="1" u="sng" dirty="0"/>
              <a:t>) és determinánsát (D)</a:t>
            </a:r>
          </a:p>
          <a:p>
            <a:pPr lvl="2" indent="-246380"/>
            <a:r>
              <a:rPr lang="hu-HU" b="1" dirty="0"/>
              <a:t>A kapott T,D pontot elhelyezve a nyom-determináns ábrán megkapjuk az egyensúlyi pont típusát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28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Egyensúlyi pontok osztályozása</a:t>
            </a:r>
            <a:br>
              <a:rPr lang="hu-HU" dirty="0"/>
            </a:br>
            <a:r>
              <a:rPr lang="hu-HU" dirty="0"/>
              <a:t>Nyom-determináns diagram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5" y="1812582"/>
            <a:ext cx="6369529" cy="50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6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Egyensúlyi pontok osztályozása</a:t>
            </a:r>
            <a:br>
              <a:rPr lang="hu-HU" dirty="0"/>
            </a:br>
            <a:r>
              <a:rPr lang="hu-HU" dirty="0"/>
              <a:t>Nyom-determináns diagram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2947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5643602" cy="38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CnAP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zL9oX4kXfw00LRtVs7WK6+0aksM8L8b4QjFwp/hbgYNdeBwVbHYiOHoq8pbEVKkacXKWyPTaK8w0T44+DtY09L7T7XW54m4JSzztbup+brV3/hbnh3/oGa//AOAP/wBevKxONw2Fqyo16kYzi7NNpNNdGjqp4WvUipwg2n1sz0KivPf+FueHf+gZr/8A4A//AF6P+FueHf8AoGa//wCAP/16x/tbAf8AP+H/AIEv8y/qWJ/59y+5noVFee/8Lc8O/wDQM1//AMAf/r0f8Lc8O/8AQM1//wAAf/r0f2tgP+f8P/Al/mH1LE/8+5fcz0KivPf+FueHf+gZr/8A4A//AF6P+FueHf8AoGa//wCAP/16P7WwH/P+H/gS/wAw+pYn/n3L7mehUV57/wALc8O/9AzX/wDwB/8Ar0f8Lc8O/wDQM1//AMAf/r0f2tgP+f8AD/wJf5h9SxP/AD7l9zNrxb4ytfDt7LFc2c00FtZi9u5o2H7mMyCMfKepJ3EAdQjd8A238XeHFnaL+1ITsWRnkAJjUIUDZfG3OZEAGcksMZrg77xx4EvtSlv7zQdfnlmWJZFe0YxuIiWjym7adpZiOOpzUK+L/h6sNvCPDuvbLZESEfZX+RUfeoHzdjR/a2A/5/w/8CX+YfUsT/z7l9zPQW8ZeGFKhtYt13vsUsGALZUYBI65dRj/AGhSW/jDw/NOI/7SgVZCvkuW4kBWM5Hp/rY+v94V4qPit4NuviHJplzoVw+iRwuLf9yTOLtpfMkYjd0ZvfqgNdFL4q+GMlq9rJ4a1tonBBBtX6HqM78gf4D0FWsxwvWol6tHbi8hzDCOCqUn70VJWTej/Xuuh6XP4u8OQSSRyarCHRSzABm4AycYHPA7Vr2VxHd2cN1Dv8qaNZE3oVbBGRkHkH2NePP4t+GjrKH8O66xmZmkY2zlmLBwcnf38x/zroE+L/hdVCrp2vAAYH+gn/Gn/aGE/wCfsfvRyf2di/8An1L7n/kejUV51/wuHwz/ANA/Xv8AwB/+vR/wuHwz/wBA/Xv/AAB/+vR/aGE/5+x+9B/Z2L/59S+5/wCR6LRXnX/C4fDP/QP17/wB/wDr0f8AC4fDP/QP17/wB/8Ar0f2hhP+fsfvQf2di/8An1L7n/kei0V51/wuHwz/ANA/Xv8AwB/+vR/wuHwz/wBA/Xv/AAB/+vR/aGE/5+x+9B/Z2L/59S+5/wCR6LRXnX/C4fDP/QP17/wB/wDr0f8AC4fDP/QP17/wB/8Ar0f2hhP+fsfvQf2di/8An1L7n/kei0V5T4h+PPg3RNNe8vLTWk4IiR7Tb5j44UHPf17Vpfs++PL34i+Bptf1CCGCddRng8qIHCIMMgyepCsBnvXr0cFWr4F4+mr0k1G/S/l3t17HHVvRq+xqJqW9meiUUUVyAFFFFABXzd+21pOv61beH10zTJ57CxE013cgARxtI0caAk98549+lfSNcB+0L/ySTV/9+3/9KI69jIcwnl+YUsRCKbTsr7a6fqcuNjzYea8vy1PlT4IaDfQLLrCav5cJleC4sRHnLL/eJPB5BBFeq1534Iuf7L8d32ltxBqsQuYfQSpww/Ec16JX5R4yLGf61Vp4ppqSi4NJL3GtE7JXcXeN3d+7vsfccGV6NfKKc6Xz1b16+neyCiiivyw+qCiir8dnDJe6Np8JmnvdUguJwiDCwrHIka7m5++z4BOB8pya7svy3E5hVdLDxvJK+6Wnz9TnxOLpYWHPVdlsUKK1rX/hBpIHkn8ZCB1jMxQ2jNlCyqhB9WDxkL1+cdattZeCluri1/4TCUy2zKkqjTpDtZiFA9zlgPqcV7H+p+b/APPr/wAmj/mcH9u4H+f8H/kc9RWrqsfhS1ELWniOW9QzbZ3S0KrDCEmd5cn7wUQScDnIxVx7PwOu/PjXlIpZZB9ib5EjZlYtz8o3Iwye6n0o/wBT83/59f8Ak0f8w/t3A/z/AIP/ACOeqtqhvBp0/wBgVWuihEQZsAMe+fbrXaaxoXhXSGjTUfFkkDvbi5KmxYlIyjuC4B+X5Y5Dzj7jelGk6H4T1T7Z9l8WuBYwfaLsy2LReQmM5fcRt4w2Dzgg9DVR4QzeLT9j/wCTR/zKhn+BjJS5728n/kfOKeF9dj1w2q+ULyNBcbvNHrwc+ua9TtGna1ia5RUnKDzFU5Abvg10upaD4KsdROp33jWW232gQxSac4ZQplcEjOQSqSEDHIXI6jLIYvh/M6pH43mJMoi50yQAMWC856DJAz05FfRVcmzWvGPtKSuvNf5nv4vjjB46MfbSSa7KX+X4GFRW5o9n4UvNKkvrrxNJZtFD9pmiFoZTFC0gSN2KnjcGRwOuHB6c1tal4S8N6b5X2/xVNbGSD7QVksGDRxngM4zlMkbRuxk8DmsP9XMx/wCff4r/ADOH/WXLf+fn4S/yOJorovsPgdnmjj8au0sNvLcSJ9gf5FjDl8noCPLfjrxTEtPBK6U9/deMmtxDtE6GxZjG5MgK++DDL0HIQn0o/wBXMx/59/iv8w/1ly3/AJ+fhL/IwKK6C9s/A9rIqv4xldfM2NItidiDEhLliQNo8mQEjPIx3FJq+k6HDpkt3pOuS6hJCYfNja0MewSruTJJ4JXBxWVbIsdQpupOFkt9V/ma0M/wFepGnTndvRaP/IwKKKK8g9kKKKKAPJ/i94d1C41G1vv7U+0m6nW2tbRk27CfQ5xj1Jr3n9izStd0XwprNrq+mz2tvcXEV3ZysBsmVlKkqR15QZ9MjivKbh/7Z+JOB81tokGPYzyf4L/KvqX4K/8AJKvD3/XoP5mv6UpZnjcPwnhMBiUnzxT2UeVXvBK1l8Nm21d82rufh2bKhUzqvOjtF23bu+u/n+R2FFFFfLCCiiigArgP2hf+SSav/v2//pRHXf1wH7Qv/JJNX/37f/0ojrowf+8U/Vfmc+L/AIE/R/kfKXioTW8FtrNoCbnTJxcKB3UfeH5V6jYXUN9YwXts4eGeNZEI7gjNcNIqyIyOoZWBBB7g1N8KLw28V94XuHzJp8he3yeWgfkfkT+tdvjRw/8AX8op5lTXv4d2l/gk/wD22Vv/AAJs5PDHOPZ154Cb0lqvVb/gdzRRRX8sH7WFbWk6tpNmkMlz4fiu7yOMQ/aTcOhaMSGRUIHBAYk4rFortwOYYjAVHVw8uWVrdNvmYYjC0sTHkqq6L+nN4es7u6k/sAzWs3klLN7tvJhMRBjZR2ZdoAIwccHNbUfiPQo7uW7Xwbp/nzSLLI5kJ3OsrSqxyOokZmz6muWrR8M+GfFPiSznvtJtdI+yxXL24NzfyRuxQ4J2rCwA/Gvo8DnXEGYTdPDVHJpX2itPmkeTicvyzDRUqsbL5llbvwgscka+A9OCyKyMPPflWBUj6YYj2B4qa11Xwxaxzx2/gqxiS4gNvMq3DgSRl2fa3r8zMef7xHQ1HqHgnxZp6K98/ha2VshfM1eVdx9h9n5/Ck03wX4r1JHawk8LXIQ4fy9XlJU+4+z5Fenfi29tf/KZzeyybl57ad7TsT6prHhrU7r7Vf8AgnT55fJWDLTMB5ao6BcDjhZHX6MRVz/hLNJ2auh8J2RTWc/2ihmYrcZTYdwxjleOK5bU7HVdH1yfR9Ygs47iKGOYNa3LSoyuWA5ZEIPyHt3qKvGxXEWeYSq6NaraS3Vo/ojto5Xl1aCqU4XT82aUvi/QZPEsljP4EsJillE32iWdnZgrYUEkHJG0c5ycYNRw3/h2HxFFrEfhO0URW/kraiU+Vu/d4kIxywEUYHptB681yTvJ/wAJtOhT93/Z6YbH+23+JrUr1IcQ5i6cW6m6XRf5HsR4ey5wi3SW3Rt/rv5HRprPhdLKeyTwPYpbXCRpNCty4SQImxMjocKAPwHoKvar4v0jVLo3WoeErS4ma2W1ZmuH+aJX3qpx1w3IPUEnHWuPHWtjw14L8ZeINBs9asLXQktbyPzYhNqMquFPTcBAQD9Ca7cJmOc4xtUJXtv8P6nHjMtyXBJOvC19vi/Qdq2peH76NEh8K2thyFlNtJtMsWEDREleFYRoDjnA68nMGo3Ph+dEWw8PtpJ+1LdSPZXjIzyLu2nOOo3Njt8xyDWt/wAKz8e/88PDn/gzm/8Akej/AIVn49/54eHP/BnN/wDI9d3/ABkXn/5IcH/GN+X/AJOZWoa34CtYdt74H0mOObKDfO/PBJA9MDJ46Y4xirWteJtN1eyuIrHRra1mmaHzriOYyM6oCUUk9gHJH+8T3rifE+k6rHrV5a3jW0N1pHnW8iQMZlZ3hjYOhYJkhXIwQOSa57SLSGOxtHt9UktLSKFTAZjncH2YQ4b+FdqkgdWrz8Rj8dOEqNaprs1ZfdovyPRw2X4CE416FJW3i7v79X+Z2zuqbd7BdzbVz3PpSs6qyKzAFztUHucE4/IGuQuodMuZMxa4iJOWwySZCqY1jVB83X5s/WobS1s5EkaXxC6RiZomWWT5s78cHdxkBsexFeQsNG12/wAGew8VK9rfijtqp63qEOlaTdajcECO3jLnPf0H4nisO00S4vLeCQa81xbg7laMH5hlDwc9Plb/AL79hWDrunGTVbHwqLj7Q1zIl5qMgBB8mJFVVPJ6kE/jXu8L5BHOc1pYRy9295abQjrL8FZebSPPznNpZfgZ4hxtZaard7fj+Bq+ALKa20Jbq7/4/NQla7nz6vyB+WK+ofgr/wAkq8Pf9eg/ma+fl4IAGB2FfQPwV/5JV4e/69B/M1+6cVVPackrW1enbay+Wx+IZVJynOUnqzsKKKK+OPaCiiigArgP2hf+SSav/v2//pRHXf1wH7Qv/JJNX/37f/0ojrowf+8U/Vfmc+L/AIE/R/kfNdY+szSaNq1h4ngB/wBEfy7tQPvwMcH8utbFMnijnheGZQ8cilWU9wetftlahRxNKdCvHmhNOMl3TVmvuPyjA4ypgsRDEU3ZxaZ30Esc8Mc0Lh4pFDow6MCMg0+uG+FupSW/2nwpeyEz2Pz2jN/y0tyePrtPH/6q7mv4a4q4ercO5rWy+tryvR/zResZfNfc7rof1NlWY08ywkMTT2kvufVBRRRXzx6IV6Z8FrlbP4e6peMpZYNQvJCB3CnP9K8zrsPhX4n0HT9FHhjV5jFPrOpXUVqoGfNJfaw45XqOTgHPBJ4r7jgSSjjajb+z+qPEzyhOtShGEXLW7S3sk2/uR6b4d0tYYV1G823Op3Kh5rhhkjPOxP7qDoAPTJycmqGqXmn39pJ4g0K4hubvS5HWUwt8zKh/ewuPXAOAejAGrNrL4isLZLOTTINQMShEuUuRGJAOAWUjKnHXGR6elUfBvhfS/B9pq2qTJa29zqE73l/MrEoucnbubkqMn06ngdK/U9dIpadT5lOMXOrUleV1ypWaa6pq90rbaeVu3m3xRljn+I9xNC4eOTS7RkYdCC0pBrn6v+Konh8S28MiMjJolkNrdVGZcA/QYqhX4pxS75tWfp/6Sj7HKoKGFjFPa/5swHab/hNp1K/uv7PTBx/tt/8AXrUrLfzv+E2nz/qv7PTH/fbf/XrUrSl/Ch6I+np/w47bdP18+/mKv3h9a9b+H9/daf8ABTw49isRu5oILeEy52I0jhAzAckDOcDrjGRnNeSL94fWum8K6/rkeheGPC9zo7J4YvNFglOvo2waddeY+wsW+VvmRCBxyRng19nwk7Tq+i/U+K41lalS9X+h3hi8MjUjBrS6jrFys62s+pXSEwRzMRiMYwseSwA2rjJAJzW74Vmntb2/8O3kryyWTLJaySMWaS1fOzJJySpDISf7oJ61mf8ACManfXry3zaNEly8L3txZwyCW68pgyABmKpyoyfmJAx6EXjdW9/4+tTprCc2VpPHfSx8ogcxlIyehfKk46gA5xnn7daHwCujxXxn/wAlG8V/9hFP/SWCuafw/pDxQxfZdscMaxxqsjKAqkkDg9iTXS+M/wDko3iv/sIp/wCksFZ1fleazlHHVeV295n7FlEIywFHmV/dRljQNKEgcWzKQysAJXAyG3DjOMA4OPYVzPgKNr671KDUtL+y3FhKYY5PPxKysMfMin5TgKQw4YEEc5ruqy9a0eO+dLy3mks9RhUiG6iA3Af3WB4dD3U/hg81zUsQ+WUJPfrrp/XU6auHXNGcFt001/4boWWNlo2kFuILO0iJ5JO1VHvXJ+BoZrpbzxLeqRc6pJvRT1jhHCL/AF/KsBdW8UeKLgeEvEOlLps63HnX3kuCjWowUAIY4JPXn0r0NFWNFjjUKigKqjoAOgr978PsgllWXyxlb+LX262pp6a/35a+kYvqfkfHGeRxlaGEo6Qhv097tbyX4tjh1FfQPwV/5JV4e/69B/M18/DqK+gfgr/ySrw9/wBeg/ma9PiX4Kfq/wBD5nKPikdhRRRXyR7gUUUUAFcB+0L/AMkk1f8A37f/ANKI67+vPv2ijj4P60R1zB/6Pjrown+8U/VfmYYr+BP0f5Hzdg+howfQ1774M+GvgK5+H+jandeEre8updMgml2ljJK5jBPVgCSfes/x94V+F2i/Di+8U2Wi6DAY4DJatdsVSWQciHDOPnbBXbnOfpX3L41pJ29k/v8A+AfHLg6s4c/tFb0/4J89+ILe7hkttb0xT/aGnt5iAf8ALRP4kPrkV6NoGqWutaRb6nZtmGdc4PVT3U+4New3fw4+FNnph1K78O6VBaBA5ldztwenO7n8OteJ/Ey58O+BvHGjJonhhtA8P6laSCZihj3P5ihJjGTlR1GWAJBzivz3xBw8OL6FP6pRf1mmnbq5Qs5OPqrNx820l7x97wfCvkcJRrzvRk1rtZvT/h/v2Rs0UAggEEEHkEd61tK02zvLMyT6jHbSl9qqxGMZUZPOf4j+Rr+dKNCdaXLHf7j9QqVI01eRk1r+Etc8L2egS6T4l8P6ndzxanLdW88FtuMeWDK6SBgynjtirS6DZtbvP9udYxIyqzKuCAM9c4GSGA9cUsmk6TFGFOoxszSBC/mqQo3EZwD/ALPX0YV9DlFTGZVVlVpxi7q3vPTdPo/I83FypYlRXNJNO91ozYi+KEdsDHbvrNxF/CbvSN0ij0LJIob8Rn3NNj+IWh3FwtxrUPiPUSjBo4Bpqx26MDkNs3ksR23M2O2K51tOsN9iqagCLl/nY4AiTOOeevGcVYtdH0y4iilGqqgk52uUDKu7bzzwf4vpXux4rzSbsqcPvfl/e80cUstw0Vfna80kn+ESh4t1uDxH4zutXs7S9t7Y2kEK/aogjMytITgZPHzCqFbyaZYT3Zj+0LFb29rG00yMDudiPfH8XT/ZpX0bTIgPM1ZHyQoMbIcklQD14HLE5/u18xmNPFZhiJ4qaSb7PTTTq79D0cLKjhqUaMW9P+HOBcTf8JtOSf3X9npgf8Db/wCvWpVHUYhH8Q70W8ha1WzVY8tkkCRgD+h/Ouh0PT7e9+0SXdwbe3gVSzjHUtjHPtk/hXZRpSkoU1vb8j6RVoxoRm7Wstl+fn38zNHUV2/w/wDiPoWieA9L0DVNJ1mSa2tRBOq2YeNuoIzuwQaxX0bTljONXieUAcBlCkkqBz+J49Fz3xU95peiqxWO+iUMcbxIGC/K7cDPA4Qc55Ne5lmIxWXOUqai723f+TPFzTDYXMlGNRyVr7L07o1x40+HIj8lfDviFICxY26QyLDk9f3Yk2/pWvY/FjwhY2sdpZaHrVtbxjakUWnBVUegAbArhJtM05NQtIF1INDKnmSy/LiNcbsdfvdsetWItF0uQRuNWQK0ayMGZAQG6Dr1HOR649a9SPEOPbaUIf1/28eQ+Gcuik+ef3f/AGpiatqEer+Ktd1iC3uILe9vVlhWdArlRBEmSMnHzI1RV0CaXp9xdzhrlbe1tYoVeZGDB5GA3Hk/7xwPSn/2HpMckazaujbpFjJjdOpYjd14XAJz6EetfP4ijXxNWVaVveb6+fmfS4atQwtGNGLfupdNdvI5yszxPrFvoWjTahcfMVG2KMdZHP3VH1Nat48EUk0it5cCFiC7fdUdyfpXL+BPDWtfFrxZe6jpktjFpWhiM2sd6XVZ3kMg80bQc4MRxn2969zhHh+GaYv2mKusPTs5tX17RXnLbyV30OHiHOf7Nwv7vWrLSK/X0X56FbwZpdxZWUt9qJ36pqD+ddMexPRPoBW9XaxfCjxjLu8vUfDUm1irbZ5jgjqD8nWuMTSfEkvxbf4a29pZy6nDafbLi6y4tooSBtbdjJyxC4wDn25r9+nn2BnK/NZdEk7JLZLTZLRH4VPA4qcnKSu35oaOor6B+Cv/ACSrw9/16D+Zrxvxh4L8QeFdIn1LVNU8M4hXeIBdSLLLz0QMvJr2T4Lf8kr8Pf8AXoP5mvBzvG0cVTg6Ur2b7/qd2XUKlGclNWOwooor5w9YKKKKACvPf2i/+SPa19YP/R8dehV57+0X/wAke1r6wf8Ao+OujCf7xD1X5mGK/gT9H+Qnh++8XWnw78OL4d0Gw1NH0S2CvLf+S0UvlDllKEMv3ejA9eO9fPuqXOo+MW1e0+KkcehXd1biSbR4iWs4mQpIsrMpJDlo/mRQzlQwJHb6K+Hljqeq+AfD6X9x9i04aZbhbe2kPmTr5a8vIMFQf7q8+rHpWF8W/ht4f8SeKvAcl5DeW9pp99IiJZ/LEP3TuquoGArFcEkd9vG6uGvCVR6aWZ72WYujgG3UXPzKzStazt1ad36ffujjPgpr3i+81B7S78DTa7ZaTbxpo2qrcJDaSRoxQmBSAikKEAH3+GyR0EP7SyrqniXQxfWEtuLjRpPNtpypeMmVflJUlcj1BP1r3jQ9G/sOc2mmeTFoxUlLXGPs7+kf+weTtPQ9OuB4n+01/wAj5o3/AGC5f/Rq173CqcMxo91f/wBJZ8/xhiPb4atUg/ddmullzLSyslbstOx5b4F1yXRb1PC+szFoG/5Bt254Yf8APJj/AHh2/L0r0rT7dbq/gtnkESyOFZzjCjuea8v1SwttSs3tbqPfG3Q91PYg9jVjwt4qn0meLQfFEpKk7bPUW+7KOySHs3v/APrrxfEzw0lXqSzrKad3vUprr3nBLv8Aaitb+8tLpdXBXGka9NYDGytJaRk+vk/0PYW0W38ho31hcIVxGCCOdmT17bz/AN8mj+wbM2nmLqUW8NIP9Yh6bsd++3/x4VzwwRkYI7UV+AfWsPfWj+LP032NX/n5+COouNG0lpZ44LyFcsFGXBMe0MWxz827aMf71Z2laTDfJK/2raEdgBgZKBSd2CfbH4isinxySR7vLdl3qVbBxkHqKJYuhOak6SS12f8AX9egKjUjFpTOgGkWWwQR6uoSRgNwIw53NjI3dAFz/wACHrVHV7G1sbKJY5EmmklJLBwSqhFOMA46sfyrKoqKmKpSg4xpJPvd/kxwozUrud0YDxyDxtPIX+Q6emFz/tt/ga39LjN1dxWLXBhhmkAclsKPc5445rAeJh42nl3/ACnT0+X/AIG3+H61qV7FCSVOm99Ee9F89JJSvp22/wA2u/U35dBs44ZGOqRmRSoCLtOc7M9+25v++TUr+HrHydy6nESu8sRIhzjdtxz/ALH/AI8tc3gelGB6V2e3o3/h/izD2Fa38X8EdbLoejs9wkV9ApCqvLglGUEsRz827Zx/vVlaRo8F/FLJ9r2BHfjA3bFUndgn2A9sisfFPjkkjDiN2UOu18H7y+h9qcsRSlJN09PIUcPWjFpVHfzR0f8AY1iY1t01hRG7jBUjDnL4JG7AwE/8eArP1qxtLCyhSKVJ5nlJLhwdqhF+XAOOpPPtWQxVVLMQqgZJPAArh9V1i68VXMmj+H5Hh01TtvdSUY3DvHH6k9z/AJPv8P5BiOIa/sMNTUYr4pu/LBd35volq+nVnl5rmVLJ6Xt8RVv2jpeT/rfohNfvJfF2qPoOmysukW7f8TG6Q/60j/lkh/mf8n034VeLvCvw6h8R6p4hvYdM01YtMtYuOrNJdAAAdcDJPoAT2rktMsbTTbGKysoVhgiGFUfzPqfet7wBqXw+tvE9/pvji10+9nv47NdMtbmz+0tJIDdZ2Jg8nKr05LAd6/b8dl+FyrJ1gsIrU4taveUnvKXm/wAFZLRH43VzatmeYPE13vsuiXRI7XQ28E2PxJ1Txx4S8S2+qX2sOi3mkrdBS6bVBkgQkb5MruPB3AkDBxnrdL+2aTruu/Y9NXUtZ1PUDcblBjitoPLjSMSyleOI87VDHnp3qv40FxceFLzV9etE0zRdNhNzBp6KrXMrIMxhnGRESQAFj+bkfMOlYHxJuoPCXhrTvFnju81KWGKzignfT7p7e4trooMmLy2UMjlcFWJwQD0zj4zSKvsju0im9kM+Nvw803VvCdz4r8TStqeuaTA8lo6DyoYc/wAKpzlQfmyxJyAc9q7T4Lf8ks8Pf9eg/ma838d/DbTIdL1v4jQ+KNe1ZbjQlW3t7u8aSHcQAJ8DAJ8vaBkep6mvSPgt/wAks8Pf9eg/ma6kkqOnf9BJJVNOx2FFFFYmwUUUUAFef/tDgN8I9YU9C1uD/wB/469ArgP2hf8Akkur/wC/b/8Ao+OujB/7xT9V+Zz4r+BP0f5HlWk3vxJtfDOkro/jC8W2WBYxC1vafuEBKxjJiJIIUc9eR61cvdW+KNnotxfT+ObsTQbWeEWtn8q4+bnyeSMp0yPm615r/wAJBNHeQ2aapceft8qNElb5V67eOg4HHsK7mHw7e3dtNC/iSV1DRQ7Wf5SrBMgqWzgEx9cY2nPQV+hSwGA5n8DSetle22jt1s15nwNLMsVUVoyne383lv8AgWLXXPi5c2lvdReL7nyp13qTBZjauCdzfueBx+o9axtW0rxn4kvLXVNb1Q6nL5AjheVoU8tGIYcRovXIOTnoemDWzFpG23ghh12USfYxGYmuWRfMk2Kr53fc2uoI/wBgjmqcA1HUtUubFPEC2cVjGkIlijMfmj+7jcDhQGx2ABxjNa0KGHpT9rRhFOPXlenT9QrVq9SHs6spO/TmWvX9DJuPCl/DEh82BpDH5rjdgInyZyT3BkAPGOvPFYniPQ2g3abq9vExdAzxbgxXrwcdGGK7W18P3M0kc2p+IDdQRqftEInO4rjfgEt90lTz6qODxXNeK7Waz1dobrUPt9xsBllyThvQMfvDGOe+a9jCYuUqijz3e+ia/r/hjzMRQVOHPGLXz/r+rnM6RrGteEVEEyy6voa9Mc3Fsvt/eUf5xXoOh6xput2K3ml3SXEJ64+8p9GHUH61x9ZF1ocYvDqGlXU2lX/Xzrc4Df7y9DXwfGPhblfEMpYnDv2GIeraXuSf96K2b/mj84t6n2/DniFiMAlQxi54Lr1X+Z6rRXntl4z17SwItf0g6hEB/wAfdgOf+BIf6V0mi+MfDerHba6rCkveGc+U4/Bv6V/PGe+HfEOSXliMO5QX24e/H1utv+3kn5H69lvEmW5lFOhVV+z0f3P9DeooUhl3KQw9RyKK+KPcMB4seNp5d/XT0+X/AIG3+FalZbxqPG88u/5jp6fL/wADb/D9a1K+jpfwoeiPYhLmpx96+na3y+XfqFFI7KilnYKo6knArB1fxj4d01vLl1FJ5+ghth5rk+mF/rXo4DLMbmNT2WDpSqS7RTf5GGJxdDCx5681FebSN+s7X9b0zQ7T7TqV0sSnhF6u59FXqa5uTW/FWtgx6Ppg0a2I/wCPu+GZCP8AZjH9al0jwtY2d3/aF7NNqeonrc3TbiP90dFr9NyPwtrykqubz9nH+SLUpv1esY/+TP8Aunwub8f4WgnDArnl3ekV+r/D1H6jonirxStm99az6doV3CtxHbwhjPcIe0hx8vYkD1FdLF4fuNM0ZJIrH7NaRFUEaqRsBUEE+3zLye5Fb+halr2q3LWdnJAjLErKPL4BXaqkf7XCD04FXr621y6tPs893ZeTeyEMqIynP3vTjPlpj6rX6hhlTy+jHB4eEadOP2Vf7293K3Vu/wAtD8yxuKrZjUdevJyk/wCrLsjkjp9/8n+hXPzruX903zD1HHI5H51sfD+PStH8Q6jq+v8Agq51qVbe2FlIlpDI8BQzu5Hmsu3gocj09q6aWDWWvlME0UFizRkJsJaIfKCQcdQGxk/3OnAqvfJqVvpt1cpPaGPeXd3QkGMKmxemS+VKnPofWufFTjjKXsp2s7f1sZUYexnzroZ3xN1RfFnjbw3qrw+M7Ww8P3YuV06HTrWSG7lVslnLTgnAXA4+UgnrXX3Hxl8O3MDwXHhXxDNE42ukkNqysPQgzc1ylmniCfSvtUd1bCK6ifcm07lVneQtx3ypxz0I9arf8IbdR20vnTRCUP8AK4YmMRgEsxOOf4cY9a4FlGDV1Uk/v/4B1PHYh/DFf18zW8bfEvRtY8Cah4b0nwxrdq1xbfZ7cNHbJFGOMD5ZjhQPQfhXoXwW/wCSV+Hv+vQfzNfOVtqmnz6hNYx3KfaYXKNG3BJHpnqK+hfhNcNafBzRLpYTMYrHdsDBcgE55YgD8a4czwuHoUY/V5cybd9U9V6GuAxUsRKTlbTsdxRXOaD4v07UbKzmu1OmTXlulzBb3MimRonGVY7SQM8jBOcg1dk8S6DHafa31a1WDYr+YX4wwyv4kc4614h6hrUUUUAFeN/tVad4kuPAVxfafrqW+kweX9ssPJG6cmRQpEnXglTjgcda9krzv9pH/kjWufW3/wDR8dONGNeSpybSbW2jOfFxUqE0+zPi2wW5t9Tj2kxTAnDFc9j+dbv2rV/+f+PH/XAZ/PNIQCeQDjpS197knD0MqpVKUakmpN9WrJpdna+nxKzPzWpNTd2kH2rV/wDn/jx/1wGfzzR9q1fvfx49oAD+eaKK9p4ZNP3paq3xy/z389yLR7L7kH2rV+9/GfpAB/Wj7Xq/e/j/AAgA/rRRRLDqXNeUtbfbl07a6edt+oWj2X3IPtesd7+M/SAD+tH2vWO+oR59rcD+tFFOWHUr3lLW32pdO2unnbfqFo9l9yD7XrH/AEEI8+0AA/LNJFoepeJLn7OI7W7mAyWNso2gkKCTnjkgdepFLVnT9QvdPkeSxupbd3XY5jbBK5Bx+YB+oFJ0pxvKnOSd7/HLf5Pby28i6bjGSdvuSJbH4b+MLRk/s+4uLFmIx5N0E2klOMb+CfMTg+taEWifEdYUdNYvkGQu+XYxySoCkHv86/mO9dTp+qQ6pppe816PTpb1kjeNZQGhRWWNUjzn724MT975MY6Vq6akEItmm8SXUsguo5pJWBDmJdhEf3eBlyW7kx/l87jqeGrTvjYQnJS5vfXM7+sr3j/d+HyPpMNXxaivq9SaXk/8jzjVtJ8c2l1PqH9r7jFaq0t8IYx8hkdVUrjAJ2lgBk4xViPQPHl9G6jXL1ZSkTKsewFg6swP+z8qs3HpW547Z5rCN7e/vphLHBEbGGBjCjIuSzcZB+faMcYUZrcsDa6deiRfEV3cwLHtKXFoXUEGRQwUJyuARtxyJe2cjloYLKqFOM4UaaacmvdXXo9NV2T0XRI7KmZZvUmoyr1LJL7TPM7v4e+JriSGS/aW7MsjRqJ7jzAzAOTwH/6ZPz7VU0trzSN0enmwgOcFltFJP/As5r0fX7mys9DUWHiYm400lY4oGXe0pdwCQfuqqquAORu69z51X0OCi6lJR55ckb2XNO2vlez0tbt0PAxmIrRmuaTb63s/667lsa34gAI/tCE59bYE/wA6BrfiAKR/aEP1NsCfzz/SqlFbRy+ikleWit8Uuvz3890cf1qr3LseveI4wdmpxqfUW4Dfnn+lKPEHiUJt/tVMevkc/nn+lUaKX9nUe8trfFL/AD389/Mf1ut/MXv+Eh8TbQo1ZRg5BEPP55/pSHXvEnl7P7Uj2+0A5+vP9KpUUPLqL/m2t8Uv89/PcPrdb+Yvf8JB4kChV1RFx02wAH+dB8QeJdoX+1UAAwNsAHH51Rooll1GV782tvtS6dtdPO2/UPrdb+Yw737Xd6tPKT5k7SFmdF2jPr7V9WfBLw34s1D4RWlvf+LI20zUbUiC1+x7mhgYEFPMDK3Ofw7Gvm5QB0AGTzX2J8B/+SPeF/8AsHp/Wvz7MuHaeWy9vzuUpyk+yXX577v7j6Dh+Xtas5PokSweCDLcq2sajFf24iSIxJbNAxVFdUG9XyABI/Hfca2LbwvoVutusNiUW2uDcwDznIjkIILAZ7hjkdDnNbNFecfWBRRRQAV53+0j/wAka1z62/8A6Pjr0SvO/wBpH/kjWufW3/8AR8db4b+ND1X5mOI/gz9H+R8lUUUV+sn5gFFFFABRRRQAUUUUAFFFFAGx4E/5H/wz/wBhi1/9GrX2P4t1ttCt7GdbWS6+0XiW5ijUl23Bj8vbPHfg9OpFfHHgT/kf/DP/AGGLX/0atfQOueMr/Vvi0PDup+HdX03w5o0wuba+e0lDatdopHkwrj5kBcNuGQdh5A5r4Pir/eY/4f1Z9twzJRw8pNXXN+iOrg8Ta9d6jfSaBY6b4k0rIWCS3vBBLayhVLRTBwc9d25eRnaV4yfJtX8ZeK/BWs+IZ/EnxI06e81R/s+g2ix77DTpfvPG7iMNK44QKMsQckDPHXazb2vgfw/Jcw+DdQttN1rU1F5Y2GosZEXYTvfHC7sHeqtjAX5utaHgzwx4b8Tandalr2nw3ep6LqhFjZyIBDpaI263aBB8vzoVkMnO4tjOFAHysJuXuvfqfWY3CqCVWjf2UvhbtfTe6TdrP70fMXiFNfTxPq48U3ENxrZug19JDGEQyGNCQAOmAQPwqnXS/Fn/AJKt4s/7Cbf+i465qv1fK1bBUv8ACvyPynMFbFVF5v8AMKKKK7zjCiiigAooooAKKKKACvsP4D/8ke8L/wDYPT+tfHlfYfwH/wCSPeF/+wen9a+T4r/h0/V/ofT8M/HU9F+p21FFFfFn1wUUUUAFed/tI/8AJGtc+tv/AOj469Erzv8AaR/5I1rn1t//AEfHW+G/jQ9V+ZjiP4M/R/kfJVFFFfrJ+YBRRRQAUUUUAFFFFACUV6p8M9Dvr7wncandeGHuPMkWDT0bS8jywY4mnZzGQykvJJnJI8sds10+kX8OrbpdN+Ffhy7thdToZIdPZjFHEiuFcbPvyK6lDwpH1FfNVuJqNKpKDg9G106H0NLh6rUhGamtVc8N0mzutR13StPsdROmXVzfwQw3gTcYGZwA4GRkjOeor6CsvhB4kt/Efh3U2+LF4YtLtmtrwpbEXN+jHkNMZTtAAQKAONpPUk1BJZan/wAI8t3cfBnw9NcqZ/Otk03p5Zh24yMncWmwQDkICB1rJvdPvIL2TVo/hDaTpHCYFsV0QhJDuuW83GCQxWKBeuB530r5nNsdTx9dVUmrK34s9/LMvlgqbjJpu9/yPYbPwpYWF9b3lj4i12J4mHmRzarJcxTrzlXSUsOc9RhunNaujaXpGkz3Mtj5UZnK5GV+RRkhFPXaCzELkgbjjA4ryzSdFhu9RgW5+EehWsEmqfY3J0s70gXdunOQF2sdhXBOAx6kEVAulG+8RPpth8IdDtLc3hhS5vdIOxI1aYGRmGA2ViRgBx++QZPNeXaP9f8ADnqqc1FxWzPGviwyt8VfFbKwIOptyD/0zjrmq+htY0Ge++GEl1pnwz0zSdev9Sit7O3h0weZbRGRd7zFkIX5RIC+CvKkZqjoNpqFlo1vDd/Cu21F0ggaW5udFCzNJMd5GxEwViUmI/xFlUnAOa+uwvElGhQhScG+VJdOh8ricgq1q0qimtW2eD0te7654ehf4X+LvEGp+E7TRrz/AEdbSD7AsX2cCOHzGjOM4MjSDOe1eEV9Dl2YRx9N1Iq1nY8LH4GWCqKEne6uFFFFegcIUUUUAFFFFABX2H8B/wDkj3hf/sHp/WvjyvsP4D/8ke8L/wDYPT+tfJ8V/wAOn6v9D6fhn46nov1O2ooor4s+uCiiigArE8c+G7Lxd4XvPD2oTXENtdBd7wMA67WDDBII6qO1FFNNp3Qmk1Znmf8Awzr4V/6D/iD/AL+Q/wDxuk/4Z18K/wDQf8Qf9/If/jdFFdv9p4z/AJ+y+9nJ/Z2F/wCfcfuQf8M6+Ff+g/4g/wC/kP8A8bo/4Z18K/8AQf8AEH/fyH/43RRR/aWM/wCfsvvYf2fhf+fa+5B/wzr4V/6D/iD/AL+Q/wDxuj/hnXwr/wBB/wAQf9/If/jdFFH9pYz/AJ+y+9h/Z+F/59r7kH/DOvhX/oP+IP8Av5D/APG6P+GdfCv/AEH/ABB/38h/+N0UUf2ljP8An7L72H9n4X/n2vuRs2XwejsbSO0s/H3jO3t4htjiivUVVHoAE4p0HwjFvH5cHxA8aRJknbHexqM/QJRRWLxddu7mzVYWilZRRJ/wqmb/AKKN44/8GCf/ABFH/CqZv+ijeOP/AAYJ/wDEUUUfWq38zD6tR/lQ3/hU0nmmT/hY/jrJXbj+0Ux+Wynf8Kpm/wCijeOP/Bgn/wARRRS+tVv5mH1al/Kg/wCFUzf9FG8cf+DBP/iKP+FUzf8ARRvHH/gwT/4iiin9arfzMPq1H+VEF/8AB2K/tJLS+8feM7m3kGHilvUZWHuClY//AAzr4V/6D/iD/v5D/wDG6KKuOPxUFaNRr5kSwOGk7ygn8g/4Z18K/wDQf8Qf9/If/jdH/DOvhX/oP+IP+/kP/wAbooq/7Sxn/P2X3sn+z8L/AM+19yD/AIZ18K/9B/xB/wB/If8A43R/wzr4V/6D/iD/AL+Q/wDxuiij+0sZ/wA/Zfew/s/C/wDPtfcg/wCGdfCv/Qf8Qf8AfyH/AON0f8M6+Ff+g/4g/wC/kP8A8booo/tLGf8AP2X3sP7Pwv8Az7X3IP8AhnXwr/0H/EH/AH8h/wDjdeqeEdDtfDPhrT9AsZJpLaxhEMbykF2A7kgAZ/CiisK2KrV7KpNu3d3NqWGo0b+zilfsjUooorA2CiiigD/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9" y="2583936"/>
            <a:ext cx="34623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3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689" y="219142"/>
            <a:ext cx="4714908" cy="651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0" y="1149396"/>
            <a:ext cx="4161689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Nyeregpont</a:t>
            </a:r>
            <a:r>
              <a:rPr lang="hu-HU" dirty="0"/>
              <a:t>: negatív determináns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Vonzó, stabil egyensúlyi pont: </a:t>
            </a:r>
            <a:r>
              <a:rPr lang="hu-HU" dirty="0"/>
              <a:t>pozitív determináns, negatív nyom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Taszító, instabil egyensúlyi pont </a:t>
            </a:r>
            <a:r>
              <a:rPr lang="hu-HU" dirty="0"/>
              <a:t>(a közeléből „szöknek” a </a:t>
            </a:r>
            <a:r>
              <a:rPr lang="hu-HU" dirty="0" err="1"/>
              <a:t>trajektóriák</a:t>
            </a:r>
            <a:r>
              <a:rPr lang="hu-HU" dirty="0"/>
              <a:t> csak maga a pont egyensúly): pozitív determináns, pozitív nyom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Csomó</a:t>
            </a:r>
            <a:r>
              <a:rPr lang="hu-HU" dirty="0"/>
              <a:t>: 0&lt;D&lt;(T^2)/4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Fókusz</a:t>
            </a:r>
            <a:r>
              <a:rPr lang="hu-HU" dirty="0"/>
              <a:t>: D&gt;(T^2)/4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Csomó </a:t>
            </a:r>
            <a:r>
              <a:rPr lang="hu-HU" b="1" dirty="0" err="1"/>
              <a:t>vs</a:t>
            </a:r>
            <a:r>
              <a:rPr lang="hu-HU" b="1" dirty="0"/>
              <a:t> fókusz</a:t>
            </a:r>
            <a:r>
              <a:rPr lang="hu-HU" dirty="0"/>
              <a:t>: fókusz esetén a pályák keringenek az egyensúlyi pont körül, míg csomónál „egyből”, a megkerülése nélkül odavonzódnak/ eltaszítódnak,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Lásd még</a:t>
            </a:r>
            <a:r>
              <a:rPr lang="hu-HU" dirty="0"/>
              <a:t>: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Trace-det_abra.m</a:t>
            </a:r>
            <a:r>
              <a:rPr lang="hu-HU" dirty="0"/>
              <a:t> kód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És a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szkennelt ábra a Wiki oldalon</a:t>
            </a:r>
          </a:p>
        </p:txBody>
      </p:sp>
    </p:spTree>
    <p:extLst>
      <p:ext uri="{BB962C8B-B14F-4D97-AF65-F5344CB8AC3E}">
        <p14:creationId xmlns:p14="http://schemas.microsoft.com/office/powerpoint/2010/main" val="1060864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1142</Words>
  <Application>Microsoft Office PowerPoint</Application>
  <PresentationFormat>Diavetítés a képernyőre (4:3 oldalarány)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</vt:lpstr>
      <vt:lpstr>Wingdings 2</vt:lpstr>
      <vt:lpstr>Áramlás</vt:lpstr>
      <vt:lpstr>Nemlineáris Dinamikai Modellek a Biológiában  Lotka-Volterra populáció modell, Bifurkáció  6. gyakorlat</vt:lpstr>
      <vt:lpstr>Populáció dinamika</vt:lpstr>
      <vt:lpstr>Dinamikai rendszerek elemzése az egyensúlyi pontok közelében (lokális fázisportrék)</vt:lpstr>
      <vt:lpstr>Dinamikai rendszerek elemzése az egyensúlyi pontok közelében (lokális fázisportrék)</vt:lpstr>
      <vt:lpstr>Dinamikai rendszerek elemzése az egyensúlyi pontok közelében (lokális fázisportrék)</vt:lpstr>
      <vt:lpstr>Dinamikai rendszerek elemzése az egyensúlyi pontok közelében (lokális fázisportrék)</vt:lpstr>
      <vt:lpstr>Egyensúlyi pontok osztályozása Nyom-determináns diagram</vt:lpstr>
      <vt:lpstr>Egyensúlyi pontok osztályozása Nyom-determináns diagram</vt:lpstr>
      <vt:lpstr>PowerPoint bemutató</vt:lpstr>
      <vt:lpstr>Dinamikai rendszerek elemzése az egyensúlyi pontok közelében (lokális fázisportrék)</vt:lpstr>
      <vt:lpstr>Dinamikai rendszerek elemzése az egyensúlyi pontok közelében (lokális fázisportrék)</vt:lpstr>
      <vt:lpstr>Dinamikai rendszerek elemzése az egyensúlyi pontok közelében (lokális fázisportrék)</vt:lpstr>
      <vt:lpstr>Dinamikai rendszerek elemzése az egyensúlyi pontok közelében (lokális fázisportrék)</vt:lpstr>
      <vt:lpstr>Dinamikai rendszerek elemzése az egyensúlyi pontok közelében (lokális fázisportrék)</vt:lpstr>
      <vt:lpstr>Bifurkáció </vt:lpstr>
      <vt:lpstr>Feladatok</vt:lpstr>
      <vt:lpstr>Feladatok</vt:lpstr>
      <vt:lpstr>Megoldások</vt:lpstr>
      <vt:lpstr>Megoldások</vt:lpstr>
      <vt:lpstr>Megoldások</vt:lpstr>
      <vt:lpstr>Megoldások</vt:lpstr>
      <vt:lpstr>Megoldások</vt:lpstr>
      <vt:lpstr>Megoldások</vt:lpstr>
      <vt:lpstr>Megoldások</vt:lpstr>
      <vt:lpstr>Megoldások</vt:lpstr>
      <vt:lpstr>Megoldások </vt:lpstr>
      <vt:lpstr>Megoldások </vt:lpstr>
      <vt:lpstr>Megoldások </vt:lpstr>
      <vt:lpstr>Megoldások </vt:lpstr>
      <vt:lpstr>Megoldások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nonlinear dynamic systems Practice 3</dc:title>
  <dc:creator>juhaszjanos</dc:creator>
  <cp:lastModifiedBy>juhaszjanos</cp:lastModifiedBy>
  <cp:revision>220</cp:revision>
  <dcterms:created xsi:type="dcterms:W3CDTF">2019-10-01T13:03:27Z</dcterms:created>
  <dcterms:modified xsi:type="dcterms:W3CDTF">2020-03-25T23:09:36Z</dcterms:modified>
</cp:coreProperties>
</file>