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5" r:id="rId2"/>
    <p:sldId id="280" r:id="rId3"/>
    <p:sldId id="279" r:id="rId4"/>
    <p:sldId id="272" r:id="rId5"/>
    <p:sldId id="288" r:id="rId6"/>
    <p:sldId id="278" r:id="rId7"/>
    <p:sldId id="289" r:id="rId8"/>
    <p:sldId id="291" r:id="rId9"/>
    <p:sldId id="275" r:id="rId10"/>
    <p:sldId id="287" r:id="rId11"/>
    <p:sldId id="292" r:id="rId12"/>
    <p:sldId id="276" r:id="rId13"/>
    <p:sldId id="285" r:id="rId14"/>
    <p:sldId id="284" r:id="rId15"/>
    <p:sldId id="290" r:id="rId16"/>
    <p:sldId id="281" r:id="rId17"/>
    <p:sldId id="282" r:id="rId18"/>
    <p:sldId id="286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9E3763-F7EA-455E-BCC6-7E73241C0716}" v="1" dt="2020-03-04T12:10:29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 snapToGrid="0"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E9E3763-F7EA-455E-BCC6-7E73241C0716}"/>
    <pc:docChg chg="modSld">
      <pc:chgData name="" userId="" providerId="" clId="Web-{6E9E3763-F7EA-455E-BCC6-7E73241C0716}" dt="2020-03-04T12:10:29.104" v="0" actId="1076"/>
      <pc:docMkLst>
        <pc:docMk/>
      </pc:docMkLst>
      <pc:sldChg chg="modSp">
        <pc:chgData name="" userId="" providerId="" clId="Web-{6E9E3763-F7EA-455E-BCC6-7E73241C0716}" dt="2020-03-04T12:10:29.104" v="0" actId="1076"/>
        <pc:sldMkLst>
          <pc:docMk/>
          <pc:sldMk cId="3189107627" sldId="274"/>
        </pc:sldMkLst>
        <pc:spChg chg="mod">
          <ac:chgData name="" userId="" providerId="" clId="Web-{6E9E3763-F7EA-455E-BCC6-7E73241C0716}" dt="2020-03-04T12:10:29.104" v="0" actId="1076"/>
          <ac:spMkLst>
            <pc:docMk/>
            <pc:sldMk cId="3189107627" sldId="274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EEC9A-570A-4E69-B556-C3E44544485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99523-30C6-49B8-98AF-489D9A981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9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2020.03.12.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46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2020.03.12.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2020.03.12.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0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2020.03.12.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2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2020.03.12.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9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2020.03.12.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5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2020.03.12.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2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2020.03.12.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0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2020.03.12.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1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2020.03.12.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0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2020.03.12.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9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2020.03.12.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15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h.katalin17@gmail.com" TargetMode="External"/><Relationship Id="rId2" Type="http://schemas.openxmlformats.org/officeDocument/2006/relationships/hyperlink" Target="mailto:juhasz.janos@.itk.ppke.h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s.math.duke.edu/education/webfeats/Word2HTML/Predator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hu/url?sa=i&amp;rct=j&amp;q=&amp;esrc=s&amp;source=images&amp;cd=&amp;cad=rja&amp;uact=8&amp;ved=0ahUKEwjCqqbO2dTPAhUGWBoKHe2DBZgQjRwIBw&amp;url=http://complexnt.blogspot.com/2012/03/study-of-two-species-interactions-using.html&amp;psig=AFQjCNFq48jKJ3cJlM9kh9MIe6kRYiP4ZA&amp;ust=1476341949421289" TargetMode="Externa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457200" y="1205128"/>
            <a:ext cx="8229600" cy="3504658"/>
          </a:xfrm>
        </p:spPr>
        <p:txBody>
          <a:bodyPr>
            <a:normAutofit fontScale="90000"/>
          </a:bodyPr>
          <a:lstStyle/>
          <a:p>
            <a:pPr algn="ctr">
              <a:spcBef>
                <a:spcPts val="2400"/>
              </a:spcBef>
              <a:spcAft>
                <a:spcPts val="1800"/>
              </a:spcAft>
            </a:pPr>
            <a:r>
              <a:rPr lang="pt-BR" b="1" dirty="0"/>
              <a:t>Nemlineáris Dinamikai Modellek a </a:t>
            </a:r>
            <a:r>
              <a:rPr lang="pt-BR" b="1" dirty="0" smtClean="0"/>
              <a:t>Biológiában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4400" b="1" i="1" dirty="0" smtClean="0"/>
              <a:t>Lotka-Volterra populáció modell</a:t>
            </a:r>
            <a:br>
              <a:rPr lang="hu-HU" sz="4400" b="1" i="1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sz="3600" dirty="0" smtClean="0">
                <a:solidFill>
                  <a:schemeClr val="bg2">
                    <a:lumMod val="75000"/>
                  </a:schemeClr>
                </a:solidFill>
              </a:rPr>
              <a:t>5. </a:t>
            </a:r>
            <a:r>
              <a:rPr lang="hu-HU" sz="3600" dirty="0">
                <a:solidFill>
                  <a:schemeClr val="bg2">
                    <a:lumMod val="75000"/>
                  </a:schemeClr>
                </a:solidFill>
              </a:rPr>
              <a:t>gyakorlat</a:t>
            </a:r>
            <a:endParaRPr lang="hu-HU" alt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>
              <a:latin typeface="Arial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5094514"/>
            <a:ext cx="8229600" cy="1230086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/>
              <a:t>Juhász János (</a:t>
            </a:r>
            <a:r>
              <a:rPr lang="hu-HU" sz="2400" dirty="0">
                <a:hlinkClick r:id="rId2"/>
              </a:rPr>
              <a:t>juhasz.janos@.itk.ppke.hu</a:t>
            </a:r>
            <a:r>
              <a:rPr lang="hu-HU" sz="2400" dirty="0"/>
              <a:t>)</a:t>
            </a:r>
          </a:p>
          <a:p>
            <a:pPr marL="0" indent="0">
              <a:buNone/>
            </a:pPr>
            <a:r>
              <a:rPr lang="hu-HU" sz="2200" dirty="0"/>
              <a:t>Schäffer Katalin (</a:t>
            </a:r>
            <a:r>
              <a:rPr lang="hu-HU" sz="2200" dirty="0">
                <a:hlinkClick r:id="rId3"/>
              </a:rPr>
              <a:t>sch.katalin17@gmail.com</a:t>
            </a:r>
            <a:r>
              <a:rPr lang="hu-HU" sz="2200" dirty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6059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509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3) Kis mennyiségben az y nem életképes (stabil csomó, stabil fókusz)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24672"/>
            <a:ext cx="8229600" cy="4389120"/>
          </a:xfrm>
        </p:spPr>
        <p:txBody>
          <a:bodyPr/>
          <a:lstStyle/>
          <a:p>
            <a:r>
              <a:rPr lang="hu-HU" dirty="0" smtClean="0"/>
              <a:t>Még reálisabb eset: ha egy fajból már kevés van, nagyon sérülékennyé válik, valószínű, hogy kihal</a:t>
            </a:r>
          </a:p>
          <a:p>
            <a:r>
              <a:rPr lang="hu-HU" dirty="0" smtClean="0"/>
              <a:t>Az eddigi modellekben ezzel szemben extrém kis mennyiségekről is növekedésnek indulhattak a populációk</a:t>
            </a:r>
          </a:p>
          <a:p>
            <a:r>
              <a:rPr lang="hu-HU" dirty="0" smtClean="0"/>
              <a:t>Itt a fajok kezdeti arányától függ, stabil egyensúly alakul-e ki a 2 faj közt (oszcillációk után), vagy mindenki kihal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617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3) Kis mennyiségben az y nem életképes (stabil csomó, stabil fókusz)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JJuhász\Desktop\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9155"/>
            <a:ext cx="3777320" cy="2827940"/>
          </a:xfrm>
          <a:prstGeom prst="rect">
            <a:avLst/>
          </a:prstGeom>
          <a:noFill/>
        </p:spPr>
      </p:pic>
      <p:pic>
        <p:nvPicPr>
          <p:cNvPr id="4099" name="Picture 3" descr="C:\Users\JJuhász\Desktop\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9855" y="4031536"/>
            <a:ext cx="3775348" cy="2826464"/>
          </a:xfrm>
          <a:prstGeom prst="rect">
            <a:avLst/>
          </a:prstGeom>
          <a:noFill/>
        </p:spPr>
      </p:pic>
      <p:pic>
        <p:nvPicPr>
          <p:cNvPr id="4100" name="Picture 4" descr="C:\Users\JJuhász\Desktop\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985" y="1308536"/>
            <a:ext cx="3622015" cy="2711669"/>
          </a:xfrm>
          <a:prstGeom prst="rect">
            <a:avLst/>
          </a:prstGeom>
          <a:noFill/>
        </p:spPr>
      </p:pic>
      <p:cxnSp>
        <p:nvCxnSpPr>
          <p:cNvPr id="8" name="Egyenes összekötő nyíllal 7"/>
          <p:cNvCxnSpPr/>
          <p:nvPr/>
        </p:nvCxnSpPr>
        <p:spPr>
          <a:xfrm>
            <a:off x="1655379" y="4871545"/>
            <a:ext cx="1844566" cy="5990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V="1">
            <a:off x="7220607" y="4035973"/>
            <a:ext cx="693683" cy="10089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dirty="0"/>
              <a:t>Lotka-Volterra feladatok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altLang="en-US" dirty="0" smtClean="0"/>
              <a:t>4. Két populáció versengése (nyeregpont ábrázolása)</a:t>
            </a:r>
            <a:endParaRPr lang="hu-HU" altLang="en-US" dirty="0"/>
          </a:p>
          <a:p>
            <a:pPr marL="0" indent="0" algn="just">
              <a:buNone/>
            </a:pPr>
            <a:endParaRPr lang="hu-HU" altLang="en-US" dirty="0"/>
          </a:p>
          <a:p>
            <a:pPr marL="0" indent="0" algn="just">
              <a:buNone/>
            </a:pPr>
            <a:endParaRPr lang="hu-HU" altLang="en-US" dirty="0"/>
          </a:p>
          <a:p>
            <a:pPr marL="0" indent="0" algn="just">
              <a:buNone/>
            </a:pPr>
            <a:endParaRPr lang="hu-HU" altLang="en-US" dirty="0"/>
          </a:p>
          <a:p>
            <a:pPr marL="0" indent="0" algn="just">
              <a:buNone/>
            </a:pPr>
            <a:endParaRPr lang="hu-HU" altLang="en-US" dirty="0"/>
          </a:p>
          <a:p>
            <a:r>
              <a:rPr lang="hu-HU" dirty="0" smtClean="0"/>
              <a:t>További feladatok</a:t>
            </a:r>
            <a:r>
              <a:rPr lang="hu-HU" dirty="0"/>
              <a:t>: </a:t>
            </a:r>
          </a:p>
          <a:p>
            <a:pPr lvl="1"/>
            <a:r>
              <a:rPr lang="hu-HU" dirty="0" smtClean="0"/>
              <a:t>rajzoljuk </a:t>
            </a:r>
            <a:r>
              <a:rPr lang="hu-HU" dirty="0"/>
              <a:t>ki a </a:t>
            </a:r>
            <a:r>
              <a:rPr lang="hu-HU" dirty="0" smtClean="0"/>
              <a:t>nyeregpontot</a:t>
            </a:r>
            <a:endParaRPr lang="hu-HU" dirty="0"/>
          </a:p>
          <a:p>
            <a:pPr lvl="1"/>
            <a:r>
              <a:rPr lang="hu-HU" dirty="0"/>
              <a:t>ábrázoljuk minél szemléletesebben az „élet és halál” szeparáló görbéjét (a görbét ami eldönti, melyik faj marad meg</a:t>
            </a:r>
            <a:r>
              <a:rPr lang="hu-HU" dirty="0" smtClean="0"/>
              <a:t>)</a:t>
            </a: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2848408"/>
            <a:ext cx="22383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1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4) Versengés (nyeregpont)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2 faj kezdeti arányától függően vagy az egyik vagy a másik marad életben (jellemző mennyiséggel)</a:t>
            </a:r>
            <a:endParaRPr lang="en-US" dirty="0"/>
          </a:p>
        </p:txBody>
      </p:sp>
      <p:pic>
        <p:nvPicPr>
          <p:cNvPr id="5122" name="Picture 2" descr="C:\Users\JJuhász\Desktop\versen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174" y="2810202"/>
            <a:ext cx="5343525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4) Versengés: nyeregpont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hu-HU" dirty="0" smtClean="0"/>
              <a:t>Stabil egyensúlyi pontokat könnyű megmutatni, maga a folyamat rajzol &lt;- a stabil pontba tartanak a pályák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hu-HU" dirty="0" smtClean="0"/>
              <a:t>A nyeregpont szemléltetése nehezebb &lt;- ide pont nem mennek megoldások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hu-HU" dirty="0" smtClean="0"/>
              <a:t>Tippek: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hu-HU" dirty="0" smtClean="0"/>
              <a:t>A nyeregpont környezetéből indítva  a megoldásokat nyeregpont jól közelíthető (a </a:t>
            </a:r>
            <a:r>
              <a:rPr lang="hu-HU" dirty="0" err="1" smtClean="0"/>
              <a:t>trajektóriák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2 stabil egyensúlyi pont valamelyikébe tartanak)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hu-HU" dirty="0" smtClean="0"/>
              <a:t>Ha az </a:t>
            </a:r>
            <a:r>
              <a:rPr lang="hu-HU" dirty="0" err="1" smtClean="0"/>
              <a:t>dx</a:t>
            </a:r>
            <a:r>
              <a:rPr lang="hu-HU" dirty="0" smtClean="0"/>
              <a:t>, </a:t>
            </a:r>
            <a:r>
              <a:rPr lang="hu-HU" dirty="0" err="1" smtClean="0"/>
              <a:t>dy</a:t>
            </a:r>
            <a:r>
              <a:rPr lang="hu-HU" dirty="0" smtClean="0"/>
              <a:t> rendszer helyett a –</a:t>
            </a:r>
            <a:r>
              <a:rPr lang="hu-HU" dirty="0" err="1" smtClean="0"/>
              <a:t>dx</a:t>
            </a:r>
            <a:r>
              <a:rPr lang="hu-HU" dirty="0" smtClean="0"/>
              <a:t>, </a:t>
            </a:r>
            <a:r>
              <a:rPr lang="hu-HU" dirty="0" err="1" smtClean="0"/>
              <a:t>-dy</a:t>
            </a:r>
            <a:r>
              <a:rPr lang="hu-HU" dirty="0" smtClean="0"/>
              <a:t> rendszert oldjuk meg, akkor „megfordítottuk a folyamat idejét”, így megtudjuk, hogy honnan indulnának azok a </a:t>
            </a:r>
            <a:r>
              <a:rPr lang="hu-HU" dirty="0" err="1" smtClean="0"/>
              <a:t>trajektóriák</a:t>
            </a:r>
            <a:r>
              <a:rPr lang="hu-HU" dirty="0" smtClean="0"/>
              <a:t>, amiknek az adott pontban végződnének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hu-HU" dirty="0" smtClean="0"/>
              <a:t>A nyeregponthoz közeli pontokból az idő mindkét irányába megoldva a rendszert az „élet és halál” szeparáló görbe kirajzolható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hu-HU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384"/>
            <a:ext cx="8229600" cy="1143000"/>
          </a:xfrm>
        </p:spPr>
        <p:txBody>
          <a:bodyPr/>
          <a:lstStyle/>
          <a:p>
            <a:r>
              <a:rPr lang="hu-HU" dirty="0" smtClean="0"/>
              <a:t>4) Versengés: nyeregpont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JJuhász\Desktop\nyer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7003"/>
            <a:ext cx="3714146" cy="2780644"/>
          </a:xfrm>
          <a:prstGeom prst="rect">
            <a:avLst/>
          </a:prstGeom>
          <a:noFill/>
        </p:spPr>
      </p:pic>
      <p:pic>
        <p:nvPicPr>
          <p:cNvPr id="6147" name="Picture 3" descr="C:\Users\JJuhász\Desktop\nyere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9779" y="4001660"/>
            <a:ext cx="3815255" cy="2856340"/>
          </a:xfrm>
          <a:prstGeom prst="rect">
            <a:avLst/>
          </a:prstGeom>
          <a:noFill/>
        </p:spPr>
      </p:pic>
      <p:pic>
        <p:nvPicPr>
          <p:cNvPr id="6149" name="Picture 5" descr="C:\Users\JJuhász\Desktop\nyere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7121" y="1217434"/>
            <a:ext cx="3806879" cy="2850070"/>
          </a:xfrm>
          <a:prstGeom prst="rect">
            <a:avLst/>
          </a:prstGeom>
          <a:noFill/>
        </p:spPr>
      </p:pic>
      <p:cxnSp>
        <p:nvCxnSpPr>
          <p:cNvPr id="8" name="Egyenes összekötő nyíllal 7"/>
          <p:cNvCxnSpPr/>
          <p:nvPr/>
        </p:nvCxnSpPr>
        <p:spPr>
          <a:xfrm flipV="1">
            <a:off x="6290441" y="4225159"/>
            <a:ext cx="1150883" cy="9301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1592317" y="4177862"/>
            <a:ext cx="898635" cy="9932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Nyom-determináns diagram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82947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5643602" cy="38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CnAP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zL9oX4kXfw00LRtVs7WK6+0aksM8L8b4QjFwp/hbgYNdeBwVbHYiOHoq8pbEVKkacXKWyPTaK8w0T44+DtY09L7T7XW54m4JSzztbup+brV3/hbnh3/oGa//AOAP/wBevKxONw2Fqyo16kYzi7NNpNNdGjqp4WvUipwg2n1sz0KivPf+FueHf+gZr/8A4A//AF6P+FueHf8AoGa//wCAP/16x/tbAf8AP+H/AIEv8y/qWJ/59y+5noVFee/8Lc8O/wDQM1//AMAf/r0f8Lc8O/8AQM1//wAAf/r0f2tgP+f8P/Al/mH1LE/8+5fcz0KivPf+FueHf+gZr/8A4A//AF6P+FueHf8AoGa//wCAP/16P7WwH/P+H/gS/wAw+pYn/n3L7mehUV57/wALc8O/9AzX/wDwB/8Ar0f8Lc8O/wDQM1//AMAf/r0f2tgP+f8AD/wJf5h9SxP/AD7l9zNrxb4ytfDt7LFc2c00FtZi9u5o2H7mMyCMfKepJ3EAdQjd8A238XeHFnaL+1ITsWRnkAJjUIUDZfG3OZEAGcksMZrg77xx4EvtSlv7zQdfnlmWJZFe0YxuIiWjym7adpZiOOpzUK+L/h6sNvCPDuvbLZESEfZX+RUfeoHzdjR/a2A/5/w/8CX+YfUsT/z7l9zPQW8ZeGFKhtYt13vsUsGALZUYBI65dRj/AGhSW/jDw/NOI/7SgVZCvkuW4kBWM5Hp/rY+v94V4qPit4NuviHJplzoVw+iRwuLf9yTOLtpfMkYjd0ZvfqgNdFL4q+GMlq9rJ4a1tonBBBtX6HqM78gf4D0FWsxwvWol6tHbi8hzDCOCqUn70VJWTej/Xuuh6XP4u8OQSSRyarCHRSzABm4AycYHPA7Vr2VxHd2cN1Dv8qaNZE3oVbBGRkHkH2NePP4t+GjrKH8O66xmZmkY2zlmLBwcnf38x/zroE+L/hdVCrp2vAAYH+gn/Gn/aGE/wCfsfvRyf2di/8An1L7n/kejUV51/wuHwz/ANA/Xv8AwB/+vR/wuHwz/wBA/Xv/AAB/+vR/aGE/5+x+9B/Z2L/59S+5/wCR6LRXnX/C4fDP/QP17/wB/wDr0f8AC4fDP/QP17/wB/8Ar0f2hhP+fsfvQf2di/8An1L7n/kei0V51/wuHwz/ANA/Xv8AwB/+vR/wuHwz/wBA/Xv/AAB/+vR/aGE/5+x+9B/Z2L/59S+5/wCR6LRXnX/C4fDP/QP17/wB/wDr0f8AC4fDP/QP17/wB/8Ar0f2hhP+fsfvQf2di/8An1L7n/kei0V5T4h+PPg3RNNe8vLTWk4IiR7Tb5j44UHPf17Vpfs++PL34i+Bptf1CCGCddRng8qIHCIMMgyepCsBnvXr0cFWr4F4+mr0k1G/S/l3t17HHVvRq+xqJqW9meiUUUVyAFFFFABXzd+21pOv61beH10zTJ57CxE013cgARxtI0caAk98549+lfSNcB+0L/ySTV/9+3/9KI69jIcwnl+YUsRCKbTsr7a6fqcuNjzYea8vy1PlT4IaDfQLLrCav5cJleC4sRHnLL/eJPB5BBFeq1534Iuf7L8d32ltxBqsQuYfQSpww/Ec16JX5R4yLGf61Vp4ppqSi4NJL3GtE7JXcXeN3d+7vsfccGV6NfKKc6Xz1b16+neyCiiivyw+qCiir8dnDJe6Np8JmnvdUguJwiDCwrHIka7m5++z4BOB8pya7svy3E5hVdLDxvJK+6Wnz9TnxOLpYWHPVdlsUKK1rX/hBpIHkn8ZCB1jMxQ2jNlCyqhB9WDxkL1+cdattZeCluri1/4TCUy2zKkqjTpDtZiFA9zlgPqcV7H+p+b/APPr/wAmj/mcH9u4H+f8H/kc9RWrqsfhS1ELWniOW9QzbZ3S0KrDCEmd5cn7wUQScDnIxVx7PwOu/PjXlIpZZB9ib5EjZlYtz8o3Iwye6n0o/wBT83/59f8Ak0f8w/t3A/z/AIP/ACOeqtqhvBp0/wBgVWuihEQZsAMe+fbrXaaxoXhXSGjTUfFkkDvbi5KmxYlIyjuC4B+X5Y5Dzj7jelGk6H4T1T7Z9l8WuBYwfaLsy2LReQmM5fcRt4w2Dzgg9DVR4QzeLT9j/wCTR/zKhn+BjJS5728n/kfOKeF9dj1w2q+ULyNBcbvNHrwc+ua9TtGna1ia5RUnKDzFU5Abvg10upaD4KsdROp33jWW232gQxSac4ZQplcEjOQSqSEDHIXI6jLIYvh/M6pH43mJMoi50yQAMWC856DJAz05FfRVcmzWvGPtKSuvNf5nv4vjjB46MfbSSa7KX+X4GFRW5o9n4UvNKkvrrxNJZtFD9pmiFoZTFC0gSN2KnjcGRwOuHB6c1tal4S8N6b5X2/xVNbGSD7QVksGDRxngM4zlMkbRuxk8DmsP9XMx/wCff4r/ADOH/WXLf+fn4S/yOJorovsPgdnmjj8au0sNvLcSJ9gf5FjDl8noCPLfjrxTEtPBK6U9/deMmtxDtE6GxZjG5MgK++DDL0HIQn0o/wBXMx/59/iv8w/1ly3/AJ+fhL/IwKK6C9s/A9rIqv4xldfM2NItidiDEhLliQNo8mQEjPIx3FJq+k6HDpkt3pOuS6hJCYfNja0MewSruTJJ4JXBxWVbIsdQpupOFkt9V/ma0M/wFepGnTndvRaP/IwKKKK8g9kKKKKAPJ/i94d1C41G1vv7U+0m6nW2tbRk27CfQ5xj1Jr3n9izStd0XwprNrq+mz2tvcXEV3ZysBsmVlKkqR15QZ9MjivKbh/7Z+JOB81tokGPYzyf4L/KvqX4K/8AJKvD3/XoP5mv6UpZnjcPwnhMBiUnzxT2UeVXvBK1l8Nm21d82rufh2bKhUzqvOjtF23bu+u/n+R2FFFFfLCCiiigArgP2hf+SSav/v2//pRHXf1wH7Qv/JJNX/37f/0ojrowf+8U/Vfmc+L/AIE/R/kfKXioTW8FtrNoCbnTJxcKB3UfeH5V6jYXUN9YwXts4eGeNZEI7gjNcNIqyIyOoZWBBB7g1N8KLw28V94XuHzJp8he3yeWgfkfkT+tdvjRw/8AX8op5lTXv4d2l/gk/wD22Vv/AAJs5PDHOPZ154Cb0lqvVb/gdzRRRX8sH7WFbWk6tpNmkMlz4fiu7yOMQ/aTcOhaMSGRUIHBAYk4rFortwOYYjAVHVw8uWVrdNvmYYjC0sTHkqq6L+nN4es7u6k/sAzWs3klLN7tvJhMRBjZR2ZdoAIwccHNbUfiPQo7uW7Xwbp/nzSLLI5kJ3OsrSqxyOokZmz6muWrR8M+GfFPiSznvtJtdI+yxXL24NzfyRuxQ4J2rCwA/Gvo8DnXEGYTdPDVHJpX2itPmkeTicvyzDRUqsbL5llbvwgscka+A9OCyKyMPPflWBUj6YYj2B4qa11Xwxaxzx2/gqxiS4gNvMq3DgSRl2fa3r8zMef7xHQ1HqHgnxZp6K98/ha2VshfM1eVdx9h9n5/Ck03wX4r1JHawk8LXIQ4fy9XlJU+4+z5Fenfi29tf/KZzeyybl57ad7TsT6prHhrU7r7Vf8AgnT55fJWDLTMB5ao6BcDjhZHX6MRVz/hLNJ2auh8J2RTWc/2ihmYrcZTYdwxjleOK5bU7HVdH1yfR9Ygs47iKGOYNa3LSoyuWA5ZEIPyHt3qKvGxXEWeYSq6NaraS3Vo/ojto5Xl1aCqU4XT82aUvi/QZPEsljP4EsJillE32iWdnZgrYUEkHJG0c5ycYNRw3/h2HxFFrEfhO0URW/kraiU+Vu/d4kIxywEUYHptB681yTvJ/wAJtOhT93/Z6YbH+23+JrUr1IcQ5i6cW6m6XRf5HsR4ey5wi3SW3Rt/rv5HRprPhdLKeyTwPYpbXCRpNCty4SQImxMjocKAPwHoKvar4v0jVLo3WoeErS4ma2W1ZmuH+aJX3qpx1w3IPUEnHWuPHWtjw14L8ZeINBs9asLXQktbyPzYhNqMquFPTcBAQD9Ca7cJmOc4xtUJXtv8P6nHjMtyXBJOvC19vi/Qdq2peH76NEh8K2thyFlNtJtMsWEDREleFYRoDjnA68nMGo3Ph+dEWw8PtpJ+1LdSPZXjIzyLu2nOOo3Njt8xyDWt/wAKz8e/88PDn/gzm/8Akej/AIVn49/54eHP/BnN/wDI9d3/ABkXn/5IcH/GN+X/AJOZWoa34CtYdt74H0mOObKDfO/PBJA9MDJ46Y4xirWteJtN1eyuIrHRra1mmaHzriOYyM6oCUUk9gHJH+8T3rifE+k6rHrV5a3jW0N1pHnW8iQMZlZ3hjYOhYJkhXIwQOSa57SLSGOxtHt9UktLSKFTAZjncH2YQ4b+FdqkgdWrz8Rj8dOEqNaprs1ZfdovyPRw2X4CE416FJW3i7v79X+Z2zuqbd7BdzbVz3PpSs6qyKzAFztUHucE4/IGuQuodMuZMxa4iJOWwySZCqY1jVB83X5s/WobS1s5EkaXxC6RiZomWWT5s78cHdxkBsexFeQsNG12/wAGew8VK9rfijtqp63qEOlaTdajcECO3jLnPf0H4nisO00S4vLeCQa81xbg7laMH5hlDwc9Plb/AL79hWDrunGTVbHwqLj7Q1zIl5qMgBB8mJFVVPJ6kE/jXu8L5BHOc1pYRy9295abQjrL8FZebSPPznNpZfgZ4hxtZaard7fj+Bq+ALKa20Jbq7/4/NQla7nz6vyB+WK+ofgr/wAkq8Pf9eg/ma+fl4IAGB2FfQPwV/5JV4e/69B/M1+6cVVPackrW1enbay+Wx+IZVJynOUnqzsKKKK+OPaCiiigArgP2hf+SSav/v2//pRHXf1wH7Qv/JJNX/37f/0ojrowf+8U/Vfmc+L/AIE/R/kfNdY+szSaNq1h4ngB/wBEfy7tQPvwMcH8utbFMnijnheGZQ8cilWU9wetftlahRxNKdCvHmhNOMl3TVmvuPyjA4ypgsRDEU3ZxaZ30Esc8Mc0Lh4pFDow6MCMg0+uG+FupSW/2nwpeyEz2Pz2jN/y0tyePrtPH/6q7mv4a4q4ercO5rWy+tryvR/zResZfNfc7rof1NlWY08ywkMTT2kvufVBRRRXzx6IV6Z8FrlbP4e6peMpZYNQvJCB3CnP9K8zrsPhX4n0HT9FHhjV5jFPrOpXUVqoGfNJfaw45XqOTgHPBJ4r7jgSSjjajb+z+qPEzyhOtShGEXLW7S3sk2/uR6b4d0tYYV1G823Op3Kh5rhhkjPOxP7qDoAPTJycmqGqXmn39pJ4g0K4hubvS5HWUwt8zKh/ewuPXAOAejAGrNrL4isLZLOTTINQMShEuUuRGJAOAWUjKnHXGR6elUfBvhfS/B9pq2qTJa29zqE73l/MrEoucnbubkqMn06ngdK/U9dIpadT5lOMXOrUleV1ypWaa6pq90rbaeVu3m3xRljn+I9xNC4eOTS7RkYdCC0pBrn6v+Konh8S28MiMjJolkNrdVGZcA/QYqhX4pxS75tWfp/6Sj7HKoKGFjFPa/5swHab/hNp1K/uv7PTBx/tt/8AXrUrLfzv+E2nz/qv7PTH/fbf/XrUrSl/Ch6I+np/w47bdP18+/mKv3h9a9b+H9/daf8ABTw49isRu5oILeEy52I0jhAzAckDOcDrjGRnNeSL94fWum8K6/rkeheGPC9zo7J4YvNFglOvo2waddeY+wsW+VvmRCBxyRng19nwk7Tq+i/U+K41lalS9X+h3hi8MjUjBrS6jrFys62s+pXSEwRzMRiMYwseSwA2rjJAJzW74Vmntb2/8O3kryyWTLJaySMWaS1fOzJJySpDISf7oJ61mf8ACManfXry3zaNEly8L3txZwyCW68pgyABmKpyoyfmJAx6EXjdW9/4+tTprCc2VpPHfSx8ogcxlIyehfKk46gA5xnn7daHwCujxXxn/wAlG8V/9hFP/SWCuafw/pDxQxfZdscMaxxqsjKAqkkDg9iTXS+M/wDko3iv/sIp/wCksFZ1fleazlHHVeV295n7FlEIywFHmV/dRljQNKEgcWzKQysAJXAyG3DjOMA4OPYVzPgKNr671KDUtL+y3FhKYY5PPxKysMfMin5TgKQw4YEEc5ruqy9a0eO+dLy3mks9RhUiG6iA3Af3WB4dD3U/hg81zUsQ+WUJPfrrp/XU6auHXNGcFt001/4boWWNlo2kFuILO0iJ5JO1VHvXJ+BoZrpbzxLeqRc6pJvRT1jhHCL/AF/KsBdW8UeKLgeEvEOlLps63HnX3kuCjWowUAIY4JPXn0r0NFWNFjjUKigKqjoAOgr978PsgllWXyxlb+LX262pp6a/35a+kYvqfkfHGeRxlaGEo6Qhv097tbyX4tjh1FfQPwV/5JV4e/69B/M18/DqK+gfgr/ySrw9/wBeg/ma9PiX4Kfq/wBD5nKPikdhRRRXyR7gUUUUAFcB+0L/AMkk1f8A37f/ANKI67+vPv2ijj4P60R1zB/6Pjrown+8U/VfmYYr+BP0f5Hzdg+howfQ1774M+GvgK5+H+jandeEre8updMgml2ljJK5jBPVgCSfes/x94V+F2i/Di+8U2Wi6DAY4DJatdsVSWQciHDOPnbBXbnOfpX3L41pJ29k/v8A+AfHLg6s4c/tFb0/4J89+ILe7hkttb0xT/aGnt5iAf8ALRP4kPrkV6NoGqWutaRb6nZtmGdc4PVT3U+4New3fw4+FNnph1K78O6VBaBA5ldztwenO7n8OteJ/Ey58O+BvHGjJonhhtA8P6laSCZihj3P5ihJjGTlR1GWAJBzivz3xBw8OL6FP6pRf1mmnbq5Qs5OPqrNx820l7x97wfCvkcJRrzvRk1rtZvT/h/v2Rs0UAggEEEHkEd61tK02zvLMyT6jHbSl9qqxGMZUZPOf4j+Rr+dKNCdaXLHf7j9QqVI01eRk1r+Etc8L2egS6T4l8P6ndzxanLdW88FtuMeWDK6SBgynjtirS6DZtbvP9udYxIyqzKuCAM9c4GSGA9cUsmk6TFGFOoxszSBC/mqQo3EZwD/ALPX0YV9DlFTGZVVlVpxi7q3vPTdPo/I83FypYlRXNJNO91ozYi+KEdsDHbvrNxF/CbvSN0ij0LJIob8Rn3NNj+IWh3FwtxrUPiPUSjBo4Bpqx26MDkNs3ksR23M2O2K51tOsN9iqagCLl/nY4AiTOOeevGcVYtdH0y4iilGqqgk52uUDKu7bzzwf4vpXux4rzSbsqcPvfl/e80cUstw0Vfna80kn+ESh4t1uDxH4zutXs7S9t7Y2kEK/aogjMytITgZPHzCqFbyaZYT3Zj+0LFb29rG00yMDudiPfH8XT/ZpX0bTIgPM1ZHyQoMbIcklQD14HLE5/u18xmNPFZhiJ4qaSb7PTTTq79D0cLKjhqUaMW9P+HOBcTf8JtOSf3X9npgf8Db/wCvWpVHUYhH8Q70W8ha1WzVY8tkkCRgD+h/Ouh0PT7e9+0SXdwbe3gVSzjHUtjHPtk/hXZRpSkoU1vb8j6RVoxoRm7Wstl+fn38zNHUV2/w/wDiPoWieA9L0DVNJ1mSa2tRBOq2YeNuoIzuwQaxX0bTljONXieUAcBlCkkqBz+J49Fz3xU95peiqxWO+iUMcbxIGC/K7cDPA4Qc55Ne5lmIxWXOUqai723f+TPFzTDYXMlGNRyVr7L07o1x40+HIj8lfDviFICxY26QyLDk9f3Yk2/pWvY/FjwhY2sdpZaHrVtbxjakUWnBVUegAbArhJtM05NQtIF1INDKnmSy/LiNcbsdfvdsetWItF0uQRuNWQK0ayMGZAQG6Dr1HOR649a9SPEOPbaUIf1/28eQ+Gcuik+ef3f/AGpiatqEer+Ktd1iC3uILe9vVlhWdArlRBEmSMnHzI1RV0CaXp9xdzhrlbe1tYoVeZGDB5GA3Hk/7xwPSn/2HpMckazaujbpFjJjdOpYjd14XAJz6EetfP4ijXxNWVaVveb6+fmfS4atQwtGNGLfupdNdvI5yszxPrFvoWjTahcfMVG2KMdZHP3VH1Nat48EUk0it5cCFiC7fdUdyfpXL+BPDWtfFrxZe6jpktjFpWhiM2sd6XVZ3kMg80bQc4MRxn2969zhHh+GaYv2mKusPTs5tX17RXnLbyV30OHiHOf7Nwv7vWrLSK/X0X56FbwZpdxZWUt9qJ36pqD+ddMexPRPoBW9XaxfCjxjLu8vUfDUm1irbZ5jgjqD8nWuMTSfEkvxbf4a29pZy6nDafbLi6y4tooSBtbdjJyxC4wDn25r9+nn2BnK/NZdEk7JLZLTZLRH4VPA4qcnKSu35oaOor6B+Cv/ACSrw9/16D+Zrxvxh4L8QeFdIn1LVNU8M4hXeIBdSLLLz0QMvJr2T4Lf8kr8Pf8AXoP5mvBzvG0cVTg6Ur2b7/qd2XUKlGclNWOwooor5w9YKKKKACvPf2i/+SPa19YP/R8dehV57+0X/wAke1r6wf8Ao+OujCf7xD1X5mGK/gT9H+Qnh++8XWnw78OL4d0Gw1NH0S2CvLf+S0UvlDllKEMv3ejA9eO9fPuqXOo+MW1e0+KkcehXd1biSbR4iWs4mQpIsrMpJDlo/mRQzlQwJHb6K+Hljqeq+AfD6X9x9i04aZbhbe2kPmTr5a8vIMFQf7q8+rHpWF8W/ht4f8SeKvAcl5DeW9pp99IiJZ/LEP3TuquoGArFcEkd9vG6uGvCVR6aWZ72WYujgG3UXPzKzStazt1ad36ffujjPgpr3i+81B7S78DTa7ZaTbxpo2qrcJDaSRoxQmBSAikKEAH3+GyR0EP7SyrqniXQxfWEtuLjRpPNtpypeMmVflJUlcj1BP1r3jQ9G/sOc2mmeTFoxUlLXGPs7+kf+weTtPQ9OuB4n+01/wAj5o3/AGC5f/Rq173CqcMxo91f/wBJZ8/xhiPb4atUg/ddmullzLSyslbstOx5b4F1yXRb1PC+szFoG/5Bt254Yf8APJj/AHh2/L0r0rT7dbq/gtnkESyOFZzjCjuea8v1SwttSs3tbqPfG3Q91PYg9jVjwt4qn0meLQfFEpKk7bPUW+7KOySHs3v/APrrxfEzw0lXqSzrKad3vUprr3nBLv8Aaitb+8tLpdXBXGka9NYDGytJaRk+vk/0PYW0W38ho31hcIVxGCCOdmT17bz/AN8mj+wbM2nmLqUW8NIP9Yh6bsd++3/x4VzwwRkYI7UV+AfWsPfWj+LP032NX/n5+COouNG0lpZ44LyFcsFGXBMe0MWxz827aMf71Z2laTDfJK/2raEdgBgZKBSd2CfbH4isinxySR7vLdl3qVbBxkHqKJYuhOak6SS12f8AX9egKjUjFpTOgGkWWwQR6uoSRgNwIw53NjI3dAFz/wACHrVHV7G1sbKJY5EmmklJLBwSqhFOMA46sfyrKoqKmKpSg4xpJPvd/kxwozUrud0YDxyDxtPIX+Q6emFz/tt/ga39LjN1dxWLXBhhmkAclsKPc5445rAeJh42nl3/ACnT0+X/AIG3+H61qV7FCSVOm99Ee9F89JJSvp22/wA2u/U35dBs44ZGOqRmRSoCLtOc7M9+25v++TUr+HrHydy6nESu8sRIhzjdtxz/ALH/AI8tc3gelGB6V2e3o3/h/izD2Fa38X8EdbLoejs9wkV9ApCqvLglGUEsRz827Zx/vVlaRo8F/FLJ9r2BHfjA3bFUndgn2A9sisfFPjkkjDiN2UOu18H7y+h9qcsRSlJN09PIUcPWjFpVHfzR0f8AY1iY1t01hRG7jBUjDnL4JG7AwE/8eArP1qxtLCyhSKVJ5nlJLhwdqhF+XAOOpPPtWQxVVLMQqgZJPAArh9V1i68VXMmj+H5Hh01TtvdSUY3DvHH6k9z/AJPv8P5BiOIa/sMNTUYr4pu/LBd35volq+nVnl5rmVLJ6Xt8RVv2jpeT/rfohNfvJfF2qPoOmysukW7f8TG6Q/60j/lkh/mf8n034VeLvCvw6h8R6p4hvYdM01YtMtYuOrNJdAAAdcDJPoAT2rktMsbTTbGKysoVhgiGFUfzPqfet7wBqXw+tvE9/pvji10+9nv47NdMtbmz+0tJIDdZ2Jg8nKr05LAd6/b8dl+FyrJ1gsIrU4taveUnvKXm/wAFZLRH43VzatmeYPE13vsuiXRI7XQ28E2PxJ1Txx4S8S2+qX2sOi3mkrdBS6bVBkgQkb5MruPB3AkDBxnrdL+2aTruu/Y9NXUtZ1PUDcblBjitoPLjSMSyleOI87VDHnp3qv40FxceFLzV9etE0zRdNhNzBp6KrXMrIMxhnGRESQAFj+bkfMOlYHxJuoPCXhrTvFnju81KWGKzignfT7p7e4trooMmLy2UMjlcFWJwQD0zj4zSKvsju0im9kM+Nvw803VvCdz4r8TStqeuaTA8lo6DyoYc/wAKpzlQfmyxJyAc9q7T4Lf8ks8Pf9eg/ma838d/DbTIdL1v4jQ+KNe1ZbjQlW3t7u8aSHcQAJ8DAJ8vaBkep6mvSPgt/wAks8Pf9eg/ma6kkqOnf9BJJVNOx2FFFFYmwUUUUAFef/tDgN8I9YU9C1uD/wB/469ArgP2hf8Akkur/wC/b/8Ao+OujB/7xT9V+Zz4r+BP0f5HlWk3vxJtfDOkro/jC8W2WBYxC1vafuEBKxjJiJIIUc9eR61cvdW+KNnotxfT+ObsTQbWeEWtn8q4+bnyeSMp0yPm615r/wAJBNHeQ2aapceft8qNElb5V67eOg4HHsK7mHw7e3dtNC/iSV1DRQ7Wf5SrBMgqWzgEx9cY2nPQV+hSwGA5n8DSetle22jt1s15nwNLMsVUVoyne383lv8AgWLXXPi5c2lvdReL7nyp13qTBZjauCdzfueBx+o9axtW0rxn4kvLXVNb1Q6nL5AjheVoU8tGIYcRovXIOTnoemDWzFpG23ghh12USfYxGYmuWRfMk2Kr53fc2uoI/wBgjmqcA1HUtUubFPEC2cVjGkIlijMfmj+7jcDhQGx2ABxjNa0KGHpT9rRhFOPXlenT9QrVq9SHs6spO/TmWvX9DJuPCl/DEh82BpDH5rjdgInyZyT3BkAPGOvPFYniPQ2g3abq9vExdAzxbgxXrwcdGGK7W18P3M0kc2p+IDdQRqftEInO4rjfgEt90lTz6qODxXNeK7Waz1dobrUPt9xsBllyThvQMfvDGOe+a9jCYuUqijz3e+ia/r/hjzMRQVOHPGLXz/r+rnM6RrGteEVEEyy6voa9Mc3Fsvt/eUf5xXoOh6xput2K3ml3SXEJ64+8p9GHUH61x9ZF1ocYvDqGlXU2lX/Xzrc4Df7y9DXwfGPhblfEMpYnDv2GIeraXuSf96K2b/mj84t6n2/DniFiMAlQxi54Lr1X+Z6rRXntl4z17SwItf0g6hEB/wAfdgOf+BIf6V0mi+MfDerHba6rCkveGc+U4/Bv6V/PGe+HfEOSXliMO5QX24e/H1utv+3kn5H69lvEmW5lFOhVV+z0f3P9DeooUhl3KQw9RyKK+KPcMB4seNp5d/XT0+X/AIG3+FalZbxqPG88u/5jp6fL/wADb/D9a1K+jpfwoeiPYhLmpx96+na3y+XfqFFI7KilnYKo6knArB1fxj4d01vLl1FJ5+ghth5rk+mF/rXo4DLMbmNT2WDpSqS7RTf5GGJxdDCx5681FebSN+s7X9b0zQ7T7TqV0sSnhF6u59FXqa5uTW/FWtgx6Ppg0a2I/wCPu+GZCP8AZjH9al0jwtY2d3/aF7NNqeonrc3TbiP90dFr9NyPwtrykqubz9nH+SLUpv1esY/+TP8Aunwub8f4WgnDArnl3ekV+r/D1H6jonirxStm99az6doV3CtxHbwhjPcIe0hx8vYkD1FdLF4fuNM0ZJIrH7NaRFUEaqRsBUEE+3zLye5Fb+halr2q3LWdnJAjLErKPL4BXaqkf7XCD04FXr621y6tPs893ZeTeyEMqIynP3vTjPlpj6rX6hhlTy+jHB4eEadOP2Vf7293K3Vu/wAtD8yxuKrZjUdevJyk/wCrLsjkjp9/8n+hXPzruX903zD1HHI5H51sfD+PStH8Q6jq+v8Agq51qVbe2FlIlpDI8BQzu5Hmsu3gocj09q6aWDWWvlME0UFizRkJsJaIfKCQcdQGxk/3OnAqvfJqVvpt1cpPaGPeXd3QkGMKmxemS+VKnPofWufFTjjKXsp2s7f1sZUYexnzroZ3xN1RfFnjbw3qrw+M7Ww8P3YuV06HTrWSG7lVslnLTgnAXA4+UgnrXX3Hxl8O3MDwXHhXxDNE42ukkNqysPQgzc1ylmniCfSvtUd1bCK6ifcm07lVneQtx3ypxz0I9arf8IbdR20vnTRCUP8AK4YmMRgEsxOOf4cY9a4FlGDV1Uk/v/4B1PHYh/DFf18zW8bfEvRtY8Cah4b0nwxrdq1xbfZ7cNHbJFGOMD5ZjhQPQfhXoXwW/wCSV+Hv+vQfzNfOVtqmnz6hNYx3KfaYXKNG3BJHpnqK+hfhNcNafBzRLpYTMYrHdsDBcgE55YgD8a4czwuHoUY/V5cybd9U9V6GuAxUsRKTlbTsdxRXOaD4v07UbKzmu1OmTXlulzBb3MimRonGVY7SQM8jBOcg1dk8S6DHafa31a1WDYr+YX4wwyv4kc4614h6hrUUUUAFeN/tVad4kuPAVxfafrqW+kweX9ssPJG6cmRQpEnXglTjgcda9krzv9pH/kjWufW3/wDR8dONGNeSpybSbW2jOfFxUqE0+zPi2wW5t9Tj2kxTAnDFc9j+dbv2rV/+f+PH/XAZ/PNIQCeQDjpS197knD0MqpVKUakmpN9WrJpdna+nxKzPzWpNTd2kH2rV/wDn/jx/1wGfzzR9q1fvfx49oAD+eaKK9p4ZNP3paq3xy/z389yLR7L7kH2rV+9/GfpAB/Wj7Xq/e/j/AAgA/rRRRLDqXNeUtbfbl07a6edt+oWj2X3IPtesd7+M/SAD+tH2vWO+oR59rcD+tFFOWHUr3lLW32pdO2unnbfqFo9l9yD7XrH/AEEI8+0AA/LNJFoepeJLn7OI7W7mAyWNso2gkKCTnjkgdepFLVnT9QvdPkeSxupbd3XY5jbBK5Bx+YB+oFJ0pxvKnOSd7/HLf5Pby28i6bjGSdvuSJbH4b+MLRk/s+4uLFmIx5N0E2klOMb+CfMTg+taEWifEdYUdNYvkGQu+XYxySoCkHv86/mO9dTp+qQ6pppe816PTpb1kjeNZQGhRWWNUjzn724MT975MY6Vq6akEItmm8SXUsguo5pJWBDmJdhEf3eBlyW7kx/l87jqeGrTvjYQnJS5vfXM7+sr3j/d+HyPpMNXxaivq9SaXk/8jzjVtJ8c2l1PqH9r7jFaq0t8IYx8hkdVUrjAJ2lgBk4xViPQPHl9G6jXL1ZSkTKsewFg6swP+z8qs3HpW547Z5rCN7e/vphLHBEbGGBjCjIuSzcZB+faMcYUZrcsDa6deiRfEV3cwLHtKXFoXUEGRQwUJyuARtxyJe2cjloYLKqFOM4UaaacmvdXXo9NV2T0XRI7KmZZvUmoyr1LJL7TPM7v4e+JriSGS/aW7MsjRqJ7jzAzAOTwH/6ZPz7VU0trzSN0enmwgOcFltFJP/As5r0fX7mys9DUWHiYm400lY4oGXe0pdwCQfuqqquAORu69z51X0OCi6lJR55ckb2XNO2vlez0tbt0PAxmIrRmuaTb63s/667lsa34gAI/tCE59bYE/wA6BrfiAKR/aEP1NsCfzz/SqlFbRy+ikleWit8Uuvz3890cf1qr3LseveI4wdmpxqfUW4Dfnn+lKPEHiUJt/tVMevkc/nn+lUaKX9nUe8trfFL/AD389/Mf1ut/MXv+Eh8TbQo1ZRg5BEPP55/pSHXvEnl7P7Uj2+0A5+vP9KpUUPLqL/m2t8Uv89/PcPrdb+Yvf8JB4kChV1RFx02wAH+dB8QeJdoX+1UAAwNsAHH51Rooll1GV782tvtS6dtdPO2/UPrdb+Yw737Xd6tPKT5k7SFmdF2jPr7V9WfBLw34s1D4RWlvf+LI20zUbUiC1+x7mhgYEFPMDK3Ofw7Gvm5QB0AGTzX2J8B/+SPeF/8AsHp/Wvz7MuHaeWy9vzuUpyk+yXX577v7j6Dh+Xtas5PokSweCDLcq2sajFf24iSIxJbNAxVFdUG9XyABI/Hfca2LbwvoVutusNiUW2uDcwDznIjkIILAZ7hjkdDnNbNFecfWBRRRQAV53+0j/wAka1z62/8A6Pjr0SvO/wBpH/kjWufW3/8AR8db4b+ND1X5mOI/gz9H+R8lUUUV+sn5gFFFFABRRRQAUUUUAFFFFAGx4E/5H/wz/wBhi1/9GrX2P4t1ttCt7GdbWS6+0XiW5ijUl23Bj8vbPHfg9OpFfHHgT/kf/DP/AGGLX/0atfQOueMr/Vvi0PDup+HdX03w5o0wuba+e0lDatdopHkwrj5kBcNuGQdh5A5r4Pir/eY/4f1Z9twzJRw8pNXXN+iOrg8Ta9d6jfSaBY6b4k0rIWCS3vBBLayhVLRTBwc9d25eRnaV4yfJtX8ZeK/BWs+IZ/EnxI06e81R/s+g2ix77DTpfvPG7iMNK44QKMsQckDPHXazb2vgfw/Jcw+DdQttN1rU1F5Y2GosZEXYTvfHC7sHeqtjAX5utaHgzwx4b8Tandalr2nw3ep6LqhFjZyIBDpaI263aBB8vzoVkMnO4tjOFAHysJuXuvfqfWY3CqCVWjf2UvhbtfTe6TdrP70fMXiFNfTxPq48U3ENxrZug19JDGEQyGNCQAOmAQPwqnXS/Fn/AJKt4s/7Cbf+i465qv1fK1bBUv8ACvyPynMFbFVF5v8AMKKKK7zjCiiigAooooAKKKKACvsP4D/8ke8L/wDYPT+tfHlfYfwH/wCSPeF/+wen9a+T4r/h0/V/ofT8M/HU9F+p21FFFfFn1wUUUUAFed/tI/8AJGtc+tv/AOj469Erzv8AaR/5I1rn1t//AEfHW+G/jQ9V+ZjiP4M/R/kfJVFFFfrJ+YBRRRQAUUUUAFFFFACUV6p8M9Dvr7wncandeGHuPMkWDT0bS8jywY4mnZzGQykvJJnJI8sds10+kX8OrbpdN+Ffhy7thdToZIdPZjFHEiuFcbPvyK6lDwpH1FfNVuJqNKpKDg9G106H0NLh6rUhGamtVc8N0mzutR13StPsdROmXVzfwQw3gTcYGZwA4GRkjOeor6CsvhB4kt/Efh3U2+LF4YtLtmtrwpbEXN+jHkNMZTtAAQKAONpPUk1BJZan/wAI8t3cfBnw9NcqZ/Otk03p5Zh24yMncWmwQDkICB1rJvdPvIL2TVo/hDaTpHCYFsV0QhJDuuW83GCQxWKBeuB530r5nNsdTx9dVUmrK34s9/LMvlgqbjJpu9/yPYbPwpYWF9b3lj4i12J4mHmRzarJcxTrzlXSUsOc9RhunNaujaXpGkz3Mtj5UZnK5GV+RRkhFPXaCzELkgbjjA4ryzSdFhu9RgW5+EehWsEmqfY3J0s70gXdunOQF2sdhXBOAx6kEVAulG+8RPpth8IdDtLc3hhS5vdIOxI1aYGRmGA2ViRgBx++QZPNeXaP9f8ADnqqc1FxWzPGviwyt8VfFbKwIOptyD/0zjrmq+htY0Ge++GEl1pnwz0zSdev9Sit7O3h0weZbRGRd7zFkIX5RIC+CvKkZqjoNpqFlo1vDd/Cu21F0ggaW5udFCzNJMd5GxEwViUmI/xFlUnAOa+uwvElGhQhScG+VJdOh8ricgq1q0qimtW2eD0te7654ehf4X+LvEGp+E7TRrz/AEdbSD7AsX2cCOHzGjOM4MjSDOe1eEV9Dl2YRx9N1Iq1nY8LH4GWCqKEne6uFFFFegcIUUUUAFFFFABX2H8B/wDkj3hf/sHp/WvjyvsP4D/8ke8L/wDYPT+tfJ8V/wAOn6v9D6fhn46nov1O2ooor4s+uCiiigArE8c+G7Lxd4XvPD2oTXENtdBd7wMA67WDDBII6qO1FFNNp3Qmk1Znmf8Awzr4V/6D/iD/AL+Q/wDxuk/4Z18K/wDQf8Qf9/If/jdFFdv9p4z/AJ+y+9nJ/Z2F/wCfcfuQf8M6+Ff+g/4g/wC/kP8A8bo/4Z18K/8AQf8AEH/fyH/43RRR/aWM/wCfsvvYf2fhf+fa+5B/wzr4V/6D/iD/AL+Q/wDxuj/hnXwr/wBB/wAQf9/If/jdFFH9pYz/AJ+y+9h/Z+F/59r7kH/DOvhX/oP+IP8Av5D/APG6P+GdfCv/AEH/ABB/38h/+N0UUf2ljP8An7L72H9n4X/n2vuRs2XwejsbSO0s/H3jO3t4htjiivUVVHoAE4p0HwjFvH5cHxA8aRJknbHexqM/QJRRWLxddu7mzVYWilZRRJ/wqmb/AKKN44/8GCf/ABFH/CqZv+ijeOP/AAYJ/wDEUUUfWq38zD6tR/lQ3/hU0nmmT/hY/jrJXbj+0Ux+Wynf8Kpm/wCijeOP/Bgn/wARRRS+tVv5mH1al/Kg/wCFUzf9FG8cf+DBP/iKP+FUzf8ARRvHH/gwT/4iiin9arfzMPq1H+VEF/8AB2K/tJLS+8feM7m3kGHilvUZWHuClY//AAzr4V/6D/iD/v5D/wDG6KKuOPxUFaNRr5kSwOGk7ygn8g/4Z18K/wDQf8Qf9/If/jdH/DOvhX/oP+IP+/kP/wAbooq/7Sxn/P2X3sn+z8L/AM+19yD/AIZ18K/9B/xB/wB/If8A43R/wzr4V/6D/iD/AL+Q/wDxuiij+0sZ/wA/Zfew/s/C/wDPtfcg/wCGdfCv/Qf8Qf8AfyH/AON0f8M6+Ff+g/4g/wC/kP8A8booo/tLGf8AP2X3sP7Pwv8Az7X3IP8AhnXwr/0H/EH/AH8h/wDjdeqeEdDtfDPhrT9AsZJpLaxhEMbykF2A7kgAZ/CiisK2KrV7KpNu3d3NqWGo0b+zilfsjUooorA2CiiigD/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09" y="2583936"/>
            <a:ext cx="3462337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5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7165"/>
            <a:ext cx="4714908" cy="651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252249" y="2081049"/>
            <a:ext cx="2387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lásd </a:t>
            </a:r>
            <a:r>
              <a:rPr lang="hu-HU" dirty="0" err="1" smtClean="0"/>
              <a:t>Trace-det</a:t>
            </a:r>
            <a:r>
              <a:rPr lang="hu-HU" dirty="0" smtClean="0"/>
              <a:t>_</a:t>
            </a:r>
            <a:r>
              <a:rPr lang="hu-HU" dirty="0" err="1" smtClean="0"/>
              <a:t>abra.m</a:t>
            </a:r>
            <a:endParaRPr lang="hu-HU" dirty="0" smtClean="0"/>
          </a:p>
          <a:p>
            <a:r>
              <a:rPr lang="hu-HU" dirty="0" smtClean="0"/>
              <a:t>kód</a:t>
            </a:r>
          </a:p>
          <a:p>
            <a:r>
              <a:rPr lang="hu-HU" dirty="0" smtClean="0"/>
              <a:t>És a </a:t>
            </a:r>
            <a:r>
              <a:rPr lang="hu-HU" dirty="0" err="1" smtClean="0"/>
              <a:t>szkennelt</a:t>
            </a:r>
            <a:r>
              <a:rPr lang="hu-HU" dirty="0" smtClean="0"/>
              <a:t> </a:t>
            </a:r>
            <a:r>
              <a:rPr lang="hu-HU" dirty="0" smtClean="0"/>
              <a:t>lap a</a:t>
            </a:r>
          </a:p>
          <a:p>
            <a:r>
              <a:rPr lang="hu-HU" dirty="0" err="1" smtClean="0"/>
              <a:t>Wiki</a:t>
            </a:r>
            <a:r>
              <a:rPr lang="hu-HU" dirty="0" smtClean="0"/>
              <a:t> oldalon</a:t>
            </a:r>
          </a:p>
        </p:txBody>
      </p:sp>
    </p:spTree>
    <p:extLst>
      <p:ext uri="{BB962C8B-B14F-4D97-AF65-F5344CB8AC3E}">
        <p14:creationId xmlns:p14="http://schemas.microsoft.com/office/powerpoint/2010/main" val="10608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 korábbi 4 populáció dinamikai rendszer egyensúlyi pontjainak típusát is határozzuk meg a Nyom(</a:t>
            </a:r>
            <a:r>
              <a:rPr lang="hu-HU" dirty="0" err="1" smtClean="0"/>
              <a:t>trace</a:t>
            </a:r>
            <a:r>
              <a:rPr lang="hu-HU" dirty="0" smtClean="0"/>
              <a:t>)</a:t>
            </a:r>
            <a:r>
              <a:rPr lang="hu-HU" dirty="0" err="1" smtClean="0"/>
              <a:t>-determináns</a:t>
            </a:r>
            <a:r>
              <a:rPr lang="hu-HU" dirty="0" smtClean="0"/>
              <a:t> diagram segítségével</a:t>
            </a:r>
          </a:p>
          <a:p>
            <a:r>
              <a:rPr lang="hu-HU" dirty="0" smtClean="0"/>
              <a:t>Tipp:</a:t>
            </a:r>
          </a:p>
          <a:p>
            <a:pPr lvl="1"/>
            <a:r>
              <a:rPr lang="hu-HU" dirty="0" smtClean="0"/>
              <a:t>Számoljuk ki az egyensúlyi pontokat (</a:t>
            </a:r>
            <a:r>
              <a:rPr lang="hu-HU" dirty="0" err="1" smtClean="0"/>
              <a:t>dx</a:t>
            </a:r>
            <a:r>
              <a:rPr lang="hu-HU" dirty="0" smtClean="0"/>
              <a:t>=0 ÉS </a:t>
            </a:r>
            <a:r>
              <a:rPr lang="hu-HU" dirty="0" err="1" smtClean="0"/>
              <a:t>dy</a:t>
            </a:r>
            <a:r>
              <a:rPr lang="hu-HU" dirty="0" smtClean="0"/>
              <a:t>=0)</a:t>
            </a:r>
          </a:p>
          <a:p>
            <a:pPr lvl="1"/>
            <a:r>
              <a:rPr lang="hu-HU" dirty="0" smtClean="0"/>
              <a:t>Határozzuk meg a rendszer Jacobi mátrixát: </a:t>
            </a:r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hu-HU" sz="1600" dirty="0" smtClean="0"/>
              <a:t>			</a:t>
            </a:r>
            <a:r>
              <a:rPr lang="en-US" sz="1600" dirty="0" smtClean="0"/>
              <a:t>[</a:t>
            </a:r>
            <a:r>
              <a:rPr lang="en-US" sz="1600" dirty="0" err="1" smtClean="0"/>
              <a:t>dx</a:t>
            </a:r>
            <a:r>
              <a:rPr lang="en-US" sz="1600" dirty="0" smtClean="0"/>
              <a:t> x-</a:t>
            </a:r>
            <a:r>
              <a:rPr lang="en-US" sz="1600" dirty="0" err="1" smtClean="0"/>
              <a:t>szerint</a:t>
            </a:r>
            <a:r>
              <a:rPr lang="en-US" sz="1600" dirty="0" smtClean="0"/>
              <a:t> </a:t>
            </a:r>
            <a:r>
              <a:rPr lang="en-US" sz="1600" dirty="0" err="1" smtClean="0"/>
              <a:t>deriválva</a:t>
            </a:r>
            <a:r>
              <a:rPr lang="en-US" sz="1600" dirty="0" smtClean="0"/>
              <a:t>,    </a:t>
            </a:r>
            <a:r>
              <a:rPr lang="en-US" sz="1600" dirty="0" err="1" smtClean="0"/>
              <a:t>dx</a:t>
            </a:r>
            <a:r>
              <a:rPr lang="en-US" sz="1600" dirty="0" smtClean="0"/>
              <a:t> y </a:t>
            </a:r>
            <a:r>
              <a:rPr lang="en-US" sz="1600" dirty="0" err="1" smtClean="0"/>
              <a:t>szerint</a:t>
            </a:r>
            <a:r>
              <a:rPr lang="en-US" sz="1600" dirty="0" smtClean="0"/>
              <a:t> </a:t>
            </a:r>
            <a:r>
              <a:rPr lang="en-US" sz="1600" dirty="0" err="1" smtClean="0"/>
              <a:t>deriválva</a:t>
            </a:r>
            <a:r>
              <a:rPr lang="en-US" sz="1600" dirty="0" smtClean="0"/>
              <a:t>;</a:t>
            </a:r>
            <a:endParaRPr lang="hu-HU" sz="1600" dirty="0" smtClean="0"/>
          </a:p>
          <a:p>
            <a:pPr>
              <a:buNone/>
            </a:pPr>
            <a:r>
              <a:rPr lang="hu-HU" sz="1600" dirty="0" smtClean="0"/>
              <a:t>	 		 </a:t>
            </a:r>
            <a:r>
              <a:rPr lang="en-US" sz="1600" dirty="0" err="1" smtClean="0"/>
              <a:t>dy</a:t>
            </a:r>
            <a:r>
              <a:rPr lang="en-US" sz="1600" dirty="0" smtClean="0"/>
              <a:t> x </a:t>
            </a:r>
            <a:r>
              <a:rPr lang="en-US" sz="1600" dirty="0" err="1" smtClean="0"/>
              <a:t>szerint</a:t>
            </a:r>
            <a:r>
              <a:rPr lang="en-US" sz="1600" dirty="0" smtClean="0"/>
              <a:t> </a:t>
            </a:r>
            <a:r>
              <a:rPr lang="en-US" sz="1600" dirty="0" err="1" smtClean="0"/>
              <a:t>deriválva</a:t>
            </a:r>
            <a:r>
              <a:rPr lang="en-US" sz="1600" dirty="0" smtClean="0"/>
              <a:t>     </a:t>
            </a:r>
            <a:r>
              <a:rPr lang="en-US" sz="1600" dirty="0" err="1" smtClean="0"/>
              <a:t>dy</a:t>
            </a:r>
            <a:r>
              <a:rPr lang="en-US" sz="1600" dirty="0" smtClean="0"/>
              <a:t> </a:t>
            </a:r>
            <a:r>
              <a:rPr lang="en-US" sz="1600" dirty="0" err="1" smtClean="0"/>
              <a:t>yszerint</a:t>
            </a:r>
            <a:r>
              <a:rPr lang="en-US" sz="1600" dirty="0" smtClean="0"/>
              <a:t> </a:t>
            </a:r>
            <a:r>
              <a:rPr lang="en-US" sz="1600" dirty="0" err="1" smtClean="0"/>
              <a:t>deriválva</a:t>
            </a:r>
            <a:r>
              <a:rPr lang="en-US" sz="1600" dirty="0" smtClean="0"/>
              <a:t>]</a:t>
            </a:r>
            <a:endParaRPr lang="hu-HU" sz="1600" dirty="0" smtClean="0"/>
          </a:p>
          <a:p>
            <a:pPr lvl="1"/>
            <a:r>
              <a:rPr lang="hu-HU" dirty="0" smtClean="0"/>
              <a:t>Helyettesítsük be ebbe a mátrixba az egyensúlyi pontok x y koordinátáit</a:t>
            </a:r>
          </a:p>
          <a:p>
            <a:pPr lvl="1"/>
            <a:r>
              <a:rPr lang="hu-HU" dirty="0" smtClean="0"/>
              <a:t>Számítsuk ki a kapott mátrix nyomát (T) és determinánsát (D)</a:t>
            </a:r>
          </a:p>
          <a:p>
            <a:pPr lvl="1"/>
            <a:r>
              <a:rPr lang="hu-HU" dirty="0" smtClean="0"/>
              <a:t>A kapott T,D pontot elhelyezve a nyom-determináns ábrán megkapjuk az egyensúlyi pont típusát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Matlab® kiegészítés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[X,Y] = </a:t>
            </a:r>
            <a:r>
              <a:rPr lang="en-US" dirty="0" smtClean="0">
                <a:solidFill>
                  <a:srgbClr val="FF0000"/>
                </a:solidFill>
              </a:rPr>
              <a:t>meshgrid</a:t>
            </a:r>
            <a:r>
              <a:rPr lang="en-US" dirty="0" smtClean="0"/>
              <a:t>(x,y) replicates the grid vectors x and y to produce a full grid.</a:t>
            </a:r>
            <a:endParaRPr lang="hu-HU" dirty="0" smtClean="0"/>
          </a:p>
          <a:p>
            <a:r>
              <a:rPr lang="hu-HU" dirty="0" smtClean="0"/>
              <a:t>equation= </a:t>
            </a:r>
            <a:r>
              <a:rPr lang="hu-HU" dirty="0" smtClean="0">
                <a:solidFill>
                  <a:srgbClr val="FF0000"/>
                </a:solidFill>
              </a:rPr>
              <a:t>@(t,</a:t>
            </a:r>
            <a:r>
              <a:rPr lang="hu-HU" dirty="0" smtClean="0">
                <a:solidFill>
                  <a:srgbClr val="00B0F0"/>
                </a:solidFill>
              </a:rPr>
              <a:t>y</a:t>
            </a:r>
            <a:r>
              <a:rPr lang="hu-HU" dirty="0" smtClean="0">
                <a:solidFill>
                  <a:srgbClr val="FF0000"/>
                </a:solidFill>
              </a:rPr>
              <a:t>) </a:t>
            </a:r>
            <a:r>
              <a:rPr lang="hu-HU" dirty="0" smtClean="0"/>
              <a:t>[</a:t>
            </a:r>
            <a:r>
              <a:rPr lang="hu-HU" dirty="0" err="1" smtClean="0">
                <a:solidFill>
                  <a:srgbClr val="00B0F0"/>
                </a:solidFill>
              </a:rPr>
              <a:t>y</a:t>
            </a:r>
            <a:r>
              <a:rPr lang="hu-HU" dirty="0" smtClean="0"/>
              <a:t>(2); </a:t>
            </a:r>
            <a:r>
              <a:rPr lang="hu-HU" dirty="0" smtClean="0">
                <a:solidFill>
                  <a:srgbClr val="00B0F0"/>
                </a:solidFill>
              </a:rPr>
              <a:t>y</a:t>
            </a:r>
            <a:r>
              <a:rPr lang="hu-HU" dirty="0" smtClean="0"/>
              <a:t>(1)]; y(1) = x, y(2) = y, </a:t>
            </a:r>
            <a:br>
              <a:rPr lang="hu-HU" dirty="0" smtClean="0"/>
            </a:br>
            <a:r>
              <a:rPr lang="hu-HU" dirty="0" smtClean="0"/>
              <a:t>	bal oldal </a:t>
            </a:r>
            <a:r>
              <a:rPr lang="hu-HU" dirty="0" err="1" smtClean="0"/>
              <a:t>dx</a:t>
            </a:r>
            <a:r>
              <a:rPr lang="hu-HU" dirty="0" smtClean="0"/>
              <a:t>/</a:t>
            </a:r>
            <a:r>
              <a:rPr lang="hu-HU" dirty="0" err="1" smtClean="0"/>
              <a:t>dt</a:t>
            </a:r>
            <a:r>
              <a:rPr lang="hu-HU" dirty="0" smtClean="0"/>
              <a:t>   ; jobb oldal </a:t>
            </a:r>
            <a:r>
              <a:rPr lang="hu-HU" dirty="0" err="1" smtClean="0"/>
              <a:t>dy</a:t>
            </a:r>
            <a:r>
              <a:rPr lang="hu-HU" dirty="0" smtClean="0"/>
              <a:t>/</a:t>
            </a:r>
            <a:r>
              <a:rPr lang="hu-HU" dirty="0" err="1" smtClean="0"/>
              <a:t>dt</a:t>
            </a:r>
            <a:endParaRPr lang="hu-HU" dirty="0" smtClean="0"/>
          </a:p>
          <a:p>
            <a:r>
              <a:rPr lang="hu-HU" dirty="0" smtClean="0"/>
              <a:t>[t,</a:t>
            </a:r>
            <a:r>
              <a:rPr lang="hu-HU" dirty="0" smtClean="0">
                <a:solidFill>
                  <a:srgbClr val="00B0F0"/>
                </a:solidFill>
              </a:rPr>
              <a:t>y</a:t>
            </a:r>
            <a:r>
              <a:rPr lang="hu-HU" dirty="0" smtClean="0"/>
              <a:t>]=</a:t>
            </a:r>
            <a:r>
              <a:rPr lang="hu-HU" dirty="0" smtClean="0">
                <a:solidFill>
                  <a:srgbClr val="FF0000"/>
                </a:solidFill>
              </a:rPr>
              <a:t>ode45</a:t>
            </a:r>
            <a:r>
              <a:rPr lang="hu-HU" dirty="0" smtClean="0"/>
              <a:t>(</a:t>
            </a:r>
            <a:r>
              <a:rPr lang="hu-HU" dirty="0" err="1" smtClean="0"/>
              <a:t>equation</a:t>
            </a:r>
            <a:r>
              <a:rPr lang="hu-HU" dirty="0" smtClean="0"/>
              <a:t>, [t</a:t>
            </a:r>
            <a:r>
              <a:rPr lang="hu-HU" baseline="-25000" dirty="0" smtClean="0"/>
              <a:t>0</a:t>
            </a:r>
            <a:r>
              <a:rPr lang="hu-HU" dirty="0" smtClean="0"/>
              <a:t>,</a:t>
            </a:r>
            <a:r>
              <a:rPr lang="hu-HU" dirty="0" err="1" smtClean="0"/>
              <a:t>t</a:t>
            </a:r>
            <a:r>
              <a:rPr lang="hu-HU" baseline="-25000" dirty="0" err="1" smtClean="0"/>
              <a:t>max</a:t>
            </a:r>
            <a:r>
              <a:rPr lang="hu-HU" dirty="0" smtClean="0"/>
              <a:t>][</a:t>
            </a:r>
            <a:r>
              <a:rPr lang="hu-HU" dirty="0" err="1" smtClean="0"/>
              <a:t>X</a:t>
            </a:r>
            <a:r>
              <a:rPr lang="hu-HU" baseline="-25000" dirty="0" err="1" smtClean="0"/>
              <a:t>init</a:t>
            </a:r>
            <a:r>
              <a:rPr lang="hu-HU" dirty="0" smtClean="0"/>
              <a:t>,</a:t>
            </a:r>
            <a:r>
              <a:rPr lang="hu-HU" dirty="0" err="1" smtClean="0"/>
              <a:t>Y</a:t>
            </a:r>
            <a:r>
              <a:rPr lang="hu-HU" baseline="-25000" dirty="0" err="1" smtClean="0"/>
              <a:t>init</a:t>
            </a:r>
            <a:r>
              <a:rPr lang="hu-HU" dirty="0" smtClean="0"/>
              <a:t>]);</a:t>
            </a:r>
            <a:br>
              <a:rPr lang="hu-HU" dirty="0" smtClean="0"/>
            </a:br>
            <a:r>
              <a:rPr lang="hu-HU" dirty="0" smtClean="0"/>
              <a:t>több </a:t>
            </a:r>
            <a:r>
              <a:rPr lang="hu-HU" dirty="0" err="1" smtClean="0"/>
              <a:t>ode</a:t>
            </a:r>
            <a:r>
              <a:rPr lang="hu-HU" dirty="0" smtClean="0"/>
              <a:t> </a:t>
            </a:r>
            <a:r>
              <a:rPr lang="hu-HU" dirty="0" err="1" smtClean="0"/>
              <a:t>solver</a:t>
            </a:r>
            <a:r>
              <a:rPr lang="hu-HU" dirty="0" smtClean="0"/>
              <a:t> is választható, elsőnek ezt próbáljuk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figure</a:t>
            </a:r>
            <a:r>
              <a:rPr lang="en-US" dirty="0" smtClean="0"/>
              <a:t> creates figure graphics objects. Figure objects are the individual windows on the screen in which the MATLAB software displays graphical output.</a:t>
            </a:r>
            <a:endParaRPr lang="hu-HU" dirty="0" smtClean="0"/>
          </a:p>
          <a:p>
            <a:r>
              <a:rPr lang="hu-HU" dirty="0" err="1" smtClean="0">
                <a:solidFill>
                  <a:srgbClr val="FF0000"/>
                </a:solidFill>
              </a:rPr>
              <a:t>plot</a:t>
            </a:r>
            <a:r>
              <a:rPr lang="hu-HU" dirty="0" smtClean="0"/>
              <a:t>(x,y,</a:t>
            </a:r>
            <a:r>
              <a:rPr lang="hu-HU" dirty="0" err="1" smtClean="0"/>
              <a:t>how</a:t>
            </a:r>
            <a:r>
              <a:rPr lang="hu-HU" dirty="0" smtClean="0"/>
              <a:t>…)</a:t>
            </a:r>
          </a:p>
          <a:p>
            <a:r>
              <a:rPr lang="hu-HU" dirty="0" err="1" smtClean="0">
                <a:solidFill>
                  <a:srgbClr val="FF0000"/>
                </a:solidFill>
              </a:rPr>
              <a:t>subplot</a:t>
            </a:r>
            <a:r>
              <a:rPr lang="hu-HU" dirty="0" smtClean="0"/>
              <a:t>(m,n,p) (m*n re osztja a </a:t>
            </a:r>
            <a:r>
              <a:rPr lang="hu-HU" dirty="0" err="1" smtClean="0"/>
              <a:t>figure-t</a:t>
            </a:r>
            <a:r>
              <a:rPr lang="hu-HU" dirty="0" smtClean="0"/>
              <a:t>, p. pozícióba/tartományba, etc.))</a:t>
            </a:r>
          </a:p>
          <a:p>
            <a:r>
              <a:rPr lang="hu-HU" dirty="0" err="1" smtClean="0">
                <a:solidFill>
                  <a:srgbClr val="FF0000"/>
                </a:solidFill>
              </a:rPr>
              <a:t>contour</a:t>
            </a:r>
            <a:r>
              <a:rPr lang="en-US" dirty="0" smtClean="0"/>
              <a:t>(X,Y,Z), contour(</a:t>
            </a:r>
            <a:r>
              <a:rPr lang="en-US" dirty="0" err="1" smtClean="0"/>
              <a:t>X,Y,Z,n</a:t>
            </a:r>
            <a:r>
              <a:rPr lang="en-US" dirty="0" smtClean="0"/>
              <a:t>), and contour(</a:t>
            </a:r>
            <a:r>
              <a:rPr lang="en-US" dirty="0" err="1" smtClean="0"/>
              <a:t>X,Y,Z,v</a:t>
            </a:r>
            <a:r>
              <a:rPr lang="en-US" dirty="0" smtClean="0"/>
              <a:t>) draw contour plots of Z using X and Y to determine the x- and y-axis limits.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07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2825"/>
          </a:xfrm>
        </p:spPr>
        <p:txBody>
          <a:bodyPr>
            <a:normAutofit/>
          </a:bodyPr>
          <a:lstStyle/>
          <a:p>
            <a:r>
              <a:rPr lang="hu-HU" dirty="0" smtClean="0"/>
              <a:t>Populáció dinamika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Modell kémiai oszcillációkra, ragadozó (y) és prédájának (x) együttélésére:</a:t>
            </a:r>
          </a:p>
          <a:p>
            <a:endParaRPr lang="hu-HU" dirty="0" smtClean="0"/>
          </a:p>
          <a:p>
            <a:pPr marL="450850" indent="0">
              <a:buNone/>
            </a:pPr>
            <a:r>
              <a:rPr lang="hu-HU" dirty="0" smtClean="0"/>
              <a:t>dx=x*(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*y</a:t>
            </a:r>
            <a:r>
              <a:rPr lang="hu-HU" dirty="0" smtClean="0"/>
              <a:t>)</a:t>
            </a:r>
          </a:p>
          <a:p>
            <a:pPr marL="450850" indent="0">
              <a:buNone/>
            </a:pPr>
            <a:r>
              <a:rPr lang="hu-HU" dirty="0" smtClean="0"/>
              <a:t>dy=y*(</a:t>
            </a:r>
            <a:r>
              <a:rPr lang="hu-HU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γ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*x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/>
              <a:t>Az egyenletek megmondják, hogy adott kiindulási x és y mellett hogyan alakul az egyes fajok egyedszáma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kezdeti értékektől függő stabil oszcilláció alakul(hat) ki a 2 faj mennyiségében.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290539" y="3278893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Természetes szaporulat</a:t>
            </a:r>
          </a:p>
          <a:p>
            <a:r>
              <a:rPr lang="hu-HU" dirty="0" smtClean="0">
                <a:solidFill>
                  <a:schemeClr val="accent3">
                    <a:lumMod val="75000"/>
                  </a:schemeClr>
                </a:solidFill>
              </a:rPr>
              <a:t>Természetes halál</a:t>
            </a:r>
          </a:p>
          <a:p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Fajok közti interakció (itt predáció)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dirty="0"/>
              <a:t>F</a:t>
            </a:r>
            <a:r>
              <a:rPr lang="hu-HU" altLang="en-US" dirty="0" smtClean="0"/>
              <a:t>eladatok</a:t>
            </a:r>
            <a:endParaRPr lang="hu-HU" altLang="en-US" dirty="0"/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7800" indent="0" algn="just">
              <a:buNone/>
            </a:pPr>
            <a:r>
              <a:rPr lang="hu-HU" altLang="en-US" sz="2400" u="sng" dirty="0" smtClean="0"/>
              <a:t>A megadott 4 egyenletrendszerre:</a:t>
            </a:r>
          </a:p>
          <a:p>
            <a:pPr marL="520700" indent="-342900" algn="just"/>
            <a:r>
              <a:rPr lang="hu-HU" altLang="en-US" sz="2400" dirty="0" smtClean="0"/>
              <a:t>dinamika </a:t>
            </a:r>
            <a:r>
              <a:rPr lang="hu-HU" altLang="en-US" sz="2400" dirty="0"/>
              <a:t>vizsgálata a </a:t>
            </a:r>
            <a:r>
              <a:rPr lang="hu-HU" altLang="en-US" sz="2400" dirty="0" smtClean="0"/>
              <a:t>tengelyeken (x=0 vagy y=</a:t>
            </a:r>
            <a:r>
              <a:rPr lang="hu-HU" altLang="en-US" sz="2400" dirty="0"/>
              <a:t>0</a:t>
            </a:r>
            <a:r>
              <a:rPr lang="hu-HU" altLang="en-US" sz="2400" dirty="0" smtClean="0"/>
              <a:t>)</a:t>
            </a:r>
            <a:endParaRPr lang="hu-HU" altLang="en-US" sz="2400" dirty="0"/>
          </a:p>
          <a:p>
            <a:pPr marL="520700" indent="-342900" algn="just"/>
            <a:r>
              <a:rPr lang="hu-HU" altLang="en-US" sz="2400" dirty="0"/>
              <a:t>belső egyensúly </a:t>
            </a:r>
            <a:r>
              <a:rPr lang="hu-HU" altLang="en-US" sz="2400" dirty="0" smtClean="0"/>
              <a:t>pont meghatározása (x&gt;0 és y&gt;0 és dx=0 és dy=0)</a:t>
            </a:r>
          </a:p>
          <a:p>
            <a:pPr marL="520700" indent="-342900" algn="just"/>
            <a:r>
              <a:rPr lang="hu-HU" altLang="en-US" sz="2400" dirty="0"/>
              <a:t>h</a:t>
            </a:r>
            <a:r>
              <a:rPr lang="hu-HU" altLang="en-US" sz="2400" dirty="0" smtClean="0"/>
              <a:t>ogyan viselkedik a rendszer?</a:t>
            </a:r>
          </a:p>
          <a:p>
            <a:pPr marL="886460" lvl="1" indent="-342900" algn="just"/>
            <a:r>
              <a:rPr lang="hu-HU" altLang="en-US" dirty="0" smtClean="0"/>
              <a:t>Ábrázoljuk a dx=0 és dy=0 egyeneseket</a:t>
            </a:r>
          </a:p>
          <a:p>
            <a:pPr marL="829310" lvl="1" indent="-285750" algn="just"/>
            <a:r>
              <a:rPr lang="hu-HU" altLang="en-US" dirty="0" smtClean="0"/>
              <a:t>Számítsuk ki a két populáció mennyiségének alakulását több kiindulási pontból</a:t>
            </a:r>
          </a:p>
          <a:p>
            <a:pPr marL="829310" lvl="1" indent="-285750" algn="just"/>
            <a:r>
              <a:rPr lang="hu-HU" altLang="en-US" dirty="0" smtClean="0"/>
              <a:t>Számítsuk ki a vektormező gradiensét is</a:t>
            </a:r>
          </a:p>
          <a:p>
            <a:pPr marL="829310" lvl="1" indent="-285750"/>
            <a:r>
              <a:rPr lang="hu-HU" altLang="en-US" dirty="0" smtClean="0"/>
              <a:t>Lásd: gyak04_</a:t>
            </a:r>
            <a:r>
              <a:rPr lang="hu-HU" altLang="en-US" dirty="0" err="1" smtClean="0"/>
              <a:t>Lotka</a:t>
            </a:r>
            <a:r>
              <a:rPr lang="hu-HU" altLang="en-US" dirty="0" smtClean="0"/>
              <a:t>_</a:t>
            </a:r>
            <a:r>
              <a:rPr lang="hu-HU" altLang="en-US" dirty="0" err="1" smtClean="0"/>
              <a:t>Volterra.m</a:t>
            </a:r>
            <a:r>
              <a:rPr lang="hu-HU" altLang="en-US" dirty="0" smtClean="0"/>
              <a:t> és gyak05_</a:t>
            </a:r>
            <a:r>
              <a:rPr lang="hu-HU" altLang="en-US" dirty="0" err="1" smtClean="0"/>
              <a:t>Lotka</a:t>
            </a:r>
            <a:r>
              <a:rPr lang="hu-HU" altLang="en-US" dirty="0" smtClean="0"/>
              <a:t>_</a:t>
            </a:r>
            <a:r>
              <a:rPr lang="hu-HU" altLang="en-US" dirty="0" err="1" smtClean="0"/>
              <a:t>Volterra</a:t>
            </a:r>
            <a:r>
              <a:rPr lang="hu-HU" altLang="en-US" dirty="0" smtClean="0"/>
              <a:t>_</a:t>
            </a:r>
            <a:r>
              <a:rPr lang="hu-HU" altLang="en-US" dirty="0" err="1" smtClean="0"/>
              <a:t>nyeregpont.m</a:t>
            </a:r>
            <a:r>
              <a:rPr lang="hu-HU" altLang="en-US" dirty="0" smtClean="0"/>
              <a:t> kódok</a:t>
            </a:r>
            <a:endParaRPr lang="hu-HU" altLang="en-US" dirty="0"/>
          </a:p>
          <a:p>
            <a:pPr marL="0" indent="0" algn="just">
              <a:buNone/>
            </a:pPr>
            <a:endParaRPr lang="hu-HU" altLang="en-US" dirty="0"/>
          </a:p>
          <a:p>
            <a:pPr marL="0" indent="0" algn="just">
              <a:buNone/>
            </a:pPr>
            <a:endParaRPr lang="hu-HU" altLang="en-US" dirty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dirty="0"/>
              <a:t>Lotka-Volterra feladatok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altLang="en-US" dirty="0"/>
              <a:t>Klasszikus ragadozó - préda modell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hu-HU" altLang="en-US" dirty="0"/>
              <a:t>kritikus eset</a:t>
            </a:r>
          </a:p>
          <a:p>
            <a:pPr marL="0" indent="0" algn="just">
              <a:buNone/>
            </a:pPr>
            <a:endParaRPr lang="hu-HU" altLang="en-US" dirty="0"/>
          </a:p>
          <a:p>
            <a:pPr marL="0" indent="0" algn="just">
              <a:buNone/>
            </a:pPr>
            <a:endParaRPr lang="hu-HU" altLang="en-US" dirty="0"/>
          </a:p>
          <a:p>
            <a:pPr marL="0" indent="0" algn="just">
              <a:buNone/>
            </a:pPr>
            <a:endParaRPr lang="hu-HU" altLang="en-US" dirty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05" y="3224150"/>
            <a:ext cx="18383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Képtalálat a következőre: „lotka-volterra”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156" y="4318916"/>
            <a:ext cx="3248025" cy="2400301"/>
          </a:xfrm>
          <a:prstGeom prst="rect">
            <a:avLst/>
          </a:prstGeom>
          <a:noFill/>
        </p:spPr>
      </p:pic>
      <p:pic>
        <p:nvPicPr>
          <p:cNvPr id="9" name="Picture 4" descr="Képtalálat a következőre: „lotka-volterra”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2386" y="3928370"/>
            <a:ext cx="3312368" cy="2790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65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1) Oszcilláció (centrum)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kezdeti értékektől függ a mértéke</a:t>
            </a:r>
          </a:p>
          <a:p>
            <a:r>
              <a:rPr lang="hu-HU" dirty="0" smtClean="0"/>
              <a:t>Ideális eset</a:t>
            </a:r>
            <a:endParaRPr lang="en-US" dirty="0"/>
          </a:p>
        </p:txBody>
      </p:sp>
      <p:pic>
        <p:nvPicPr>
          <p:cNvPr id="1026" name="Picture 2" descr="C:\Users\JJuhász\Desktop\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17734"/>
            <a:ext cx="4461641" cy="3340266"/>
          </a:xfrm>
          <a:prstGeom prst="rect">
            <a:avLst/>
          </a:prstGeom>
          <a:noFill/>
        </p:spPr>
      </p:pic>
      <p:pic>
        <p:nvPicPr>
          <p:cNvPr id="1027" name="Picture 3" descr="C:\Users\JJuhász\Desktop\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062" y="3482325"/>
            <a:ext cx="4508938" cy="3375675"/>
          </a:xfrm>
          <a:prstGeom prst="rect">
            <a:avLst/>
          </a:prstGeom>
          <a:noFill/>
        </p:spPr>
      </p:pic>
      <p:cxnSp>
        <p:nvCxnSpPr>
          <p:cNvPr id="7" name="Egyenes összekötő nyíllal 6"/>
          <p:cNvCxnSpPr/>
          <p:nvPr/>
        </p:nvCxnSpPr>
        <p:spPr>
          <a:xfrm>
            <a:off x="4209393" y="5171089"/>
            <a:ext cx="64638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dirty="0"/>
              <a:t>Lotka-Volterra feladatok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hu-HU" altLang="en-US" dirty="0"/>
          </a:p>
          <a:p>
            <a:pPr marL="514350" indent="-514350" algn="just">
              <a:buFont typeface="+mj-lt"/>
              <a:buAutoNum type="arabicParenR" startAt="2"/>
            </a:pPr>
            <a:r>
              <a:rPr lang="hu-HU" altLang="en-US" dirty="0" smtClean="0"/>
              <a:t>reálisabb eset (y kis mértékben pusztul x nélkül is)</a:t>
            </a:r>
            <a:endParaRPr lang="hu-HU" altLang="en-US" dirty="0"/>
          </a:p>
          <a:p>
            <a:pPr marL="0" indent="0" algn="just">
              <a:buNone/>
            </a:pPr>
            <a:endParaRPr lang="hu-HU" altLang="en-US" dirty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54" y="3233450"/>
            <a:ext cx="24860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3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2) Y pusztul is (stabil fókusz)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Az előbbi ideális rendszert kicsit megzavarva már nem oszcillál azonos frekvenciával hanem egy stabil ponthoz tart (~ súrlódás fizikai rendszereknél)</a:t>
            </a:r>
          </a:p>
          <a:p>
            <a:r>
              <a:rPr lang="hu-HU" dirty="0" smtClean="0"/>
              <a:t>A 2 faj közt stabil létszámbeli egyensúly alakul ki (a kezdeti állapottól függetlenül (ha x0&gt;0 és y0&gt;0)) </a:t>
            </a:r>
          </a:p>
          <a:p>
            <a:r>
              <a:rPr lang="hu-HU" dirty="0" smtClean="0"/>
              <a:t>Ráközelítve a stabil pontra látszik, hogy a </a:t>
            </a:r>
            <a:r>
              <a:rPr lang="hu-HU" dirty="0" err="1" smtClean="0"/>
              <a:t>trajektóriák</a:t>
            </a:r>
            <a:r>
              <a:rPr lang="hu-HU" dirty="0" smtClean="0"/>
              <a:t> nem érik el, hanem körülötte köröznek: </a:t>
            </a:r>
          </a:p>
          <a:p>
            <a:pPr lvl="1"/>
            <a:r>
              <a:rPr lang="hu-HU" dirty="0" smtClean="0"/>
              <a:t>ez numerikus hiba: a vektormezőt kirajzolva látszik hogy a vonzás az egyensúlyi pontba nagyon gyenge és az ode45-nek kissé destabilizáló hatása van (mint az implicit Euler módszernek is), a stabil pontból inkább kimozdítja a megoldásokat, ezért nem látszik, hogy a megoldások elérnék azt, csak köröznek körülötte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u-HU" dirty="0" smtClean="0"/>
              <a:t>2) Y pusztul is (stabil fókusz) 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JJuhász\Desktop\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014" y="1198179"/>
            <a:ext cx="3945785" cy="2954064"/>
          </a:xfrm>
          <a:prstGeom prst="rect">
            <a:avLst/>
          </a:prstGeom>
          <a:noFill/>
        </p:spPr>
      </p:pic>
      <p:pic>
        <p:nvPicPr>
          <p:cNvPr id="3075" name="Picture 3" descr="C:\Users\JJuhász\Desktop\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3824" y="4019733"/>
            <a:ext cx="3791113" cy="2838267"/>
          </a:xfrm>
          <a:prstGeom prst="rect">
            <a:avLst/>
          </a:prstGeom>
          <a:noFill/>
        </p:spPr>
      </p:pic>
      <p:pic>
        <p:nvPicPr>
          <p:cNvPr id="3076" name="Picture 4" descr="C:\Users\JJuhász\Desktop\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4777" y="1288168"/>
            <a:ext cx="3649223" cy="2732038"/>
          </a:xfrm>
          <a:prstGeom prst="rect">
            <a:avLst/>
          </a:prstGeom>
          <a:noFill/>
        </p:spPr>
      </p:pic>
      <p:cxnSp>
        <p:nvCxnSpPr>
          <p:cNvPr id="8" name="Egyenes összekötő nyíllal 7"/>
          <p:cNvCxnSpPr/>
          <p:nvPr/>
        </p:nvCxnSpPr>
        <p:spPr>
          <a:xfrm flipV="1">
            <a:off x="6668814" y="4083269"/>
            <a:ext cx="945931" cy="1119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2107325" y="4204137"/>
            <a:ext cx="951185" cy="10457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dirty="0"/>
              <a:t>Lotka-Volterra feladatok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arenR" startAt="3"/>
            </a:pPr>
            <a:r>
              <a:rPr lang="hu-HU" altLang="en-US" dirty="0"/>
              <a:t>véletlen hatás </a:t>
            </a:r>
            <a:r>
              <a:rPr lang="hu-HU" altLang="en-US" dirty="0" smtClean="0"/>
              <a:t>kivédése (nagyon kis y populáció már nem életképes)</a:t>
            </a:r>
            <a:endParaRPr lang="hu-HU" altLang="en-US" dirty="0"/>
          </a:p>
          <a:p>
            <a:pPr marL="0" indent="0" algn="just">
              <a:buNone/>
            </a:pPr>
            <a:endParaRPr lang="hu-HU" altLang="en-US" dirty="0"/>
          </a:p>
          <a:p>
            <a:pPr marL="0" indent="0" algn="just">
              <a:buNone/>
            </a:pPr>
            <a:endParaRPr lang="hu-HU" altLang="en-US" dirty="0"/>
          </a:p>
          <a:p>
            <a:pPr marL="0" indent="0" algn="just">
              <a:buNone/>
            </a:pPr>
            <a:endParaRPr lang="hu-HU" altLang="en-US" dirty="0"/>
          </a:p>
          <a:p>
            <a:pPr marL="0" indent="0" algn="just">
              <a:buNone/>
            </a:pPr>
            <a:endParaRPr lang="hu-HU" altLang="en-US" dirty="0"/>
          </a:p>
          <a:p>
            <a:pPr marL="0" indent="0" algn="just">
              <a:buNone/>
            </a:pPr>
            <a:endParaRPr lang="hu-HU" altLang="en-US" dirty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22" y="3006931"/>
            <a:ext cx="2562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4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689</Words>
  <Application>Microsoft Office PowerPoint</Application>
  <PresentationFormat>Diavetítés a képernyőre (4:3 oldalarány)</PresentationFormat>
  <Paragraphs>91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Áramlás</vt:lpstr>
      <vt:lpstr>Nemlineáris Dinamikai Modellek a Biológiában  Lotka-Volterra populáció modell  5. gyakorlat</vt:lpstr>
      <vt:lpstr>Populáció dinamika</vt:lpstr>
      <vt:lpstr>Feladatok</vt:lpstr>
      <vt:lpstr>Lotka-Volterra feladatok</vt:lpstr>
      <vt:lpstr>1) Oszcilláció (centrum)</vt:lpstr>
      <vt:lpstr>Lotka-Volterra feladatok</vt:lpstr>
      <vt:lpstr>2) Y pusztul is (stabil fókusz) </vt:lpstr>
      <vt:lpstr>2) Y pusztul is (stabil fókusz) </vt:lpstr>
      <vt:lpstr>Lotka-Volterra feladatok</vt:lpstr>
      <vt:lpstr>3) Kis mennyiségben az y nem életképes (stabil csomó, stabil fókusz)</vt:lpstr>
      <vt:lpstr>3) Kis mennyiségben az y nem életképes (stabil csomó, stabil fókusz)</vt:lpstr>
      <vt:lpstr>Lotka-Volterra feladatok</vt:lpstr>
      <vt:lpstr>4) Versengés (nyeregpont) </vt:lpstr>
      <vt:lpstr>4) Versengés: nyeregpont</vt:lpstr>
      <vt:lpstr>4) Versengés: nyeregpont</vt:lpstr>
      <vt:lpstr>Nyom-determináns diagram</vt:lpstr>
      <vt:lpstr>PowerPoint bemutató</vt:lpstr>
      <vt:lpstr>Feladat</vt:lpstr>
      <vt:lpstr>Matlab® kiegészítés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nonlinear dynamic systems Practice 3</dc:title>
  <dc:creator>juhaszjanos</dc:creator>
  <cp:lastModifiedBy>juhaszjanos</cp:lastModifiedBy>
  <cp:revision>61</cp:revision>
  <dcterms:created xsi:type="dcterms:W3CDTF">2019-10-01T13:03:27Z</dcterms:created>
  <dcterms:modified xsi:type="dcterms:W3CDTF">2020-03-12T11:52:17Z</dcterms:modified>
</cp:coreProperties>
</file>