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5" r:id="rId2"/>
    <p:sldId id="260" r:id="rId3"/>
    <p:sldId id="273" r:id="rId4"/>
    <p:sldId id="274" r:id="rId5"/>
    <p:sldId id="277" r:id="rId6"/>
    <p:sldId id="272" r:id="rId7"/>
    <p:sldId id="278" r:id="rId8"/>
    <p:sldId id="275" r:id="rId9"/>
    <p:sldId id="276" r:id="rId10"/>
    <p:sldId id="27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9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9E3763-F7EA-455E-BCC6-7E73241C0716}" v="1" dt="2020-03-04T12:10:29.1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579" autoAdjust="0"/>
  </p:normalViewPr>
  <p:slideViewPr>
    <p:cSldViewPr snapToGrid="0">
      <p:cViewPr varScale="1">
        <p:scale>
          <a:sx n="71" d="100"/>
          <a:sy n="71" d="100"/>
        </p:scale>
        <p:origin x="127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6E9E3763-F7EA-455E-BCC6-7E73241C0716}"/>
    <pc:docChg chg="modSld">
      <pc:chgData name="" userId="" providerId="" clId="Web-{6E9E3763-F7EA-455E-BCC6-7E73241C0716}" dt="2020-03-04T12:10:29.104" v="0" actId="1076"/>
      <pc:docMkLst>
        <pc:docMk/>
      </pc:docMkLst>
      <pc:sldChg chg="modSp">
        <pc:chgData name="" userId="" providerId="" clId="Web-{6E9E3763-F7EA-455E-BCC6-7E73241C0716}" dt="2020-03-04T12:10:29.104" v="0" actId="1076"/>
        <pc:sldMkLst>
          <pc:docMk/>
          <pc:sldMk cId="3189107627" sldId="274"/>
        </pc:sldMkLst>
        <pc:spChg chg="mod">
          <ac:chgData name="" userId="" providerId="" clId="Web-{6E9E3763-F7EA-455E-BCC6-7E73241C0716}" dt="2020-03-04T12:10:29.104" v="0" actId="1076"/>
          <ac:spMkLst>
            <pc:docMk/>
            <pc:sldMk cId="3189107627" sldId="274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8EEC9A-570A-4E69-B556-C3E445444859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999523-30C6-49B8-98AF-489D9A981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797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DBF5F9">
                    <a:shade val="90000"/>
                  </a:srgbClr>
                </a:solidFill>
              </a:rPr>
              <a:pPr/>
              <a:t>2020.03.04.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4469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2020.03.04.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79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2020.03.04.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709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2020.03.04.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52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DBF5F9">
                    <a:shade val="90000"/>
                  </a:srgbClr>
                </a:solidFill>
              </a:rPr>
              <a:pPr/>
              <a:t>2020.03.04.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892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2020.03.04.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855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2020.03.04.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425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2020.03.04.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905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2020.03.04.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410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2020.03.04.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06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2020.03.04.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496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/>
              <a:t>Mintaszöveg szerkesztése</a:t>
            </a:r>
          </a:p>
          <a:p>
            <a:pPr lvl="1" eaLnBrk="1" latinLnBrk="0" hangingPunct="1"/>
            <a:r>
              <a:rPr kumimoji="0" lang="hu-HU"/>
              <a:t>Második szint</a:t>
            </a:r>
          </a:p>
          <a:p>
            <a:pPr lvl="2" eaLnBrk="1" latinLnBrk="0" hangingPunct="1"/>
            <a:r>
              <a:rPr kumimoji="0" lang="hu-HU"/>
              <a:t>Harmadik szint</a:t>
            </a:r>
          </a:p>
          <a:p>
            <a:pPr lvl="3" eaLnBrk="1" latinLnBrk="0" hangingPunct="1"/>
            <a:r>
              <a:rPr kumimoji="0" lang="hu-HU"/>
              <a:t>Negyedik szint</a:t>
            </a:r>
          </a:p>
          <a:p>
            <a:pPr lvl="4" eaLnBrk="1" latinLnBrk="0" hangingPunct="1"/>
            <a:r>
              <a:rPr kumimoji="0" lang="hu-HU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2020.03.04.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4015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ervices.math.duke.edu/education/webfeats/Word2HTML/Predator.html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hyperlink" Target="http://www.google.hu/url?sa=i&amp;rct=j&amp;q=&amp;esrc=s&amp;source=images&amp;cd=&amp;cad=rja&amp;uact=8&amp;ved=0ahUKEwjCqqbO2dTPAhUGWBoKHe2DBZgQjRwIBw&amp;url=http://complexnt.blogspot.com/2012/03/study-of-two-species-interactions-using.html&amp;psig=AFQjCNFq48jKJ3cJlM9kh9MIe6kRYiP4ZA&amp;ust=1476341949421289" TargetMode="External"/><Relationship Id="rId4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ím 1"/>
          <p:cNvSpPr>
            <a:spLocks noGrp="1"/>
          </p:cNvSpPr>
          <p:nvPr>
            <p:ph type="title"/>
          </p:nvPr>
        </p:nvSpPr>
        <p:spPr>
          <a:xfrm>
            <a:off x="457200" y="704087"/>
            <a:ext cx="8229600" cy="3214769"/>
          </a:xfrm>
        </p:spPr>
        <p:txBody>
          <a:bodyPr>
            <a:normAutofit/>
          </a:bodyPr>
          <a:lstStyle/>
          <a:p>
            <a:pPr algn="ctr">
              <a:spcBef>
                <a:spcPts val="1800"/>
              </a:spcBef>
            </a:pPr>
            <a:r>
              <a:rPr lang="pt-BR" b="1" dirty="0"/>
              <a:t>Nemlineáris Dinamikai Modellek a Biológiában</a:t>
            </a:r>
            <a:r>
              <a:rPr lang="hu-HU" b="1" dirty="0"/>
              <a:t/>
            </a:r>
            <a:br>
              <a:rPr lang="hu-HU" b="1" dirty="0"/>
            </a:br>
            <a:r>
              <a:rPr lang="hu-HU" dirty="0"/>
              <a:t/>
            </a:r>
            <a:br>
              <a:rPr lang="hu-HU" dirty="0"/>
            </a:br>
            <a:r>
              <a:rPr lang="hu-HU" sz="4400" dirty="0">
                <a:solidFill>
                  <a:schemeClr val="bg2">
                    <a:lumMod val="75000"/>
                  </a:schemeClr>
                </a:solidFill>
              </a:rPr>
              <a:t>4. gyakorlat</a:t>
            </a:r>
            <a:endParaRPr lang="hu-HU" altLang="en-US" sz="4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843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37" name="Rectangle 3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Arial" charset="0"/>
            </a:endParaRPr>
          </a:p>
        </p:txBody>
      </p:sp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5094514"/>
            <a:ext cx="8229600" cy="1230086"/>
          </a:xfrm>
        </p:spPr>
        <p:txBody>
          <a:bodyPr/>
          <a:lstStyle/>
          <a:p>
            <a:pPr marL="0" indent="0">
              <a:buNone/>
            </a:pPr>
            <a:r>
              <a:rPr lang="hu-HU" sz="2400" dirty="0"/>
              <a:t>Juhász János (</a:t>
            </a:r>
            <a:r>
              <a:rPr lang="hu-HU" sz="2400" dirty="0" err="1"/>
              <a:t>juhasz.janos</a:t>
            </a:r>
            <a:r>
              <a:rPr lang="hu-HU" sz="2400" dirty="0"/>
              <a:t>@.</a:t>
            </a:r>
            <a:r>
              <a:rPr lang="hu-HU" sz="2400" dirty="0" err="1"/>
              <a:t>itk.ppke.hu</a:t>
            </a:r>
            <a:r>
              <a:rPr lang="hu-HU" sz="2400" dirty="0"/>
              <a:t>)</a:t>
            </a:r>
          </a:p>
          <a:p>
            <a:pPr marL="0" indent="0">
              <a:buNone/>
            </a:pPr>
            <a:r>
              <a:rPr lang="hu-HU" sz="2200" dirty="0"/>
              <a:t>Schäffer Katalin (sch.katalin17@</a:t>
            </a:r>
            <a:r>
              <a:rPr lang="hu-HU" sz="2200" dirty="0" err="1"/>
              <a:t>gmail.com</a:t>
            </a:r>
            <a:r>
              <a:rPr lang="hu-HU" sz="2200" dirty="0"/>
              <a:t>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860592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en-US" dirty="0"/>
              <a:t>F</a:t>
            </a:r>
            <a:r>
              <a:rPr lang="hu-HU" altLang="en-US" dirty="0" smtClean="0"/>
              <a:t>eladatok</a:t>
            </a:r>
            <a:endParaRPr lang="hu-HU" altLang="en-US" dirty="0"/>
          </a:p>
        </p:txBody>
      </p:sp>
      <p:sp>
        <p:nvSpPr>
          <p:cNvPr id="18435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7800" indent="0" algn="just">
              <a:buNone/>
            </a:pPr>
            <a:endParaRPr lang="hu-HU" altLang="en-U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520700" indent="-342900" algn="just"/>
            <a:r>
              <a:rPr lang="hu-HU" altLang="en-US" sz="2400" dirty="0" smtClean="0"/>
              <a:t>dinamika </a:t>
            </a:r>
            <a:r>
              <a:rPr lang="hu-HU" altLang="en-US" sz="2400" dirty="0"/>
              <a:t>vizsgálata a </a:t>
            </a:r>
            <a:r>
              <a:rPr lang="hu-HU" altLang="en-US" sz="2400" dirty="0" smtClean="0"/>
              <a:t>tengelyeken (x=0 vagy y=</a:t>
            </a:r>
            <a:r>
              <a:rPr lang="hu-HU" altLang="en-US" sz="2400" dirty="0"/>
              <a:t>0</a:t>
            </a:r>
            <a:r>
              <a:rPr lang="hu-HU" altLang="en-US" sz="2400" dirty="0" smtClean="0"/>
              <a:t>)</a:t>
            </a:r>
            <a:endParaRPr lang="hu-HU" altLang="en-US" sz="2400" dirty="0"/>
          </a:p>
          <a:p>
            <a:pPr marL="520700" indent="-342900" algn="just"/>
            <a:r>
              <a:rPr lang="hu-HU" altLang="en-US" sz="2400" dirty="0"/>
              <a:t>belső egyensúly </a:t>
            </a:r>
            <a:r>
              <a:rPr lang="hu-HU" altLang="en-US" sz="2400" dirty="0" smtClean="0"/>
              <a:t>pont meghatározása (x&gt;0 és y&gt;0 és </a:t>
            </a:r>
            <a:r>
              <a:rPr lang="hu-HU" altLang="en-US" sz="2400" dirty="0" err="1" smtClean="0"/>
              <a:t>dx</a:t>
            </a:r>
            <a:r>
              <a:rPr lang="hu-HU" altLang="en-US" sz="2400" dirty="0" smtClean="0"/>
              <a:t>=0 és </a:t>
            </a:r>
            <a:r>
              <a:rPr lang="hu-HU" altLang="en-US" sz="2400" dirty="0" err="1" smtClean="0"/>
              <a:t>dy</a:t>
            </a:r>
            <a:r>
              <a:rPr lang="hu-HU" altLang="en-US" sz="2400" dirty="0" smtClean="0"/>
              <a:t>=0)</a:t>
            </a:r>
          </a:p>
          <a:p>
            <a:pPr marL="520700" indent="-342900" algn="just"/>
            <a:r>
              <a:rPr lang="hu-HU" altLang="en-US" sz="2400" dirty="0"/>
              <a:t>h</a:t>
            </a:r>
            <a:r>
              <a:rPr lang="hu-HU" altLang="en-US" sz="2400" dirty="0" smtClean="0"/>
              <a:t>ogyan viselkedik a rendszer?</a:t>
            </a:r>
          </a:p>
          <a:p>
            <a:pPr marL="886460" lvl="1" indent="-342900" algn="just"/>
            <a:r>
              <a:rPr lang="hu-HU" altLang="en-US" sz="2200" dirty="0" smtClean="0"/>
              <a:t>Ábrázoljuk a </a:t>
            </a:r>
            <a:r>
              <a:rPr lang="hu-HU" altLang="en-US" sz="2200" dirty="0" err="1" smtClean="0"/>
              <a:t>dx</a:t>
            </a:r>
            <a:r>
              <a:rPr lang="hu-HU" altLang="en-US" sz="2200" dirty="0" smtClean="0"/>
              <a:t>=0 és </a:t>
            </a:r>
            <a:r>
              <a:rPr lang="hu-HU" altLang="en-US" sz="2200" dirty="0" err="1" smtClean="0"/>
              <a:t>dy</a:t>
            </a:r>
            <a:r>
              <a:rPr lang="hu-HU" altLang="en-US" sz="2200" dirty="0" smtClean="0"/>
              <a:t>=0 egyeneseket</a:t>
            </a:r>
          </a:p>
          <a:p>
            <a:pPr marL="829310" lvl="1" indent="-285750" algn="just"/>
            <a:r>
              <a:rPr lang="hu-HU" altLang="en-US" dirty="0" smtClean="0"/>
              <a:t>Számítsuk ki a két populáció mennyiségének alakulását több kiindulási pontból</a:t>
            </a:r>
          </a:p>
          <a:p>
            <a:pPr marL="829310" lvl="1" indent="-285750" algn="just"/>
            <a:r>
              <a:rPr lang="hu-HU" altLang="en-US" dirty="0" smtClean="0"/>
              <a:t>Számítsuk ki a vektormező gradiensét is. </a:t>
            </a:r>
            <a:endParaRPr lang="hu-HU" altLang="en-US" dirty="0"/>
          </a:p>
          <a:p>
            <a:pPr marL="0" indent="0" algn="just">
              <a:buNone/>
            </a:pPr>
            <a:endParaRPr lang="hu-HU" altLang="en-US" dirty="0"/>
          </a:p>
          <a:p>
            <a:pPr marL="0" indent="0" algn="just">
              <a:buNone/>
            </a:pPr>
            <a:endParaRPr lang="hu-HU" altLang="en-US" dirty="0"/>
          </a:p>
        </p:txBody>
      </p:sp>
      <p:sp>
        <p:nvSpPr>
          <p:cNvPr id="1843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37" name="Rectangle 3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255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Explicit Euler módszer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Szövegdoboz 3"/>
              <p:cNvSpPr txBox="1"/>
              <p:nvPr/>
            </p:nvSpPr>
            <p:spPr>
              <a:xfrm>
                <a:off x="453554" y="2112306"/>
                <a:ext cx="7920880" cy="41065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sz="2400" dirty="0"/>
                  <a:t>Általános feladat: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hu-HU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hu-HU" sz="2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hu-HU" sz="2400" b="0" i="1" smtClean="0">
                          <a:latin typeface="Cambria Math"/>
                        </a:rPr>
                        <m:t>=</m:t>
                      </m:r>
                      <m:r>
                        <a:rPr lang="hu-HU" sz="2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sz="2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hu-HU" sz="2400" b="0" i="1" smtClean="0">
                          <a:latin typeface="Cambria Math"/>
                        </a:rPr>
                        <m:t>, </m:t>
                      </m:r>
                      <m:r>
                        <a:rPr lang="hu-HU" sz="2400" b="0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sz="2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hu-HU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hu-HU" sz="2400" b="0" i="1" smtClean="0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/>
                              <a:ea typeface="Cambria Math"/>
                            </a:rPr>
                            <m:t>ℝ</m:t>
                          </m:r>
                        </m:e>
                        <m:sup>
                          <m:r>
                            <a:rPr lang="hu-HU" sz="24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</m:sup>
                      </m:sSup>
                    </m:oMath>
                  </m:oMathPara>
                </a14:m>
                <a:endParaRPr lang="hu-HU" sz="2400" b="0" i="1" dirty="0">
                  <a:latin typeface="Cambria Math"/>
                  <a:ea typeface="Cambria Math"/>
                </a:endParaRPr>
              </a:p>
              <a:p>
                <a:endParaRPr lang="hu-HU" sz="2400" dirty="0">
                  <a:ea typeface="Cambria Math"/>
                </a:endParaRPr>
              </a:p>
              <a:p>
                <a:r>
                  <a:rPr lang="hu-HU" sz="2400" dirty="0">
                    <a:ea typeface="Cambria Math"/>
                  </a:rPr>
                  <a:t>			</a:t>
                </a:r>
                <a14:m>
                  <m:oMath xmlns:m="http://schemas.openxmlformats.org/officeDocument/2006/math">
                    <m:r>
                      <a:rPr lang="hu-HU" sz="2400" i="1" smtClean="0">
                        <a:latin typeface="Cambria Math"/>
                        <a:ea typeface="Cambria Math"/>
                      </a:rPr>
                      <m:t>𝜑</m:t>
                    </m:r>
                    <m:r>
                      <a:rPr lang="hu-HU" sz="2400" b="0" i="1" smtClean="0">
                        <a:latin typeface="Cambria Math"/>
                        <a:ea typeface="Cambria Math"/>
                      </a:rPr>
                      <m:t>:[0,</m:t>
                    </m:r>
                    <m:sSub>
                      <m:sSubPr>
                        <m:ctrlPr>
                          <a:rPr lang="hu-HU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h</m:t>
                        </m:r>
                      </m:e>
                      <m:sub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hu-HU" sz="2400" b="0" i="1" smtClean="0">
                        <a:latin typeface="Cambria Math"/>
                        <a:ea typeface="Cambria Math"/>
                      </a:rPr>
                      <m:t>]×</m:t>
                    </m:r>
                  </m:oMath>
                </a14:m>
                <a:r>
                  <a:rPr lang="hu-HU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u-HU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ℝ</m:t>
                        </m:r>
                      </m:e>
                      <m:sup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𝑑</m:t>
                        </m:r>
                      </m:sup>
                    </m:sSup>
                    <m:r>
                      <a:rPr lang="hu-HU" sz="2400" i="1" smtClean="0">
                        <a:latin typeface="Cambria Math"/>
                        <a:ea typeface="Cambria Math"/>
                      </a:rPr>
                      <m:t>→</m:t>
                    </m:r>
                    <m:sSup>
                      <m:sSupPr>
                        <m:ctrlPr>
                          <a:rPr lang="hu-HU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ℝ</m:t>
                        </m:r>
                      </m:e>
                      <m:sup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𝑑</m:t>
                        </m:r>
                      </m:sup>
                    </m:sSup>
                  </m:oMath>
                </a14:m>
                <a:endParaRPr lang="hu-HU" sz="2400" dirty="0"/>
              </a:p>
              <a:p>
                <a:pPr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hu-HU" sz="2400" dirty="0"/>
                  <a:t>A módszer általános formája:		</a:t>
                </a:r>
              </a:p>
              <a:p>
                <a:r>
                  <a:rPr lang="hu-HU" sz="2400" dirty="0"/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hu-HU" sz="2400" b="0" i="1" smtClean="0">
                            <a:latin typeface="Cambria Math"/>
                          </a:rPr>
                          <m:t>𝑘</m:t>
                        </m:r>
                        <m:r>
                          <a:rPr lang="hu-HU" sz="2400" b="0" i="1" smtClean="0">
                            <a:latin typeface="Cambria Math"/>
                          </a:rPr>
                          <m:t>+1</m:t>
                        </m:r>
                      </m:sub>
                    </m:sSub>
                    <m:r>
                      <a:rPr lang="hu-HU" sz="2400" b="0" i="1" smtClean="0">
                        <a:latin typeface="Cambria Math"/>
                      </a:rPr>
                      <m:t>=</m:t>
                    </m:r>
                    <m:r>
                      <a:rPr lang="hu-HU" sz="2400" i="1">
                        <a:latin typeface="Cambria Math"/>
                        <a:ea typeface="Cambria Math"/>
                      </a:rPr>
                      <m:t>𝜑</m:t>
                    </m:r>
                    <m:d>
                      <m:dPr>
                        <m:ctrlPr>
                          <a:rPr lang="hu-HU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h</m:t>
                        </m:r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hu-HU" sz="24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hu-HU" sz="2400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hu-HU" sz="2400" b="0" i="1" smtClean="0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hu-HU" sz="2400" b="0" i="1" smtClean="0">
                        <a:latin typeface="Cambria Math"/>
                        <a:ea typeface="Cambria Math"/>
                      </a:rPr>
                      <m:t>, </m:t>
                    </m:r>
                    <m:r>
                      <a:rPr lang="hu-HU" sz="2400" b="0" i="1" smtClean="0">
                        <a:latin typeface="Cambria Math"/>
                        <a:ea typeface="Cambria Math"/>
                      </a:rPr>
                      <m:t>𝑘</m:t>
                    </m:r>
                    <m:r>
                      <a:rPr lang="hu-HU" sz="2400" b="0" i="1" smtClean="0">
                        <a:latin typeface="Cambria Math"/>
                        <a:ea typeface="Cambria Math"/>
                      </a:rPr>
                      <m:t>=0,1,2,… ↔</m:t>
                    </m:r>
                  </m:oMath>
                </a14:m>
                <a:r>
                  <a:rPr lang="hu-HU" sz="2400" dirty="0"/>
                  <a:t> X =</a:t>
                </a:r>
                <a14:m>
                  <m:oMath xmlns:m="http://schemas.openxmlformats.org/officeDocument/2006/math">
                    <m:r>
                      <a:rPr lang="hu-HU" sz="24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hu-HU" sz="2400" i="1">
                        <a:latin typeface="Cambria Math"/>
                        <a:ea typeface="Cambria Math"/>
                      </a:rPr>
                      <m:t>𝜑</m:t>
                    </m:r>
                    <m:d>
                      <m:dPr>
                        <m:ctrlPr>
                          <a:rPr lang="hu-HU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h</m:t>
                        </m:r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d>
                  </m:oMath>
                </a14:m>
                <a:endParaRPr lang="hu-HU" sz="2400" dirty="0">
                  <a:ea typeface="Cambria Math"/>
                </a:endParaRPr>
              </a:p>
              <a:p>
                <a:endParaRPr lang="hu-HU" sz="24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hu-HU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  <m:sub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𝐸</m:t>
                        </m:r>
                      </m:sub>
                    </m:sSub>
                  </m:oMath>
                </a14:m>
                <a:r>
                  <a:rPr lang="hu-HU" sz="2400" dirty="0"/>
                  <a:t> explicit Euler módszer:</a:t>
                </a:r>
              </a:p>
              <a:p>
                <a:endParaRPr lang="hu-HU" sz="2400" dirty="0"/>
              </a:p>
              <a:p>
                <a:r>
                  <a:rPr lang="hu-HU" sz="2400" dirty="0"/>
                  <a:t>		X 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  <m:sub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𝐸</m:t>
                        </m:r>
                      </m:sub>
                    </m:sSub>
                    <m:d>
                      <m:dPr>
                        <m:ctrlPr>
                          <a:rPr lang="hu-HU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h</m:t>
                        </m:r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hu-HU" sz="2400" dirty="0"/>
                  <a:t>, ahol </a:t>
                </a:r>
                <a:r>
                  <a:rPr lang="hu-HU" sz="2400" i="1" dirty="0"/>
                  <a:t>X=</a:t>
                </a:r>
                <a:r>
                  <a:rPr lang="hu-HU" sz="2400" i="1" dirty="0" err="1"/>
                  <a:t>x</a:t>
                </a:r>
                <a:r>
                  <a:rPr lang="hu-HU" sz="2400" i="1" dirty="0"/>
                  <a:t>+</a:t>
                </a:r>
                <a:r>
                  <a:rPr lang="hu-HU" sz="2400" i="1" dirty="0" err="1"/>
                  <a:t>hf</a:t>
                </a:r>
                <a:r>
                  <a:rPr lang="hu-HU" sz="2400" i="1" dirty="0"/>
                  <a:t>(</a:t>
                </a:r>
                <a:r>
                  <a:rPr lang="hu-HU" sz="2400" i="1" dirty="0" err="1"/>
                  <a:t>x</a:t>
                </a:r>
                <a:r>
                  <a:rPr lang="hu-HU" sz="2400" i="1" dirty="0"/>
                  <a:t>)</a:t>
                </a:r>
              </a:p>
            </p:txBody>
          </p:sp>
        </mc:Choice>
        <mc:Fallback xmlns=""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554" y="2112306"/>
                <a:ext cx="7920880" cy="4106509"/>
              </a:xfrm>
              <a:prstGeom prst="rect">
                <a:avLst/>
              </a:prstGeom>
              <a:blipFill rotWithShape="1">
                <a:blip r:embed="rId2"/>
                <a:stretch>
                  <a:fillRect l="-1154" t="-1189" b="-2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0403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Implicit Euler módszer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Szövegdoboz 4"/>
              <p:cNvSpPr txBox="1"/>
              <p:nvPr/>
            </p:nvSpPr>
            <p:spPr>
              <a:xfrm>
                <a:off x="423068" y="2169830"/>
                <a:ext cx="7920880" cy="42450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sz="2400" dirty="0"/>
                  <a:t>Általános feladat: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hu-HU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hu-HU" sz="2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hu-HU" sz="2400" b="0" i="1" smtClean="0">
                          <a:latin typeface="Cambria Math"/>
                        </a:rPr>
                        <m:t>=</m:t>
                      </m:r>
                      <m:r>
                        <a:rPr lang="hu-HU" sz="2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sz="2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hu-HU" sz="2400" b="0" i="1" smtClean="0">
                          <a:latin typeface="Cambria Math"/>
                        </a:rPr>
                        <m:t>, </m:t>
                      </m:r>
                      <m:r>
                        <a:rPr lang="hu-HU" sz="2400" b="0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sz="2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hu-HU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hu-HU" sz="2400" b="0" i="1" smtClean="0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/>
                              <a:ea typeface="Cambria Math"/>
                            </a:rPr>
                            <m:t>ℝ</m:t>
                          </m:r>
                        </m:e>
                        <m:sup>
                          <m:r>
                            <a:rPr lang="hu-HU" sz="24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</m:sup>
                      </m:sSup>
                    </m:oMath>
                  </m:oMathPara>
                </a14:m>
                <a:endParaRPr lang="hu-HU" sz="2400" b="0" i="1" dirty="0">
                  <a:latin typeface="Cambria Math"/>
                  <a:ea typeface="Cambria Math"/>
                </a:endParaRPr>
              </a:p>
              <a:p>
                <a:r>
                  <a:rPr lang="hu-HU" sz="2400" dirty="0">
                    <a:ea typeface="Cambria Math"/>
                  </a:rPr>
                  <a:t>	</a:t>
                </a:r>
              </a:p>
              <a:p>
                <a:r>
                  <a:rPr lang="hu-HU" sz="2400" dirty="0">
                    <a:ea typeface="Cambria Math"/>
                  </a:rPr>
                  <a:t>		     </a:t>
                </a:r>
                <a14:m>
                  <m:oMath xmlns:m="http://schemas.openxmlformats.org/officeDocument/2006/math">
                    <m:r>
                      <a:rPr lang="hu-HU" sz="2400" i="1" smtClean="0">
                        <a:latin typeface="Cambria Math"/>
                        <a:ea typeface="Cambria Math"/>
                      </a:rPr>
                      <m:t>𝜑</m:t>
                    </m:r>
                    <m:r>
                      <a:rPr lang="hu-HU" sz="2400" b="0" i="1" smtClean="0">
                        <a:latin typeface="Cambria Math"/>
                        <a:ea typeface="Cambria Math"/>
                      </a:rPr>
                      <m:t>:[0,</m:t>
                    </m:r>
                    <m:sSub>
                      <m:sSubPr>
                        <m:ctrlPr>
                          <a:rPr lang="hu-HU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h</m:t>
                        </m:r>
                      </m:e>
                      <m:sub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hu-HU" sz="2400" b="0" i="1" smtClean="0">
                        <a:latin typeface="Cambria Math"/>
                        <a:ea typeface="Cambria Math"/>
                      </a:rPr>
                      <m:t>]×</m:t>
                    </m:r>
                  </m:oMath>
                </a14:m>
                <a:r>
                  <a:rPr lang="hu-HU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u-HU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ℝ</m:t>
                        </m:r>
                      </m:e>
                      <m:sup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𝑑</m:t>
                        </m:r>
                      </m:sup>
                    </m:sSup>
                    <m:r>
                      <a:rPr lang="hu-HU" sz="2400" i="1" smtClean="0">
                        <a:latin typeface="Cambria Math"/>
                        <a:ea typeface="Cambria Math"/>
                      </a:rPr>
                      <m:t>→</m:t>
                    </m:r>
                    <m:sSup>
                      <m:sSupPr>
                        <m:ctrlPr>
                          <a:rPr lang="hu-HU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ℝ</m:t>
                        </m:r>
                      </m:e>
                      <m:sup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𝑑</m:t>
                        </m:r>
                      </m:sup>
                    </m:sSup>
                  </m:oMath>
                </a14:m>
                <a:endParaRPr lang="hu-HU" sz="2400" dirty="0"/>
              </a:p>
              <a:p>
                <a:pPr>
                  <a:spcBef>
                    <a:spcPts val="600"/>
                  </a:spcBef>
                </a:pPr>
                <a:r>
                  <a:rPr lang="hu-HU" sz="2400" dirty="0"/>
                  <a:t>A módszer általános formája: 		</a:t>
                </a:r>
              </a:p>
              <a:p>
                <a:endParaRPr lang="hu-HU" sz="2400" dirty="0"/>
              </a:p>
              <a:p>
                <a:r>
                  <a:rPr lang="hu-HU" sz="2400" dirty="0"/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hu-HU" sz="2400" b="0" i="1" smtClean="0">
                            <a:latin typeface="Cambria Math"/>
                          </a:rPr>
                          <m:t>𝑘</m:t>
                        </m:r>
                        <m:r>
                          <a:rPr lang="hu-HU" sz="2400" b="0" i="1" smtClean="0">
                            <a:latin typeface="Cambria Math"/>
                          </a:rPr>
                          <m:t>+1</m:t>
                        </m:r>
                      </m:sub>
                    </m:sSub>
                    <m:r>
                      <a:rPr lang="hu-HU" sz="2400" b="0" i="1" smtClean="0">
                        <a:latin typeface="Cambria Math"/>
                      </a:rPr>
                      <m:t>=</m:t>
                    </m:r>
                    <m:r>
                      <a:rPr lang="hu-HU" sz="2400" i="1">
                        <a:latin typeface="Cambria Math"/>
                        <a:ea typeface="Cambria Math"/>
                      </a:rPr>
                      <m:t>𝜑</m:t>
                    </m:r>
                    <m:d>
                      <m:dPr>
                        <m:ctrlPr>
                          <a:rPr lang="hu-HU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h</m:t>
                        </m:r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hu-HU" sz="24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hu-HU" sz="2400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hu-HU" sz="2400" b="0" i="1" smtClean="0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hu-HU" sz="2400" b="0" i="1" smtClean="0">
                        <a:latin typeface="Cambria Math"/>
                        <a:ea typeface="Cambria Math"/>
                      </a:rPr>
                      <m:t>, </m:t>
                    </m:r>
                    <m:r>
                      <a:rPr lang="hu-HU" sz="2400" b="0" i="1" smtClean="0">
                        <a:latin typeface="Cambria Math"/>
                        <a:ea typeface="Cambria Math"/>
                      </a:rPr>
                      <m:t>𝑘</m:t>
                    </m:r>
                    <m:r>
                      <a:rPr lang="hu-HU" sz="2400" b="0" i="1" smtClean="0">
                        <a:latin typeface="Cambria Math"/>
                        <a:ea typeface="Cambria Math"/>
                      </a:rPr>
                      <m:t>=0,1,2,… ↔</m:t>
                    </m:r>
                  </m:oMath>
                </a14:m>
                <a:r>
                  <a:rPr lang="hu-HU" sz="2400" dirty="0"/>
                  <a:t> X =</a:t>
                </a:r>
                <a14:m>
                  <m:oMath xmlns:m="http://schemas.openxmlformats.org/officeDocument/2006/math">
                    <m:r>
                      <a:rPr lang="hu-HU" sz="24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hu-HU" sz="2400" i="1">
                        <a:latin typeface="Cambria Math"/>
                        <a:ea typeface="Cambria Math"/>
                      </a:rPr>
                      <m:t>𝜑</m:t>
                    </m:r>
                    <m:d>
                      <m:dPr>
                        <m:ctrlPr>
                          <a:rPr lang="hu-HU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h</m:t>
                        </m:r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d>
                  </m:oMath>
                </a14:m>
                <a:endParaRPr lang="hu-HU" sz="2400" dirty="0">
                  <a:ea typeface="Cambria Math"/>
                </a:endParaRPr>
              </a:p>
              <a:p>
                <a:endParaRPr lang="hu-HU" sz="24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hu-HU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  <m:sub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𝐼</m:t>
                        </m:r>
                      </m:sub>
                    </m:sSub>
                  </m:oMath>
                </a14:m>
                <a:r>
                  <a:rPr lang="hu-HU" sz="2400" dirty="0"/>
                  <a:t> implicit Euler módszer:</a:t>
                </a:r>
              </a:p>
              <a:p>
                <a:endParaRPr lang="hu-HU" sz="2400" dirty="0"/>
              </a:p>
              <a:p>
                <a:r>
                  <a:rPr lang="hu-HU" sz="2400" dirty="0"/>
                  <a:t>		X 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  <m:sub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𝐼</m:t>
                        </m:r>
                      </m:sub>
                    </m:sSub>
                    <m:d>
                      <m:dPr>
                        <m:ctrlPr>
                          <a:rPr lang="hu-HU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h</m:t>
                        </m:r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hu-HU" sz="2400" dirty="0"/>
                  <a:t>, ahol </a:t>
                </a:r>
                <a:r>
                  <a:rPr lang="hu-HU" sz="2400" i="1" dirty="0"/>
                  <a:t>X=</a:t>
                </a:r>
                <a:r>
                  <a:rPr lang="hu-HU" sz="2400" i="1" dirty="0" err="1"/>
                  <a:t>x</a:t>
                </a:r>
                <a:r>
                  <a:rPr lang="hu-HU" sz="2400" i="1" dirty="0"/>
                  <a:t>+</a:t>
                </a:r>
                <a:r>
                  <a:rPr lang="hu-HU" sz="2400" i="1" dirty="0" err="1"/>
                  <a:t>hf</a:t>
                </a:r>
                <a:r>
                  <a:rPr lang="hu-HU" sz="2400" i="1" dirty="0"/>
                  <a:t>(</a:t>
                </a:r>
                <a:r>
                  <a:rPr lang="hu-HU" sz="2400" i="1" dirty="0" err="1"/>
                  <a:t>X</a:t>
                </a:r>
                <a:r>
                  <a:rPr lang="hu-HU" sz="2400" i="1" dirty="0"/>
                  <a:t>)</a:t>
                </a:r>
              </a:p>
            </p:txBody>
          </p:sp>
        </mc:Choice>
        <mc:Fallback xmlns="">
          <p:sp>
            <p:nvSpPr>
              <p:cNvPr id="5" name="Szövegdoboz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068" y="2169830"/>
                <a:ext cx="7920880" cy="4245008"/>
              </a:xfrm>
              <a:prstGeom prst="rect">
                <a:avLst/>
              </a:prstGeom>
              <a:blipFill rotWithShape="1">
                <a:blip r:embed="rId2"/>
                <a:stretch>
                  <a:fillRect l="-1154" t="-1149" b="-24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2577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Explicit Euler -  Implicit Euler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4383508" y="2169830"/>
            <a:ext cx="39604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u="sng" dirty="0">
                <a:solidFill>
                  <a:schemeClr val="bg2">
                    <a:lumMod val="25000"/>
                  </a:schemeClr>
                </a:solidFill>
              </a:rPr>
              <a:t>Implicit Euler</a:t>
            </a:r>
            <a:r>
              <a:rPr lang="hu-HU" sz="2400" b="1" dirty="0">
                <a:solidFill>
                  <a:schemeClr val="bg2">
                    <a:lumMod val="25000"/>
                  </a:schemeClr>
                </a:solidFill>
              </a:rPr>
              <a:t>: </a:t>
            </a:r>
          </a:p>
          <a:p>
            <a:pPr marL="355600">
              <a:spcBef>
                <a:spcPts val="1200"/>
              </a:spcBef>
            </a:pPr>
            <a:r>
              <a:rPr lang="hu-HU" sz="2400" i="1" dirty="0"/>
              <a:t>X=</a:t>
            </a:r>
            <a:r>
              <a:rPr lang="hu-HU" sz="2400" i="1" dirty="0" err="1"/>
              <a:t>x</a:t>
            </a:r>
            <a:r>
              <a:rPr lang="hu-HU" sz="2400" i="1" dirty="0"/>
              <a:t>+</a:t>
            </a:r>
            <a:r>
              <a:rPr lang="hu-HU" sz="2400" i="1" dirty="0" err="1"/>
              <a:t>hf</a:t>
            </a:r>
            <a:r>
              <a:rPr lang="hu-HU" sz="2400" i="1" dirty="0"/>
              <a:t>(</a:t>
            </a:r>
            <a:r>
              <a:rPr lang="hu-HU" sz="2400" i="1" dirty="0" err="1"/>
              <a:t>X</a:t>
            </a:r>
            <a:r>
              <a:rPr lang="hu-HU" sz="2400" i="1" dirty="0"/>
              <a:t>)</a:t>
            </a:r>
          </a:p>
          <a:p>
            <a:pPr marL="342900" indent="-342900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sz="2000" dirty="0"/>
              <a:t>nehezebb implementáció (nagyobb számítási igény)</a:t>
            </a:r>
          </a:p>
          <a:p>
            <a:pPr marL="342900" indent="-342900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sz="2000" dirty="0"/>
              <a:t>stabil egyensúlyi helyzetet még jobban stabilizálja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sz="2000" dirty="0"/>
              <a:t>nagyobb lépésközt megenged   -&gt; gyorsabb lehet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Szövegdoboz 3"/>
              <p:cNvSpPr txBox="1"/>
              <p:nvPr/>
            </p:nvSpPr>
            <p:spPr>
              <a:xfrm>
                <a:off x="650847" y="2171367"/>
                <a:ext cx="3960440" cy="40934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sz="2400" b="1" u="sng" dirty="0">
                    <a:solidFill>
                      <a:schemeClr val="bg2">
                        <a:lumMod val="25000"/>
                      </a:schemeClr>
                    </a:solidFill>
                  </a:rPr>
                  <a:t>Explicit Euler</a:t>
                </a:r>
                <a:r>
                  <a:rPr lang="hu-HU" sz="2400" b="1" dirty="0">
                    <a:solidFill>
                      <a:schemeClr val="bg2">
                        <a:lumMod val="25000"/>
                      </a:schemeClr>
                    </a:solidFill>
                  </a:rPr>
                  <a:t>:</a:t>
                </a:r>
                <a:r>
                  <a:rPr lang="hu-HU" sz="2400" dirty="0"/>
                  <a:t> </a:t>
                </a:r>
              </a:p>
              <a:p>
                <a:pPr marL="355600">
                  <a:spcBef>
                    <a:spcPts val="1200"/>
                  </a:spcBef>
                </a:pPr>
                <a:r>
                  <a:rPr lang="hu-HU" sz="2400" i="1" dirty="0"/>
                  <a:t>X=</a:t>
                </a:r>
                <a:r>
                  <a:rPr lang="hu-HU" sz="2400" i="1" dirty="0" err="1"/>
                  <a:t>x</a:t>
                </a:r>
                <a:r>
                  <a:rPr lang="hu-HU" sz="2400" i="1" dirty="0"/>
                  <a:t>+</a:t>
                </a:r>
                <a:r>
                  <a:rPr lang="hu-HU" sz="2400" i="1" dirty="0" err="1"/>
                  <a:t>hf</a:t>
                </a:r>
                <a:r>
                  <a:rPr lang="hu-HU" sz="2400" i="1" dirty="0"/>
                  <a:t>(</a:t>
                </a:r>
                <a:r>
                  <a:rPr lang="hu-HU" sz="2400" i="1" dirty="0" err="1"/>
                  <a:t>x</a:t>
                </a:r>
                <a:r>
                  <a:rPr lang="hu-HU" sz="2400" i="1" dirty="0"/>
                  <a:t>)</a:t>
                </a:r>
              </a:p>
              <a:p>
                <a:pPr marL="342900" indent="-342900">
                  <a:lnSpc>
                    <a:spcPct val="120000"/>
                  </a:lnSpc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hu-HU" sz="2000" dirty="0"/>
                  <a:t>könnyű implementáció</a:t>
                </a:r>
              </a:p>
              <a:p>
                <a:pPr marL="342900" indent="-342900">
                  <a:lnSpc>
                    <a:spcPct val="120000"/>
                  </a:lnSpc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hu-HU" sz="2000" dirty="0"/>
                  <a:t>stabil egyensúlyi helyzetet destabilizálja</a:t>
                </a:r>
              </a:p>
              <a:p>
                <a:pPr marL="342900" indent="-342900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hu-HU" sz="2000" dirty="0"/>
                  <a:t>korlátozott lépésköz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hu-HU" sz="20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hu-HU" sz="20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hu-HU" sz="2000" dirty="0"/>
              </a:p>
              <a:p>
                <a:r>
                  <a:rPr lang="hu-HU" sz="2000" dirty="0"/>
                  <a:t>Pl.: 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hu-HU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u-HU" sz="2000" i="1">
                            <a:latin typeface="Cambria Math"/>
                          </a:rPr>
                          <m:t>𝑥</m:t>
                        </m:r>
                      </m:e>
                    </m:acc>
                    <m:r>
                      <a:rPr lang="hu-HU" sz="2000" i="1">
                        <a:latin typeface="Cambria Math"/>
                      </a:rPr>
                      <m:t>=</m:t>
                    </m:r>
                    <m:r>
                      <a:rPr lang="hu-HU" sz="2000" b="0" i="1" smtClean="0">
                        <a:latin typeface="Cambria Math"/>
                      </a:rPr>
                      <m:t>−10</m:t>
                    </m:r>
                    <m:r>
                      <a:rPr lang="hu-HU" sz="2000" b="0" i="1" smtClean="0">
                        <a:latin typeface="Cambria Math"/>
                      </a:rPr>
                      <m:t>𝑥</m:t>
                    </m:r>
                  </m:oMath>
                </a14:m>
                <a:endParaRPr lang="hu-HU" sz="2000" dirty="0"/>
              </a:p>
            </p:txBody>
          </p:sp>
        </mc:Choice>
        <mc:Fallback xmlns=""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847" y="2171367"/>
                <a:ext cx="3960440" cy="4093428"/>
              </a:xfrm>
              <a:prstGeom prst="rect">
                <a:avLst/>
              </a:prstGeom>
              <a:blipFill>
                <a:blip r:embed="rId2"/>
                <a:stretch>
                  <a:fillRect l="-2465" t="-1190" b="-16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9107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Feladat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hu-HU" dirty="0" smtClean="0"/>
                  <a:t>Oldjuk meg 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hu-H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u-HU" sz="2800" i="1">
                            <a:latin typeface="Cambria Math"/>
                          </a:rPr>
                          <m:t>𝑥</m:t>
                        </m:r>
                      </m:e>
                    </m:acc>
                    <m:r>
                      <a:rPr lang="hu-HU" sz="2800" i="1">
                        <a:latin typeface="Cambria Math"/>
                      </a:rPr>
                      <m:t>=</m:t>
                    </m:r>
                    <m:r>
                      <a:rPr lang="hu-HU" sz="2800" i="1">
                        <a:latin typeface="Cambria Math"/>
                      </a:rPr>
                      <m:t>−10</m:t>
                    </m:r>
                    <m:r>
                      <a:rPr lang="hu-HU" sz="2800" i="1">
                        <a:latin typeface="Cambria Math"/>
                      </a:rPr>
                      <m:t>𝑥</m:t>
                    </m:r>
                  </m:oMath>
                </a14:m>
                <a:r>
                  <a:rPr lang="hu-HU" sz="2800" dirty="0" smtClean="0"/>
                  <a:t> egyenletet</a:t>
                </a:r>
              </a:p>
              <a:p>
                <a:pPr lvl="1"/>
                <a:r>
                  <a:rPr lang="hu-HU" dirty="0" smtClean="0"/>
                  <a:t>Explicit Euler módszerrel</a:t>
                </a:r>
              </a:p>
              <a:p>
                <a:pPr lvl="1"/>
                <a:r>
                  <a:rPr lang="hu-HU" dirty="0" smtClean="0"/>
                  <a:t>Implicit Euler módszerrel</a:t>
                </a:r>
              </a:p>
              <a:p>
                <a:pPr lvl="1"/>
                <a:r>
                  <a:rPr lang="hu-HU" dirty="0" smtClean="0"/>
                  <a:t>Hasonlítsuk össze a megoldásokat az egyenlet analitikus megoldásával: x(t)=e^(-10*t) </a:t>
                </a:r>
              </a:p>
              <a:p>
                <a:r>
                  <a:rPr lang="hu-HU" dirty="0" smtClean="0"/>
                  <a:t>Próbáljuk ki a módszereket különböző (h) lépésközökkel. </a:t>
                </a:r>
              </a:p>
              <a:p>
                <a:pPr lvl="1"/>
                <a:r>
                  <a:rPr lang="hu-HU" dirty="0" err="1" smtClean="0"/>
                  <a:t>Pl</a:t>
                </a:r>
                <a:r>
                  <a:rPr lang="hu-HU" dirty="0" smtClean="0"/>
                  <a:t>: 0.01, 0.05, 0.1, 0.11, 0.15, 0.2, 0.21, 0.5</a:t>
                </a:r>
              </a:p>
              <a:p>
                <a:r>
                  <a:rPr lang="hu-HU" dirty="0" smtClean="0"/>
                  <a:t>Oldjuk meg az egyenletet ode45, ode15s és ode113 megoldókkal is</a:t>
                </a:r>
              </a:p>
              <a:p>
                <a:pPr lvl="1"/>
                <a:r>
                  <a:rPr lang="hu-HU" dirty="0" smtClean="0"/>
                  <a:t>Mennyi ponton és hol számolják ki a megoldók a görbét?</a:t>
                </a:r>
              </a:p>
              <a:p>
                <a:r>
                  <a:rPr lang="hu-HU" dirty="0" smtClean="0"/>
                  <a:t>Mi a helyzet az 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hu-HU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u-HU" sz="2400" i="1">
                            <a:latin typeface="Cambria Math"/>
                          </a:rPr>
                          <m:t>𝑥</m:t>
                        </m:r>
                      </m:e>
                    </m:acc>
                    <m:r>
                      <a:rPr lang="hu-HU" sz="2400" i="1">
                        <a:latin typeface="Cambria Math"/>
                      </a:rPr>
                      <m:t>=−10</m:t>
                    </m:r>
                    <m:r>
                      <a:rPr lang="hu-HU" sz="24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hu-HU" sz="2400" i="1">
                        <a:latin typeface="Cambria Math"/>
                      </a:rPr>
                      <m:t>𝑥</m:t>
                    </m:r>
                  </m:oMath>
                </a14:m>
                <a:r>
                  <a:rPr lang="hu-HU" sz="2400" dirty="0"/>
                  <a:t> </a:t>
                </a:r>
                <a:r>
                  <a:rPr lang="hu-HU" sz="2400" dirty="0" smtClean="0"/>
                  <a:t>rendszerrel?</a:t>
                </a:r>
                <a:endParaRPr lang="hu-HU" dirty="0" smtClean="0"/>
              </a:p>
              <a:p>
                <a:pPr lvl="1"/>
                <a:endParaRPr lang="hu-HU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41" t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0282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en-US" dirty="0" err="1"/>
              <a:t>Lotka-Volterra</a:t>
            </a:r>
            <a:r>
              <a:rPr lang="hu-HU" altLang="en-US" dirty="0"/>
              <a:t> feladatok</a:t>
            </a:r>
          </a:p>
        </p:txBody>
      </p:sp>
      <p:sp>
        <p:nvSpPr>
          <p:cNvPr id="18435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altLang="en-US" dirty="0"/>
              <a:t>Klasszikus ragadozó - préda modell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hu-HU" altLang="en-US" dirty="0"/>
              <a:t>kritikus eset</a:t>
            </a:r>
          </a:p>
          <a:p>
            <a:pPr marL="0" indent="0" algn="just">
              <a:buNone/>
            </a:pPr>
            <a:endParaRPr lang="hu-HU" altLang="en-US" dirty="0"/>
          </a:p>
          <a:p>
            <a:pPr marL="0" indent="0" algn="just">
              <a:buNone/>
            </a:pPr>
            <a:endParaRPr lang="hu-HU" altLang="en-US" dirty="0"/>
          </a:p>
          <a:p>
            <a:pPr marL="0" indent="0" algn="just">
              <a:buNone/>
            </a:pPr>
            <a:endParaRPr lang="hu-HU" altLang="en-US" dirty="0"/>
          </a:p>
        </p:txBody>
      </p:sp>
      <p:sp>
        <p:nvSpPr>
          <p:cNvPr id="1843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37" name="Rectangle 3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3405" y="3224150"/>
            <a:ext cx="183832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Képtalálat a következőre: „lotka-volterra”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8156" y="4318916"/>
            <a:ext cx="3248025" cy="2400301"/>
          </a:xfrm>
          <a:prstGeom prst="rect">
            <a:avLst/>
          </a:prstGeom>
          <a:noFill/>
        </p:spPr>
      </p:pic>
      <p:pic>
        <p:nvPicPr>
          <p:cNvPr id="9" name="Picture 4" descr="Képtalálat a következőre: „lotka-volterra”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82386" y="3928370"/>
            <a:ext cx="3312368" cy="27908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76565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en-US" dirty="0" err="1"/>
              <a:t>Lotka-Volterra</a:t>
            </a:r>
            <a:r>
              <a:rPr lang="hu-HU" altLang="en-US" dirty="0"/>
              <a:t> feladatok</a:t>
            </a:r>
          </a:p>
        </p:txBody>
      </p:sp>
      <p:sp>
        <p:nvSpPr>
          <p:cNvPr id="18435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hu-HU" altLang="en-US" dirty="0"/>
          </a:p>
          <a:p>
            <a:pPr marL="514350" indent="-514350" algn="just">
              <a:buFont typeface="+mj-lt"/>
              <a:buAutoNum type="arabicParenR" startAt="2"/>
            </a:pPr>
            <a:r>
              <a:rPr lang="hu-HU" altLang="en-US" dirty="0" smtClean="0"/>
              <a:t>reálisabb eset (y kis mértékben pusztul x nélkül is)</a:t>
            </a:r>
            <a:endParaRPr lang="hu-HU" altLang="en-US" dirty="0"/>
          </a:p>
          <a:p>
            <a:pPr marL="0" indent="0" algn="just">
              <a:buNone/>
            </a:pPr>
            <a:endParaRPr lang="hu-HU" altLang="en-US" dirty="0"/>
          </a:p>
        </p:txBody>
      </p:sp>
      <p:sp>
        <p:nvSpPr>
          <p:cNvPr id="1843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37" name="Rectangle 3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Arial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354" y="3233450"/>
            <a:ext cx="2486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7350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en-US" dirty="0" err="1"/>
              <a:t>Lotka-Volterra</a:t>
            </a:r>
            <a:r>
              <a:rPr lang="hu-HU" altLang="en-US" dirty="0"/>
              <a:t> feladatok</a:t>
            </a:r>
          </a:p>
        </p:txBody>
      </p:sp>
      <p:sp>
        <p:nvSpPr>
          <p:cNvPr id="18435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arenR" startAt="3"/>
            </a:pPr>
            <a:r>
              <a:rPr lang="hu-HU" altLang="en-US" dirty="0"/>
              <a:t>véletlen hatás </a:t>
            </a:r>
            <a:r>
              <a:rPr lang="hu-HU" altLang="en-US" dirty="0" smtClean="0"/>
              <a:t>kivédése (nagyon kis y populáció már nem életképes)</a:t>
            </a:r>
            <a:endParaRPr lang="hu-HU" altLang="en-US" dirty="0"/>
          </a:p>
          <a:p>
            <a:pPr marL="0" indent="0" algn="just">
              <a:buNone/>
            </a:pPr>
            <a:endParaRPr lang="hu-HU" altLang="en-US" dirty="0"/>
          </a:p>
          <a:p>
            <a:pPr marL="0" indent="0" algn="just">
              <a:buNone/>
            </a:pPr>
            <a:endParaRPr lang="hu-HU" altLang="en-US" dirty="0"/>
          </a:p>
          <a:p>
            <a:pPr marL="0" indent="0" algn="just">
              <a:buNone/>
            </a:pPr>
            <a:endParaRPr lang="hu-HU" altLang="en-US" dirty="0"/>
          </a:p>
          <a:p>
            <a:pPr marL="0" indent="0" algn="just">
              <a:buNone/>
            </a:pPr>
            <a:endParaRPr lang="hu-HU" altLang="en-US" dirty="0"/>
          </a:p>
          <a:p>
            <a:pPr marL="0" indent="0" algn="just">
              <a:buNone/>
            </a:pPr>
            <a:endParaRPr lang="hu-HU" altLang="en-US" dirty="0"/>
          </a:p>
        </p:txBody>
      </p:sp>
      <p:sp>
        <p:nvSpPr>
          <p:cNvPr id="1843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37" name="Rectangle 3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Arial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722" y="3006931"/>
            <a:ext cx="256222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1415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en-US" dirty="0" err="1"/>
              <a:t>Lotka-Volterra</a:t>
            </a:r>
            <a:r>
              <a:rPr lang="hu-HU" altLang="en-US" dirty="0"/>
              <a:t> feladatok</a:t>
            </a:r>
          </a:p>
        </p:txBody>
      </p:sp>
      <p:sp>
        <p:nvSpPr>
          <p:cNvPr id="18435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altLang="en-US" dirty="0" smtClean="0"/>
              <a:t>4</a:t>
            </a:r>
            <a:r>
              <a:rPr lang="hu-HU" altLang="en-US" dirty="0" smtClean="0"/>
              <a:t>. Két populáció versengése (</a:t>
            </a:r>
            <a:r>
              <a:rPr lang="hu-HU" altLang="en-US" dirty="0" smtClean="0"/>
              <a:t>nyeregpont ábrázolása)</a:t>
            </a:r>
            <a:endParaRPr lang="hu-HU" altLang="en-US" dirty="0"/>
          </a:p>
          <a:p>
            <a:pPr marL="0" indent="0" algn="just">
              <a:buNone/>
            </a:pPr>
            <a:endParaRPr lang="hu-HU" altLang="en-US" dirty="0"/>
          </a:p>
          <a:p>
            <a:pPr marL="0" indent="0" algn="just">
              <a:buNone/>
            </a:pPr>
            <a:endParaRPr lang="hu-HU" altLang="en-US" dirty="0"/>
          </a:p>
          <a:p>
            <a:pPr marL="0" indent="0" algn="just">
              <a:buNone/>
            </a:pPr>
            <a:endParaRPr lang="hu-HU" altLang="en-US" dirty="0"/>
          </a:p>
          <a:p>
            <a:pPr marL="543560" lvl="1" indent="0" algn="just">
              <a:buNone/>
            </a:pPr>
            <a:endParaRPr lang="hu-HU" altLang="en-US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>
              <a:buNone/>
            </a:pPr>
            <a:endParaRPr lang="hu-HU" altLang="en-US" dirty="0"/>
          </a:p>
          <a:p>
            <a:pPr marL="0" indent="0" algn="just">
              <a:buNone/>
            </a:pPr>
            <a:endParaRPr lang="hu-HU" altLang="en-US" dirty="0"/>
          </a:p>
        </p:txBody>
      </p:sp>
      <p:sp>
        <p:nvSpPr>
          <p:cNvPr id="1843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37" name="Rectangle 3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Arial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013" y="2848408"/>
            <a:ext cx="223837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01613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</TotalTime>
  <Words>174</Words>
  <Application>Microsoft Office PowerPoint</Application>
  <PresentationFormat>Diavetítés a képernyőre (4:3 oldalarány)</PresentationFormat>
  <Paragraphs>77</Paragraphs>
  <Slides>10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6" baseType="lpstr">
      <vt:lpstr>Arial</vt:lpstr>
      <vt:lpstr>Calibri</vt:lpstr>
      <vt:lpstr>Cambria Math</vt:lpstr>
      <vt:lpstr>Constantia</vt:lpstr>
      <vt:lpstr>Wingdings 2</vt:lpstr>
      <vt:lpstr>Áramlás</vt:lpstr>
      <vt:lpstr>Nemlineáris Dinamikai Modellek a Biológiában  4. gyakorlat</vt:lpstr>
      <vt:lpstr>Explicit Euler módszer</vt:lpstr>
      <vt:lpstr>Implicit Euler módszer</vt:lpstr>
      <vt:lpstr>Explicit Euler -  Implicit Euler</vt:lpstr>
      <vt:lpstr>Feladat</vt:lpstr>
      <vt:lpstr>Lotka-Volterra feladatok</vt:lpstr>
      <vt:lpstr>Lotka-Volterra feladatok</vt:lpstr>
      <vt:lpstr>Lotka-Volterra feladatok</vt:lpstr>
      <vt:lpstr>Lotka-Volterra feladatok</vt:lpstr>
      <vt:lpstr>Feladatok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of nonlinear dynamic systems Practice 3</dc:title>
  <dc:creator>juhaszjanos</dc:creator>
  <cp:lastModifiedBy>juhaszjanos</cp:lastModifiedBy>
  <cp:revision>53</cp:revision>
  <dcterms:created xsi:type="dcterms:W3CDTF">2019-10-01T13:03:27Z</dcterms:created>
  <dcterms:modified xsi:type="dcterms:W3CDTF">2020-03-04T14:50:08Z</dcterms:modified>
</cp:coreProperties>
</file>