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5" r:id="rId2"/>
    <p:sldId id="272" r:id="rId3"/>
    <p:sldId id="266" r:id="rId4"/>
    <p:sldId id="267" r:id="rId5"/>
    <p:sldId id="268" r:id="rId6"/>
    <p:sldId id="260" r:id="rId7"/>
    <p:sldId id="271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E9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79" autoAdjust="0"/>
  </p:normalViewPr>
  <p:slideViewPr>
    <p:cSldViewPr snapToGrid="0">
      <p:cViewPr>
        <p:scale>
          <a:sx n="70" d="100"/>
          <a:sy n="70" d="100"/>
        </p:scale>
        <p:origin x="-130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EEC9A-570A-4E69-B556-C3E445444859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99523-30C6-49B8-98AF-489D9A9810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4797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ode45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handle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stiff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problems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slows</a:t>
            </a:r>
            <a:r>
              <a:rPr lang="hu-HU" baseline="0" dirty="0" smtClean="0"/>
              <a:t> down (</a:t>
            </a:r>
            <a:r>
              <a:rPr lang="hu-HU" baseline="0" dirty="0" err="1" smtClean="0"/>
              <a:t>good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most „</a:t>
            </a:r>
            <a:r>
              <a:rPr lang="hu-HU" baseline="0" dirty="0" err="1" smtClean="0"/>
              <a:t>average</a:t>
            </a:r>
            <a:r>
              <a:rPr lang="hu-HU" baseline="0" dirty="0" smtClean="0"/>
              <a:t>” </a:t>
            </a:r>
            <a:r>
              <a:rPr lang="hu-HU" baseline="0" dirty="0" err="1" smtClean="0"/>
              <a:t>problems</a:t>
            </a:r>
            <a:r>
              <a:rPr lang="hu-HU" baseline="0" dirty="0" smtClean="0"/>
              <a:t>, 1st </a:t>
            </a:r>
            <a:r>
              <a:rPr lang="hu-HU" baseline="0" dirty="0" err="1" smtClean="0"/>
              <a:t>guess</a:t>
            </a:r>
            <a:r>
              <a:rPr lang="hu-HU" baseline="0" dirty="0" smtClean="0"/>
              <a:t>)</a:t>
            </a:r>
          </a:p>
          <a:p>
            <a:r>
              <a:rPr lang="hu-HU" baseline="0" dirty="0" smtClean="0"/>
              <a:t>ode15s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-&gt;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smaller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time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steps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steeper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changes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bigger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„</a:t>
            </a:r>
            <a:r>
              <a:rPr lang="hu-HU" baseline="0" dirty="0" err="1" smtClean="0"/>
              <a:t>slower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changing</a:t>
            </a:r>
            <a:r>
              <a:rPr lang="hu-HU" baseline="0" dirty="0" smtClean="0"/>
              <a:t>” </a:t>
            </a:r>
            <a:r>
              <a:rPr lang="hu-HU" baseline="0" dirty="0" err="1" smtClean="0"/>
              <a:t>regions</a:t>
            </a:r>
            <a:endParaRPr lang="hu-HU" baseline="0" dirty="0" smtClean="0"/>
          </a:p>
          <a:p>
            <a:r>
              <a:rPr lang="hu-HU" baseline="0" dirty="0" err="1" smtClean="0"/>
              <a:t>Different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methods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differnt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heuristics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combine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order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ode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solvers</a:t>
            </a:r>
            <a:r>
              <a:rPr lang="hu-HU" baseline="0" dirty="0" smtClean="0"/>
              <a:t> -&gt;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Numeric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methods</a:t>
            </a:r>
            <a:r>
              <a:rPr lang="hu-HU" baseline="0" dirty="0" smtClean="0"/>
              <a:t> 2)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9523-30C6-49B8-98AF-489D9A98109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113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ode45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handle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stiff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problems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slows</a:t>
            </a:r>
            <a:r>
              <a:rPr lang="hu-HU" baseline="0" dirty="0" smtClean="0"/>
              <a:t> down (</a:t>
            </a:r>
            <a:r>
              <a:rPr lang="hu-HU" baseline="0" dirty="0" err="1" smtClean="0"/>
              <a:t>good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most „</a:t>
            </a:r>
            <a:r>
              <a:rPr lang="hu-HU" baseline="0" dirty="0" err="1" smtClean="0"/>
              <a:t>average</a:t>
            </a:r>
            <a:r>
              <a:rPr lang="hu-HU" baseline="0" dirty="0" smtClean="0"/>
              <a:t>” </a:t>
            </a:r>
            <a:r>
              <a:rPr lang="hu-HU" baseline="0" dirty="0" err="1" smtClean="0"/>
              <a:t>problems</a:t>
            </a:r>
            <a:r>
              <a:rPr lang="hu-HU" baseline="0" dirty="0" smtClean="0"/>
              <a:t>, 1st </a:t>
            </a:r>
            <a:r>
              <a:rPr lang="hu-HU" baseline="0" dirty="0" err="1" smtClean="0"/>
              <a:t>guess</a:t>
            </a:r>
            <a:r>
              <a:rPr lang="hu-HU" baseline="0" dirty="0" smtClean="0"/>
              <a:t>)</a:t>
            </a:r>
          </a:p>
          <a:p>
            <a:r>
              <a:rPr lang="hu-HU" baseline="0" dirty="0" smtClean="0"/>
              <a:t>ode15s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-&gt;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smaller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time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steps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steeper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changes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bigger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„</a:t>
            </a:r>
            <a:r>
              <a:rPr lang="hu-HU" baseline="0" dirty="0" err="1" smtClean="0"/>
              <a:t>slower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changing</a:t>
            </a:r>
            <a:r>
              <a:rPr lang="hu-HU" baseline="0" dirty="0" smtClean="0"/>
              <a:t>” </a:t>
            </a:r>
            <a:r>
              <a:rPr lang="hu-HU" baseline="0" dirty="0" err="1" smtClean="0"/>
              <a:t>regions</a:t>
            </a:r>
            <a:endParaRPr lang="hu-HU" baseline="0" dirty="0" smtClean="0"/>
          </a:p>
          <a:p>
            <a:r>
              <a:rPr lang="hu-HU" baseline="0" dirty="0" err="1" smtClean="0"/>
              <a:t>Different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methods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differnt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heuristics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combine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order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ode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solvers</a:t>
            </a:r>
            <a:r>
              <a:rPr lang="hu-HU" baseline="0" dirty="0" smtClean="0"/>
              <a:t> -&gt;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Numeric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methods</a:t>
            </a:r>
            <a:r>
              <a:rPr lang="hu-HU" baseline="0" dirty="0" smtClean="0"/>
              <a:t> 2)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9523-30C6-49B8-98AF-489D9A98109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9341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3446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7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970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852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89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8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42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390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541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510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949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2020.02.26.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4015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3214769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</a:pPr>
            <a:r>
              <a:rPr lang="pt-BR" b="1" dirty="0"/>
              <a:t>Nemlineáris Dinamikai Modellek a </a:t>
            </a:r>
            <a:r>
              <a:rPr lang="pt-BR" b="1" dirty="0" smtClean="0"/>
              <a:t>Biológiában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4400" dirty="0" smtClean="0">
                <a:solidFill>
                  <a:schemeClr val="bg2">
                    <a:lumMod val="75000"/>
                  </a:schemeClr>
                </a:solidFill>
              </a:rPr>
              <a:t>3</a:t>
            </a:r>
            <a:r>
              <a:rPr lang="hu-HU" sz="4400" dirty="0">
                <a:solidFill>
                  <a:schemeClr val="bg2">
                    <a:lumMod val="75000"/>
                  </a:schemeClr>
                </a:solidFill>
              </a:rPr>
              <a:t>. gyakorlat</a:t>
            </a:r>
            <a:endParaRPr lang="hu-HU" altLang="en-US" sz="4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Arial" charset="0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094514"/>
            <a:ext cx="8229600" cy="1230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/>
              <a:t>Schäffer Katalin (sch.katalin17@</a:t>
            </a:r>
            <a:r>
              <a:rPr lang="hu-HU" sz="2400" dirty="0" err="1" smtClean="0"/>
              <a:t>gmail.com</a:t>
            </a:r>
            <a:r>
              <a:rPr lang="hu-HU" sz="2400" dirty="0" smtClean="0"/>
              <a:t>)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Juhász János (</a:t>
            </a:r>
            <a:r>
              <a:rPr lang="hu-HU" sz="2400" dirty="0" err="1" smtClean="0"/>
              <a:t>juhasz.janos</a:t>
            </a:r>
            <a:r>
              <a:rPr lang="hu-HU" sz="2400" dirty="0"/>
              <a:t>@.</a:t>
            </a:r>
            <a:r>
              <a:rPr lang="hu-HU" sz="2400" dirty="0" err="1" smtClean="0"/>
              <a:t>itk.ppke.hu</a:t>
            </a:r>
            <a:r>
              <a:rPr lang="hu-HU" sz="2400" dirty="0" smtClean="0"/>
              <a:t>)</a:t>
            </a:r>
            <a:endParaRPr lang="hu-HU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059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smtClean="0"/>
              <a:t>Van der Pol oszcillátor </a:t>
            </a:r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u-HU" altLang="en-US" i="1" u="sng" dirty="0" smtClean="0"/>
              <a:t>Oszcillátor</a:t>
            </a:r>
            <a:r>
              <a:rPr lang="hu-HU" altLang="en-US" dirty="0" smtClean="0"/>
              <a:t>: </a:t>
            </a:r>
            <a:endParaRPr lang="hu-HU" altLang="en-US" dirty="0" smtClean="0"/>
          </a:p>
          <a:p>
            <a:pPr algn="just"/>
            <a:r>
              <a:rPr lang="hu-HU" altLang="en-US" dirty="0" smtClean="0"/>
              <a:t>olyan </a:t>
            </a:r>
            <a:r>
              <a:rPr lang="hu-HU" altLang="en-US" dirty="0" smtClean="0"/>
              <a:t>áramkör</a:t>
            </a:r>
            <a:r>
              <a:rPr lang="hu-HU" altLang="en-US" dirty="0"/>
              <a:t>, amely </a:t>
            </a:r>
            <a:r>
              <a:rPr lang="hu-HU" altLang="en-US" dirty="0" smtClean="0"/>
              <a:t>stabil</a:t>
            </a:r>
            <a:r>
              <a:rPr lang="hu-HU" altLang="en-US" dirty="0"/>
              <a:t>, periodikus elektromágneses rezgést hoz létre és tart fenn</a:t>
            </a:r>
            <a:r>
              <a:rPr lang="hu-HU" altLang="en-US" dirty="0" smtClean="0"/>
              <a:t>.</a:t>
            </a:r>
          </a:p>
          <a:p>
            <a:pPr algn="just"/>
            <a:r>
              <a:rPr lang="hu-HU" altLang="en-US" dirty="0" smtClean="0"/>
              <a:t>b</a:t>
            </a:r>
            <a:r>
              <a:rPr lang="hu-HU" altLang="en-US" dirty="0" smtClean="0"/>
              <a:t>iológiai oszcillációk: pl.: szívritmus, napi ritmus, napszakok/ évszakok váltakozása</a:t>
            </a:r>
            <a:endParaRPr lang="hu-HU" altLang="en-US" dirty="0" smtClean="0"/>
          </a:p>
          <a:p>
            <a:pPr marL="0" indent="0" algn="just">
              <a:buNone/>
            </a:pPr>
            <a:endParaRPr lang="hu-HU" altLang="en-US" dirty="0" smtClean="0"/>
          </a:p>
          <a:p>
            <a:pPr marL="0" indent="0" algn="just">
              <a:buNone/>
            </a:pPr>
            <a:endParaRPr lang="hu-HU" altLang="en-US" dirty="0"/>
          </a:p>
          <a:p>
            <a:pPr marL="0" indent="0" algn="just">
              <a:buNone/>
            </a:pPr>
            <a:endParaRPr lang="hu-HU" altLang="en-US" dirty="0" smtClean="0"/>
          </a:p>
          <a:p>
            <a:pPr eaLnBrk="1" hangingPunct="1"/>
            <a:r>
              <a:rPr lang="hu-HU" altLang="en-US" dirty="0" smtClean="0"/>
              <a:t>DE megoldása:</a:t>
            </a:r>
            <a:br>
              <a:rPr lang="hu-HU" altLang="en-US" dirty="0" smtClean="0"/>
            </a:br>
            <a:r>
              <a:rPr lang="hu-HU" altLang="en-US" dirty="0" smtClean="0"/>
              <a:t/>
            </a:r>
            <a:br>
              <a:rPr lang="hu-HU" altLang="en-US" dirty="0" smtClean="0"/>
            </a:br>
            <a:r>
              <a:rPr lang="hu-HU" altLang="en-US" dirty="0" smtClean="0"/>
              <a:t>ahol</a:t>
            </a:r>
          </a:p>
          <a:p>
            <a:pPr marL="1254125" lvl="1" indent="-246063"/>
            <a:r>
              <a:rPr lang="hu-HU" altLang="en-US" dirty="0" smtClean="0"/>
              <a:t>U</a:t>
            </a:r>
            <a:r>
              <a:rPr lang="hu-HU" altLang="en-US" baseline="-25000" dirty="0" smtClean="0"/>
              <a:t>0</a:t>
            </a:r>
            <a:r>
              <a:rPr lang="hu-HU" altLang="en-US" dirty="0" smtClean="0"/>
              <a:t> amplitúdó</a:t>
            </a:r>
          </a:p>
          <a:p>
            <a:pPr marL="1254125" lvl="1" indent="-246063"/>
            <a:r>
              <a:rPr lang="el-GR" altLang="en-US" dirty="0" smtClean="0"/>
              <a:t>ω</a:t>
            </a:r>
            <a:r>
              <a:rPr lang="hu-HU" altLang="en-US" baseline="-25000" dirty="0" smtClean="0"/>
              <a:t>0</a:t>
            </a:r>
            <a:r>
              <a:rPr lang="hu-HU" altLang="en-US" dirty="0" smtClean="0"/>
              <a:t> frekvencia</a:t>
            </a:r>
          </a:p>
          <a:p>
            <a:pPr marL="1254125" lvl="1" indent="-246063">
              <a:spcAft>
                <a:spcPts val="600"/>
              </a:spcAft>
            </a:pPr>
            <a:r>
              <a:rPr lang="el-GR" altLang="en-US" dirty="0" smtClean="0"/>
              <a:t>ς</a:t>
            </a:r>
            <a:r>
              <a:rPr lang="hu-HU" altLang="en-US" baseline="-25000" dirty="0" smtClean="0"/>
              <a:t>0</a:t>
            </a:r>
            <a:r>
              <a:rPr lang="hu-HU" altLang="en-US" dirty="0" smtClean="0"/>
              <a:t> fázis</a:t>
            </a:r>
            <a:endParaRPr lang="en-GB" altLang="en-US" dirty="0" smtClean="0"/>
          </a:p>
          <a:p>
            <a:pPr eaLnBrk="1" hangingPunct="1"/>
            <a:r>
              <a:rPr lang="hu-HU" altLang="en-US" dirty="0" smtClean="0"/>
              <a:t>Nehéz az áramkör implementálása</a:t>
            </a: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Arial" charset="0"/>
            </a:endParaRP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6900" y="3353621"/>
            <a:ext cx="16859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2562" y="4231812"/>
            <a:ext cx="25146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765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79052"/>
          </a:xfrm>
        </p:spPr>
        <p:txBody>
          <a:bodyPr/>
          <a:lstStyle/>
          <a:p>
            <a:pPr eaLnBrk="1" hangingPunct="1"/>
            <a:r>
              <a:rPr lang="hu-HU" altLang="en-US" dirty="0" smtClean="0"/>
              <a:t>Van der Pol oszcillátor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3552" y="1730762"/>
            <a:ext cx="8229600" cy="4555261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hu-HU" u="sng" dirty="0" smtClean="0"/>
              <a:t>Nehézségek:</a:t>
            </a:r>
          </a:p>
          <a:p>
            <a:pPr lvl="1">
              <a:spcBef>
                <a:spcPts val="1200"/>
              </a:spcBef>
              <a:defRPr/>
            </a:pPr>
            <a:r>
              <a:rPr lang="hu-HU" dirty="0" smtClean="0"/>
              <a:t>Függés a kezdeti ért</a:t>
            </a:r>
            <a:r>
              <a:rPr lang="hu-HU" dirty="0"/>
              <a:t>ékektől </a:t>
            </a:r>
            <a:r>
              <a:rPr lang="en-GB" dirty="0" smtClean="0"/>
              <a:t>(</a:t>
            </a:r>
            <a:r>
              <a:rPr lang="hu-HU" dirty="0" smtClean="0"/>
              <a:t>kikapcsolás után az amplitúdó változhat</a:t>
            </a:r>
            <a:r>
              <a:rPr lang="en-GB" dirty="0" smtClean="0"/>
              <a:t>)</a:t>
            </a:r>
            <a:endParaRPr lang="hu-HU" dirty="0" smtClean="0"/>
          </a:p>
          <a:p>
            <a:pPr lvl="1">
              <a:spcBef>
                <a:spcPts val="1200"/>
              </a:spcBef>
              <a:defRPr/>
            </a:pPr>
            <a:r>
              <a:rPr lang="hu-HU" dirty="0" smtClean="0"/>
              <a:t>A valóságban egy tökéletes rendszerre lenne szükség egy konstans amplitúdójú szabályos szinuszos megoldáshoz</a:t>
            </a:r>
          </a:p>
          <a:p>
            <a:pPr lvl="1">
              <a:spcBef>
                <a:spcPts val="1200"/>
              </a:spcBef>
              <a:defRPr/>
            </a:pPr>
            <a:r>
              <a:rPr lang="hu-HU" dirty="0" smtClean="0"/>
              <a:t>Konstans amplitúdójú oszcillátort nem lehet lineáris áramköri elemekből építeni</a:t>
            </a:r>
          </a:p>
          <a:p>
            <a:pPr>
              <a:defRPr/>
            </a:pPr>
            <a:r>
              <a:rPr lang="hu-HU" u="sng" dirty="0" smtClean="0"/>
              <a:t>Cél: </a:t>
            </a:r>
          </a:p>
          <a:p>
            <a:pPr lvl="1">
              <a:defRPr/>
            </a:pP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Konstans és stabil frekvenciájú/ amplitúdójú oszcilláció biztosítása</a:t>
            </a:r>
          </a:p>
          <a:p>
            <a:pPr lvl="1">
              <a:defRPr/>
            </a:pP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A rendszernek bármely kezdeti állapotból el kell érnie a konstans frekvenciát/ amplitúdót</a:t>
            </a:r>
          </a:p>
        </p:txBody>
      </p:sp>
    </p:spTree>
    <p:extLst>
      <p:ext uri="{BB962C8B-B14F-4D97-AF65-F5344CB8AC3E}">
        <p14:creationId xmlns:p14="http://schemas.microsoft.com/office/powerpoint/2010/main" xmlns="" val="267234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smtClean="0"/>
              <a:t>Van der Pol oszcillátor </a:t>
            </a:r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en-US" dirty="0" smtClean="0"/>
              <a:t>Megoldás:</a:t>
            </a:r>
          </a:p>
        </p:txBody>
      </p:sp>
      <p:pic>
        <p:nvPicPr>
          <p:cNvPr id="2048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500313"/>
            <a:ext cx="31559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4" descr="C:\Users\Hartdegen\Downloads\Garay\Nemlindin\gyakorlat3\vanderpolke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00313" y="3143250"/>
            <a:ext cx="4643437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3793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smtClean="0"/>
              <a:t>Van der Pol oszcillátor</a:t>
            </a:r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>
          <a:xfrm>
            <a:off x="429905" y="2058311"/>
            <a:ext cx="8229600" cy="3701044"/>
          </a:xfrm>
        </p:spPr>
        <p:txBody>
          <a:bodyPr>
            <a:normAutofit fontScale="85000" lnSpcReduction="10000"/>
          </a:bodyPr>
          <a:lstStyle/>
          <a:p>
            <a:pPr marL="0" indent="0" eaLnBrk="1" hangingPunct="1">
              <a:buNone/>
            </a:pPr>
            <a:r>
              <a:rPr lang="hu-HU" altLang="en-US" sz="2800" b="1" u="sng" dirty="0" smtClean="0">
                <a:solidFill>
                  <a:srgbClr val="FF0000"/>
                </a:solidFill>
              </a:rPr>
              <a:t>Feladatok:</a:t>
            </a:r>
          </a:p>
          <a:p>
            <a:pPr eaLnBrk="1" hangingPunct="1">
              <a:spcBef>
                <a:spcPts val="1200"/>
              </a:spcBef>
            </a:pPr>
            <a:r>
              <a:rPr lang="hu-HU" altLang="en-US" sz="2800" dirty="0" smtClean="0"/>
              <a:t>Az egyenlet megoldása különböző módszerekkel</a:t>
            </a:r>
          </a:p>
          <a:p>
            <a:pPr lvl="1"/>
            <a:r>
              <a:rPr lang="hu-HU" altLang="en-US" dirty="0" smtClean="0"/>
              <a:t>explicit Euler (különböző lépésközökkel)</a:t>
            </a:r>
          </a:p>
          <a:p>
            <a:pPr lvl="1"/>
            <a:r>
              <a:rPr lang="hu-HU" altLang="en-US" dirty="0" smtClean="0"/>
              <a:t>ode45</a:t>
            </a:r>
          </a:p>
          <a:p>
            <a:pPr lvl="1"/>
            <a:r>
              <a:rPr lang="hu-HU" altLang="en-US" dirty="0" smtClean="0"/>
              <a:t>ode15s</a:t>
            </a:r>
          </a:p>
          <a:p>
            <a:pPr eaLnBrk="1" hangingPunct="1">
              <a:spcBef>
                <a:spcPts val="1200"/>
              </a:spcBef>
            </a:pPr>
            <a:r>
              <a:rPr lang="hu-HU" altLang="en-US" sz="2800" dirty="0" smtClean="0"/>
              <a:t>Mi a különböző </a:t>
            </a:r>
            <a:r>
              <a:rPr lang="el-GR" altLang="en-US" sz="2800" dirty="0" smtClean="0"/>
              <a:t>μ</a:t>
            </a:r>
            <a:r>
              <a:rPr lang="hu-HU" altLang="en-US" sz="2800" dirty="0" smtClean="0"/>
              <a:t> paraméter értékek hatása a megoldásra?</a:t>
            </a:r>
          </a:p>
          <a:p>
            <a:pPr marL="273050" indent="0" eaLnBrk="1" hangingPunct="1">
              <a:spcBef>
                <a:spcPts val="1200"/>
              </a:spcBef>
              <a:buNone/>
            </a:pPr>
            <a:r>
              <a:rPr lang="hu-HU" altLang="en-US" sz="2800" dirty="0" smtClean="0"/>
              <a:t>Pl.:</a:t>
            </a:r>
          </a:p>
          <a:p>
            <a:pPr lvl="1"/>
            <a:r>
              <a:rPr lang="el-GR" altLang="en-US" sz="2800" dirty="0"/>
              <a:t>μ </a:t>
            </a:r>
            <a:r>
              <a:rPr lang="hu-HU" altLang="en-US" sz="2800" dirty="0" smtClean="0"/>
              <a:t>= </a:t>
            </a:r>
            <a:r>
              <a:rPr lang="hu-HU" altLang="en-US" sz="2800" dirty="0" smtClean="0"/>
              <a:t>0:0.1:10</a:t>
            </a:r>
            <a:endParaRPr lang="hu-HU" altLang="en-US" sz="2800" dirty="0" smtClean="0"/>
          </a:p>
          <a:p>
            <a:pPr lvl="1"/>
            <a:r>
              <a:rPr lang="el-GR" altLang="en-US" sz="2800" dirty="0"/>
              <a:t>μ </a:t>
            </a:r>
            <a:r>
              <a:rPr lang="hu-HU" altLang="en-US" sz="2800" dirty="0"/>
              <a:t>= </a:t>
            </a:r>
            <a:r>
              <a:rPr lang="hu-HU" altLang="en-US" sz="2800" dirty="0" smtClean="0"/>
              <a:t>0</a:t>
            </a:r>
            <a:r>
              <a:rPr lang="hu-HU" altLang="en-US" sz="2800" dirty="0" smtClean="0"/>
              <a:t>:10:100</a:t>
            </a:r>
            <a:endParaRPr lang="hu-HU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46992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Explicit Euler módszer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Szövegdoboz 3"/>
              <p:cNvSpPr txBox="1"/>
              <p:nvPr/>
            </p:nvSpPr>
            <p:spPr>
              <a:xfrm>
                <a:off x="441678" y="2147932"/>
                <a:ext cx="7920880" cy="4106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Általános feladat:</a:t>
                </a:r>
                <a:endParaRPr lang="hu-HU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hu-HU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r>
                        <a:rPr lang="hu-HU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, </m:t>
                      </m:r>
                      <m:r>
                        <a:rPr lang="hu-HU" sz="2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ℝ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hu-HU" sz="2400" b="0" i="1" dirty="0" smtClean="0">
                  <a:latin typeface="Cambria Math"/>
                  <a:ea typeface="Cambria Math"/>
                </a:endParaRPr>
              </a:p>
              <a:p>
                <a:endParaRPr lang="hu-HU" sz="2400" dirty="0" smtClean="0">
                  <a:ea typeface="Cambria Math"/>
                </a:endParaRPr>
              </a:p>
              <a:p>
                <a:r>
                  <a:rPr lang="hu-HU" sz="2400" dirty="0" smtClean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𝜑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:[0,</m:t>
                    </m:r>
                    <m:sSub>
                      <m:sSubPr>
                        <m:ctrlPr>
                          <a:rPr lang="hu-HU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  <a:ea typeface="Cambria Math"/>
                      </a:rPr>
                      <m:t>]×</m:t>
                    </m:r>
                  </m:oMath>
                </a14:m>
                <a:r>
                  <a:rPr lang="hu-HU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hu-HU" sz="2400" dirty="0" smtClean="0"/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400" dirty="0" smtClean="0"/>
                  <a:t>Általános formája a megoldásnak:</a:t>
                </a:r>
                <a:r>
                  <a:rPr lang="hu-HU" sz="2400" dirty="0" smtClean="0"/>
                  <a:t>		</a:t>
                </a:r>
              </a:p>
              <a:p>
                <a:r>
                  <a:rPr lang="hu-HU" sz="2400" dirty="0"/>
                  <a:t>	</a:t>
                </a:r>
                <a:r>
                  <a:rPr lang="hu-HU" sz="24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</a:rPr>
                          <m:t>𝑘</m:t>
                        </m:r>
                        <m:r>
                          <a:rPr lang="hu-HU" sz="24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</a:rPr>
                      <m:t>=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hu-HU" sz="24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hu-HU" sz="24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=0,1,2,… ↔</m:t>
                    </m:r>
                  </m:oMath>
                </a14:m>
                <a:r>
                  <a:rPr lang="hu-HU" sz="2400" dirty="0" smtClean="0"/>
                  <a:t> X =</a:t>
                </a:r>
                <a14:m>
                  <m:oMath xmlns:m="http://schemas.openxmlformats.org/officeDocument/2006/math">
                    <m:r>
                      <a:rPr lang="hu-HU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hu-HU" sz="2400" dirty="0" smtClean="0">
                  <a:ea typeface="Cambria Math"/>
                </a:endParaRPr>
              </a:p>
              <a:p>
                <a:endParaRPr lang="hu-HU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hu-HU" sz="2400" dirty="0" smtClean="0"/>
                  <a:t> explicit Euler </a:t>
                </a:r>
                <a:r>
                  <a:rPr lang="hu-HU" sz="2400" dirty="0" smtClean="0"/>
                  <a:t>módszer:</a:t>
                </a:r>
                <a:endParaRPr lang="hu-HU" sz="2400" dirty="0" smtClean="0"/>
              </a:p>
              <a:p>
                <a:endParaRPr lang="hu-HU" sz="2400" dirty="0" smtClean="0"/>
              </a:p>
              <a:p>
                <a:r>
                  <a:rPr lang="hu-HU" sz="2400" dirty="0" smtClean="0"/>
                  <a:t>		X </a:t>
                </a:r>
                <a:r>
                  <a:rPr lang="hu-HU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  <m:d>
                      <m:d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hu-HU" sz="2400" dirty="0" smtClean="0"/>
                  <a:t>, </a:t>
                </a:r>
                <a:r>
                  <a:rPr lang="hu-HU" sz="2400" dirty="0" smtClean="0"/>
                  <a:t>ahol </a:t>
                </a:r>
                <a:r>
                  <a:rPr lang="hu-HU" sz="2400" i="1" dirty="0" smtClean="0"/>
                  <a:t>X=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+</a:t>
                </a:r>
                <a:r>
                  <a:rPr lang="hu-HU" sz="2400" i="1" dirty="0" err="1" smtClean="0"/>
                  <a:t>hf</a:t>
                </a:r>
                <a:r>
                  <a:rPr lang="hu-HU" sz="2400" i="1" dirty="0" smtClean="0"/>
                  <a:t>(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)</a:t>
                </a:r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78" y="2147932"/>
                <a:ext cx="7920880" cy="410650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154" t="-1187" b="-2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01040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ode45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79"/>
            <a:ext cx="8229600" cy="4705163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hu-HU" dirty="0" smtClean="0"/>
              <a:t>Hibaforrások (általánosan a numerikus megoldásoknál):</a:t>
            </a:r>
            <a:endParaRPr lang="hu-HU" dirty="0"/>
          </a:p>
          <a:p>
            <a:pPr lvl="1"/>
            <a:r>
              <a:rPr lang="hu-HU" b="1" i="1" dirty="0" smtClean="0">
                <a:solidFill>
                  <a:schemeClr val="accent1">
                    <a:lumMod val="50000"/>
                  </a:schemeClr>
                </a:solidFill>
              </a:rPr>
              <a:t>Matematikai hiba</a:t>
            </a:r>
            <a:r>
              <a:rPr lang="hu-HU" dirty="0" smtClean="0"/>
              <a:t>: a numerikus módszer miatt</a:t>
            </a:r>
          </a:p>
          <a:p>
            <a:pPr marL="392113" lvl="1" indent="234950">
              <a:buNone/>
            </a:pPr>
            <a:r>
              <a:rPr lang="hu-HU" dirty="0" smtClean="0">
                <a:latin typeface="Times New Roman"/>
                <a:cs typeface="Times New Roman"/>
              </a:rPr>
              <a:t>→ </a:t>
            </a:r>
            <a:r>
              <a:rPr lang="hu-HU" dirty="0" smtClean="0"/>
              <a:t>nagyobb lépéseknél egyre jelentősebb</a:t>
            </a:r>
            <a:endParaRPr lang="hu-HU" dirty="0"/>
          </a:p>
          <a:p>
            <a:pPr lvl="1">
              <a:spcBef>
                <a:spcPts val="1200"/>
              </a:spcBef>
            </a:pPr>
            <a:r>
              <a:rPr lang="hu-HU" b="1" i="1" dirty="0">
                <a:solidFill>
                  <a:schemeClr val="accent1">
                    <a:lumMod val="50000"/>
                  </a:schemeClr>
                </a:solidFill>
              </a:rPr>
              <a:t>Kerekítési hiba</a:t>
            </a:r>
            <a:r>
              <a:rPr lang="hu-HU" dirty="0" smtClean="0"/>
              <a:t>: számítógép hibája</a:t>
            </a:r>
          </a:p>
          <a:p>
            <a:pPr marL="392113" lvl="1" indent="234950">
              <a:buNone/>
            </a:pPr>
            <a:r>
              <a:rPr lang="hu-HU" dirty="0" smtClean="0">
                <a:latin typeface="Times New Roman"/>
                <a:cs typeface="Times New Roman"/>
              </a:rPr>
              <a:t>→ </a:t>
            </a:r>
            <a:r>
              <a:rPr lang="hu-HU" dirty="0" smtClean="0"/>
              <a:t>több lépésre egyre nagyobb</a:t>
            </a:r>
            <a:endParaRPr lang="hu-HU" dirty="0"/>
          </a:p>
          <a:p>
            <a:pPr>
              <a:spcBef>
                <a:spcPts val="1200"/>
              </a:spcBef>
            </a:pPr>
            <a:r>
              <a:rPr lang="hu-HU" dirty="0" smtClean="0"/>
              <a:t>Fontos a megfelelő lépésköz megválasztása</a:t>
            </a:r>
            <a:endParaRPr lang="hu-HU" dirty="0"/>
          </a:p>
          <a:p>
            <a:pPr lvl="1">
              <a:lnSpc>
                <a:spcPct val="130000"/>
              </a:lnSpc>
              <a:spcBef>
                <a:spcPts val="600"/>
              </a:spcBef>
            </a:pPr>
            <a:r>
              <a:rPr lang="hu-HU" dirty="0" err="1" smtClean="0"/>
              <a:t>Matlab</a:t>
            </a:r>
            <a:r>
              <a:rPr lang="hu-HU" dirty="0" smtClean="0"/>
              <a:t> </a:t>
            </a:r>
            <a:r>
              <a:rPr lang="hu-HU" dirty="0" err="1" smtClean="0"/>
              <a:t>ode</a:t>
            </a:r>
            <a:r>
              <a:rPr lang="hu-HU" dirty="0" smtClean="0"/>
              <a:t> differenciál egyenlet megoldók adaptív lépésközt használnak (a „változás sebességétől” függően)</a:t>
            </a:r>
            <a:endParaRPr lang="en-US" dirty="0"/>
          </a:p>
          <a:p>
            <a:endParaRPr lang="hu-HU" dirty="0" smtClean="0"/>
          </a:p>
        </p:txBody>
      </p:sp>
      <p:grpSp>
        <p:nvGrpSpPr>
          <p:cNvPr id="7" name="Csoportba foglalás 6"/>
          <p:cNvGrpSpPr/>
          <p:nvPr/>
        </p:nvGrpSpPr>
        <p:grpSpPr>
          <a:xfrm flipV="1">
            <a:off x="7670043" y="3166278"/>
            <a:ext cx="586853" cy="968994"/>
            <a:chOff x="6359857" y="2620367"/>
            <a:chExt cx="586853" cy="968994"/>
          </a:xfrm>
        </p:grpSpPr>
        <p:sp>
          <p:nvSpPr>
            <p:cNvPr id="4" name="Szalagnyíl balra 3"/>
            <p:cNvSpPr/>
            <p:nvPr/>
          </p:nvSpPr>
          <p:spPr>
            <a:xfrm>
              <a:off x="6441743" y="2715905"/>
              <a:ext cx="504967" cy="873456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Háromszög 4"/>
            <p:cNvSpPr/>
            <p:nvPr/>
          </p:nvSpPr>
          <p:spPr>
            <a:xfrm rot="16200000">
              <a:off x="6274558" y="2705666"/>
              <a:ext cx="300251" cy="12965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Háromszög 5"/>
            <p:cNvSpPr/>
            <p:nvPr/>
          </p:nvSpPr>
          <p:spPr>
            <a:xfrm rot="16200000">
              <a:off x="6356444" y="3374409"/>
              <a:ext cx="300251" cy="12965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093915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4542"/>
            <a:ext cx="8229600" cy="630037"/>
          </a:xfrm>
        </p:spPr>
        <p:txBody>
          <a:bodyPr>
            <a:normAutofit fontScale="90000"/>
          </a:bodyPr>
          <a:lstStyle/>
          <a:p>
            <a:pPr algn="ctr"/>
            <a:r>
              <a:rPr lang="hu-HU" altLang="en-US" dirty="0"/>
              <a:t>Van der Pol </a:t>
            </a:r>
            <a:r>
              <a:rPr lang="hu-HU" altLang="en-US" dirty="0" smtClean="0"/>
              <a:t>oszcillátor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476159"/>
            <a:ext cx="4040188" cy="659352"/>
          </a:xfrm>
        </p:spPr>
        <p:txBody>
          <a:bodyPr/>
          <a:lstStyle/>
          <a:p>
            <a:pPr algn="ctr"/>
            <a:r>
              <a:rPr lang="hu-HU" dirty="0" smtClean="0"/>
              <a:t>ode45</a:t>
            </a:r>
            <a:endParaRPr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480668"/>
            <a:ext cx="4041775" cy="654843"/>
          </a:xfrm>
        </p:spPr>
        <p:txBody>
          <a:bodyPr/>
          <a:lstStyle/>
          <a:p>
            <a:pPr algn="ctr"/>
            <a:r>
              <a:rPr lang="hu-HU" dirty="0" smtClean="0"/>
              <a:t>ode15s</a:t>
            </a:r>
            <a:endParaRPr lang="en-US" dirty="0"/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015588"/>
            <a:ext cx="4040188" cy="2063078"/>
          </a:xfrm>
        </p:spPr>
        <p:txBody>
          <a:bodyPr>
            <a:normAutofit/>
          </a:bodyPr>
          <a:lstStyle/>
          <a:p>
            <a:pPr marL="273050" indent="-273050">
              <a:spcBef>
                <a:spcPts val="0"/>
              </a:spcBef>
            </a:pPr>
            <a:r>
              <a:rPr lang="hu-HU" sz="2000" dirty="0" smtClean="0"/>
              <a:t>merev (=különböző időskálás) problémákat nem tud </a:t>
            </a:r>
            <a:r>
              <a:rPr lang="hu-HU" sz="2000" dirty="0" smtClean="0"/>
              <a:t>hatékonyan kezelni</a:t>
            </a:r>
            <a:endParaRPr lang="hu-HU" sz="2000" dirty="0" smtClean="0"/>
          </a:p>
          <a:p>
            <a:pPr marL="2730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hu-HU" dirty="0" smtClean="0">
                <a:latin typeface="Times New Roman"/>
                <a:cs typeface="Times New Roman"/>
              </a:rPr>
              <a:t>→ </a:t>
            </a:r>
            <a:r>
              <a:rPr lang="hu-HU" dirty="0" smtClean="0"/>
              <a:t>lelassul</a:t>
            </a:r>
          </a:p>
          <a:p>
            <a:pPr marL="273050" indent="-273050">
              <a:spcBef>
                <a:spcPts val="0"/>
              </a:spcBef>
            </a:pPr>
            <a:r>
              <a:rPr lang="hu-HU" sz="2000" dirty="0" smtClean="0"/>
              <a:t>a legtöbb </a:t>
            </a:r>
            <a:r>
              <a:rPr lang="hu-HU" sz="2000" dirty="0" smtClean="0"/>
              <a:t>„általános</a:t>
            </a:r>
            <a:r>
              <a:rPr lang="hu-HU" sz="2000" dirty="0" smtClean="0"/>
              <a:t>”</a:t>
            </a:r>
            <a:r>
              <a:rPr lang="hu-HU" sz="2000" dirty="0" smtClean="0"/>
              <a:t> </a:t>
            </a:r>
            <a:r>
              <a:rPr lang="hu-HU" sz="2000" dirty="0" smtClean="0"/>
              <a:t>problémához jó</a:t>
            </a:r>
            <a:r>
              <a:rPr lang="hu-HU" sz="2000" dirty="0"/>
              <a:t> </a:t>
            </a:r>
            <a:r>
              <a:rPr lang="hu-HU" sz="2000" dirty="0" smtClean="0"/>
              <a:t>első tipp</a:t>
            </a:r>
            <a:endParaRPr lang="en-US" sz="2000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517609" y="1015588"/>
            <a:ext cx="4282007" cy="3845720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hu-HU" sz="2000" dirty="0" smtClean="0"/>
              <a:t>megfelelő a merev problémákhoz:</a:t>
            </a:r>
          </a:p>
          <a:p>
            <a:pPr marL="365760" lvl="1">
              <a:spcBef>
                <a:spcPts val="0"/>
              </a:spcBef>
            </a:pPr>
            <a:r>
              <a:rPr lang="hu-HU" dirty="0" smtClean="0"/>
              <a:t>kisebb lépésközöket </a:t>
            </a:r>
            <a:r>
              <a:rPr lang="hu-HU" dirty="0" smtClean="0"/>
              <a:t>használ időskálák közti </a:t>
            </a:r>
            <a:r>
              <a:rPr lang="hu-HU" dirty="0" smtClean="0"/>
              <a:t>nagyobb, meredekebb </a:t>
            </a:r>
            <a:r>
              <a:rPr lang="hu-HU" dirty="0" smtClean="0"/>
              <a:t>változásoknál </a:t>
            </a:r>
            <a:endParaRPr lang="hu-HU" dirty="0" smtClean="0"/>
          </a:p>
          <a:p>
            <a:pPr marL="365760" lvl="1">
              <a:spcBef>
                <a:spcPts val="0"/>
              </a:spcBef>
            </a:pPr>
            <a:r>
              <a:rPr lang="hu-HU" dirty="0" smtClean="0"/>
              <a:t>nagyobb lépésközök lassan változó régióknál</a:t>
            </a:r>
          </a:p>
          <a:p>
            <a:pPr marL="0">
              <a:spcBef>
                <a:spcPts val="0"/>
              </a:spcBef>
            </a:pPr>
            <a:endParaRPr lang="hu-HU" dirty="0" smtClean="0"/>
          </a:p>
          <a:p>
            <a:pPr marL="0">
              <a:spcBef>
                <a:spcPts val="0"/>
              </a:spcBef>
            </a:pPr>
            <a:endParaRPr lang="en-US" dirty="0"/>
          </a:p>
        </p:txBody>
      </p:sp>
      <p:sp>
        <p:nvSpPr>
          <p:cNvPr id="8" name="Szövegdoboz 7"/>
          <p:cNvSpPr txBox="1"/>
          <p:nvPr/>
        </p:nvSpPr>
        <p:spPr>
          <a:xfrm>
            <a:off x="719528" y="5846919"/>
            <a:ext cx="7839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különböző módszerek különböző heurisztikákat használnak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/>
              <a:t>többféle rendű ODE megoldókat kombinálnak</a:t>
            </a: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18" y="3078666"/>
            <a:ext cx="3423066" cy="271278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96849" y="3078666"/>
            <a:ext cx="3479248" cy="271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6077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390</Words>
  <Application>Microsoft Office PowerPoint</Application>
  <PresentationFormat>Diavetítés a képernyőre (4:3 oldalarány)</PresentationFormat>
  <Paragraphs>64</Paragraphs>
  <Slides>8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Nemlineáris Dinamikai Modellek a Biológiában  3. gyakorlat</vt:lpstr>
      <vt:lpstr>Van der Pol oszcillátor </vt:lpstr>
      <vt:lpstr>Van der Pol oszcillátor </vt:lpstr>
      <vt:lpstr>Van der Pol oszcillátor </vt:lpstr>
      <vt:lpstr>Van der Pol oszcillátor</vt:lpstr>
      <vt:lpstr>Explicit Euler módszer</vt:lpstr>
      <vt:lpstr>ode45</vt:lpstr>
      <vt:lpstr>Van der Pol oszcillátor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nonlinear dynamic systems Practice 3</dc:title>
  <dc:creator>juhaszjanos</dc:creator>
  <cp:lastModifiedBy>JJuhász</cp:lastModifiedBy>
  <cp:revision>42</cp:revision>
  <dcterms:created xsi:type="dcterms:W3CDTF">2019-10-01T13:03:27Z</dcterms:created>
  <dcterms:modified xsi:type="dcterms:W3CDTF">2020-02-26T21:31:26Z</dcterms:modified>
</cp:coreProperties>
</file>