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713" r:id="rId4"/>
  </p:sldMasterIdLst>
  <p:notesMasterIdLst>
    <p:notesMasterId r:id="rId16"/>
  </p:notesMasterIdLst>
  <p:sldIdLst>
    <p:sldId id="256" r:id="rId5"/>
    <p:sldId id="257" r:id="rId6"/>
    <p:sldId id="266" r:id="rId7"/>
    <p:sldId id="258" r:id="rId8"/>
    <p:sldId id="265" r:id="rId9"/>
    <p:sldId id="264" r:id="rId10"/>
    <p:sldId id="267" r:id="rId11"/>
    <p:sldId id="268" r:id="rId12"/>
    <p:sldId id="270" r:id="rId13"/>
    <p:sldId id="269" r:id="rId14"/>
    <p:sldId id="263" r:id="rId15"/>
  </p:sldIdLst>
  <p:sldSz cx="12192000" cy="68580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9C946F-D05E-42F9-AA7D-B4B2E015A48A}" v="62" dt="2020-02-19T19:23:24.2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996" y="-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9B9C946F-D05E-42F9-AA7D-B4B2E015A48A}"/>
    <pc:docChg chg="modSld">
      <pc:chgData name="" userId="" providerId="" clId="Web-{9B9C946F-D05E-42F9-AA7D-B4B2E015A48A}" dt="2020-02-19T19:23:24.292" v="56" actId="20577"/>
      <pc:docMkLst>
        <pc:docMk/>
      </pc:docMkLst>
      <pc:sldChg chg="modSp">
        <pc:chgData name="" userId="" providerId="" clId="Web-{9B9C946F-D05E-42F9-AA7D-B4B2E015A48A}" dt="2020-02-19T19:23:24.292" v="55" actId="20577"/>
        <pc:sldMkLst>
          <pc:docMk/>
          <pc:sldMk cId="3045343880" sldId="265"/>
        </pc:sldMkLst>
        <pc:spChg chg="mod">
          <ac:chgData name="" userId="" providerId="" clId="Web-{9B9C946F-D05E-42F9-AA7D-B4B2E015A48A}" dt="2020-02-19T19:15:19.446" v="6" actId="20577"/>
          <ac:spMkLst>
            <pc:docMk/>
            <pc:sldMk cId="3045343880" sldId="265"/>
            <ac:spMk id="15" creationId="{00000000-0000-0000-0000-000000000000}"/>
          </ac:spMkLst>
        </pc:spChg>
        <pc:spChg chg="mod">
          <ac:chgData name="" userId="" providerId="" clId="Web-{9B9C946F-D05E-42F9-AA7D-B4B2E015A48A}" dt="2020-02-19T19:23:24.292" v="55" actId="20577"/>
          <ac:spMkLst>
            <pc:docMk/>
            <pc:sldMk cId="3045343880" sldId="265"/>
            <ac:spMk id="16" creationId="{00000000-0000-0000-0000-000000000000}"/>
          </ac:spMkLst>
        </pc:spChg>
        <pc:spChg chg="mod">
          <ac:chgData name="" userId="" providerId="" clId="Web-{9B9C946F-D05E-42F9-AA7D-B4B2E015A48A}" dt="2020-02-19T19:16:00.040" v="10" actId="20577"/>
          <ac:spMkLst>
            <pc:docMk/>
            <pc:sldMk cId="3045343880" sldId="265"/>
            <ac:spMk id="31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16259-C507-4E3D-8973-51AEF72D1DBB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533400" y="754063"/>
            <a:ext cx="670560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A73D7-3D8E-4875-B4A4-D8EEFF790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2FE73-7056-4B44-B3E5-3EA6129261B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7429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9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1"/>
          <p:cNvGrpSpPr/>
          <p:nvPr/>
        </p:nvGrpSpPr>
        <p:grpSpPr>
          <a:xfrm>
            <a:off x="0" y="-8640"/>
            <a:ext cx="12191040" cy="6866640"/>
            <a:chOff x="0" y="-8640"/>
            <a:chExt cx="12191040" cy="6866640"/>
          </a:xfrm>
        </p:grpSpPr>
        <p:sp>
          <p:nvSpPr>
            <p:cNvPr id="25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1" name="Group 12"/>
          <p:cNvGrpSpPr/>
          <p:nvPr/>
        </p:nvGrpSpPr>
        <p:grpSpPr>
          <a:xfrm>
            <a:off x="0" y="-8640"/>
            <a:ext cx="12191040" cy="6866640"/>
            <a:chOff x="0" y="-8640"/>
            <a:chExt cx="12191040" cy="6866640"/>
          </a:xfrm>
        </p:grpSpPr>
        <p:sp>
          <p:nvSpPr>
            <p:cNvPr id="12" name="CustomShape 13"/>
            <p:cNvSpPr/>
            <p:nvPr/>
          </p:nvSpPr>
          <p:spPr>
            <a:xfrm>
              <a:off x="0" y="-7920"/>
              <a:ext cx="862560" cy="5697000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3" name="Line 14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4" name="Line 15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2" name="PlaceHolder 23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2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3" name="PlaceHolder 2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1"/>
          <p:cNvGrpSpPr/>
          <p:nvPr/>
        </p:nvGrpSpPr>
        <p:grpSpPr>
          <a:xfrm>
            <a:off x="0" y="-8640"/>
            <a:ext cx="12191040" cy="6866640"/>
            <a:chOff x="0" y="-8640"/>
            <a:chExt cx="12191040" cy="6866640"/>
          </a:xfrm>
        </p:grpSpPr>
        <p:sp>
          <p:nvSpPr>
            <p:cNvPr id="61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3" name="CustomShape 4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4" name="CustomShape 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5" name="CustomShape 6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6" name="CustomShape 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7" name="CustomShape 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8" name="CustomShape 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9" name="CustomShape 10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0" name="CustomShape 11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71" name="PlaceHolder 1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72" name="PlaceHolder 1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Group 1"/>
          <p:cNvGrpSpPr/>
          <p:nvPr/>
        </p:nvGrpSpPr>
        <p:grpSpPr>
          <a:xfrm>
            <a:off x="0" y="-8640"/>
            <a:ext cx="12191040" cy="6866640"/>
            <a:chOff x="0" y="-8640"/>
            <a:chExt cx="12191040" cy="6866640"/>
          </a:xfrm>
        </p:grpSpPr>
        <p:sp>
          <p:nvSpPr>
            <p:cNvPr id="110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11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12" name="CustomShape 4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3" name="CustomShape 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4" name="CustomShape 6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5" name="CustomShape 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6" name="CustomShape 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7" name="CustomShape 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8" name="CustomShape 10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9" name="CustomShape 11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20" name="PlaceHolder 1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121" name="PlaceHolder 1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Group 1"/>
          <p:cNvGrpSpPr/>
          <p:nvPr/>
        </p:nvGrpSpPr>
        <p:grpSpPr>
          <a:xfrm>
            <a:off x="0" y="-8640"/>
            <a:ext cx="12191040" cy="6866640"/>
            <a:chOff x="0" y="-8640"/>
            <a:chExt cx="12191040" cy="6866640"/>
          </a:xfrm>
        </p:grpSpPr>
        <p:sp>
          <p:nvSpPr>
            <p:cNvPr id="257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58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59" name="CustomShape 4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60" name="CustomShape 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61" name="CustomShape 6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62" name="CustomShape 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63" name="CustomShape 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64" name="CustomShape 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65" name="CustomShape 10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66" name="CustomShape 11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67" name="PlaceHolder 1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68" name="PlaceHolder 1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CustomShape 1"/>
          <p:cNvSpPr/>
          <p:nvPr/>
        </p:nvSpPr>
        <p:spPr>
          <a:xfrm>
            <a:off x="1506960" y="2404440"/>
            <a:ext cx="7765920" cy="164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5400" b="0" strike="noStrike" spc="-1">
                <a:solidFill>
                  <a:srgbClr val="5FCBEF"/>
                </a:solidFill>
                <a:latin typeface="Trebuchet MS"/>
                <a:ea typeface="DejaVu Sans"/>
              </a:rPr>
              <a:t>Diffúzió és Nemnegatív Mátrixok Hatványozása</a:t>
            </a:r>
            <a:endParaRPr lang="en-US" sz="5400" b="0" strike="noStrike" spc="-1">
              <a:latin typeface="Arial"/>
            </a:endParaRPr>
          </a:p>
        </p:txBody>
      </p:sp>
      <p:sp>
        <p:nvSpPr>
          <p:cNvPr id="306" name="CustomShape 2"/>
          <p:cNvSpPr/>
          <p:nvPr/>
        </p:nvSpPr>
        <p:spPr>
          <a:xfrm>
            <a:off x="1506960" y="4050720"/>
            <a:ext cx="7765920" cy="109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6000"/>
          </a:bodyPr>
          <a:lstStyle/>
          <a:p>
            <a:pPr algn="r"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5FCBEF"/>
                </a:solidFill>
                <a:latin typeface="Trebuchet MS"/>
              </a:rPr>
              <a:t>Mátrix reprezentáció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89" name="TextShape 2"/>
          <p:cNvSpPr txBox="1"/>
          <p:nvPr/>
        </p:nvSpPr>
        <p:spPr>
          <a:xfrm>
            <a:off x="677159" y="2581342"/>
            <a:ext cx="4667351" cy="576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400" b="0" strike="noStrike" spc="-1" dirty="0">
                <a:solidFill>
                  <a:srgbClr val="404040"/>
                </a:solidFill>
                <a:latin typeface="Trebuchet MS"/>
              </a:rPr>
              <a:t>Peremfeltétel: </a:t>
            </a:r>
            <a:r>
              <a:rPr lang="en-US" sz="2400" b="0" strike="noStrike" spc="-1" dirty="0">
                <a:solidFill>
                  <a:srgbClr val="404040"/>
                </a:solidFill>
                <a:latin typeface="Trebuchet MS"/>
              </a:rPr>
              <a:t>Neumann (</a:t>
            </a:r>
            <a:r>
              <a:rPr lang="en-US" sz="2400" b="0" strike="noStrike" spc="-1" dirty="0" err="1">
                <a:solidFill>
                  <a:srgbClr val="404040"/>
                </a:solidFill>
                <a:latin typeface="Trebuchet MS"/>
              </a:rPr>
              <a:t>fal</a:t>
            </a:r>
            <a:r>
              <a:rPr lang="en-US" sz="2400" b="0" strike="noStrike" spc="-1" dirty="0">
                <a:solidFill>
                  <a:srgbClr val="404040"/>
                </a:solidFill>
                <a:latin typeface="Trebuchet MS"/>
              </a:rPr>
              <a:t>)</a:t>
            </a:r>
          </a:p>
        </p:txBody>
      </p:sp>
      <p:pic>
        <p:nvPicPr>
          <p:cNvPr id="290" name="Content Placeholder 6"/>
          <p:cNvPicPr/>
          <p:nvPr/>
        </p:nvPicPr>
        <p:blipFill>
          <a:blip r:embed="rId3" cstate="print"/>
          <a:stretch/>
        </p:blipFill>
        <p:spPr>
          <a:xfrm>
            <a:off x="676440" y="3658679"/>
            <a:ext cx="4241880" cy="1828440"/>
          </a:xfrm>
          <a:prstGeom prst="rect">
            <a:avLst/>
          </a:prstGeom>
          <a:ln>
            <a:noFill/>
          </a:ln>
        </p:spPr>
      </p:pic>
      <p:pic>
        <p:nvPicPr>
          <p:cNvPr id="299" name="Picture 19"/>
          <p:cNvPicPr/>
          <p:nvPr/>
        </p:nvPicPr>
        <p:blipFill>
          <a:blip r:embed="rId4" cstate="print"/>
          <a:stretch/>
        </p:blipFill>
        <p:spPr>
          <a:xfrm>
            <a:off x="662242" y="1294831"/>
            <a:ext cx="7524360" cy="571320"/>
          </a:xfrm>
          <a:prstGeom prst="rect">
            <a:avLst/>
          </a:prstGeom>
          <a:ln>
            <a:noFill/>
          </a:ln>
        </p:spPr>
      </p:pic>
      <p:pic>
        <p:nvPicPr>
          <p:cNvPr id="300" name="Picture 20"/>
          <p:cNvPicPr/>
          <p:nvPr/>
        </p:nvPicPr>
        <p:blipFill>
          <a:blip r:embed="rId5" cstate="print"/>
          <a:stretch/>
        </p:blipFill>
        <p:spPr>
          <a:xfrm>
            <a:off x="662242" y="1952342"/>
            <a:ext cx="752040" cy="323640"/>
          </a:xfrm>
          <a:prstGeom prst="rect">
            <a:avLst/>
          </a:prstGeom>
          <a:ln>
            <a:noFill/>
          </a:ln>
        </p:spPr>
      </p:pic>
      <p:sp>
        <p:nvSpPr>
          <p:cNvPr id="301" name="CustomShape 10"/>
          <p:cNvSpPr/>
          <p:nvPr/>
        </p:nvSpPr>
        <p:spPr>
          <a:xfrm>
            <a:off x="590400" y="5799960"/>
            <a:ext cx="6561774" cy="36787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b="1" spc="-1" dirty="0" err="1">
                <a:solidFill>
                  <a:srgbClr val="C00000"/>
                </a:solidFill>
                <a:latin typeface="Trebuchet MS"/>
              </a:rPr>
              <a:t>Feladat</a:t>
            </a:r>
            <a:r>
              <a:rPr lang="en-US" spc="-1" dirty="0">
                <a:solidFill>
                  <a:srgbClr val="404040"/>
                </a:solidFill>
                <a:latin typeface="Trebuchet MS"/>
              </a:rPr>
              <a:t>: </a:t>
            </a:r>
            <a:r>
              <a:rPr lang="en-US" spc="-1" dirty="0" err="1">
                <a:solidFill>
                  <a:srgbClr val="404040"/>
                </a:solidFill>
                <a:latin typeface="Trebuchet MS"/>
              </a:rPr>
              <a:t>kipróbálni</a:t>
            </a:r>
            <a:r>
              <a:rPr lang="en-US" spc="-1" dirty="0">
                <a:solidFill>
                  <a:srgbClr val="404040"/>
                </a:solidFill>
                <a:latin typeface="Trebuchet MS"/>
              </a:rPr>
              <a:t> a </a:t>
            </a:r>
            <a:r>
              <a:rPr lang="en-US" spc="-1" dirty="0" err="1">
                <a:solidFill>
                  <a:srgbClr val="404040"/>
                </a:solidFill>
                <a:latin typeface="Trebuchet MS"/>
              </a:rPr>
              <a:t>különböző</a:t>
            </a:r>
            <a:r>
              <a:rPr lang="en-US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pc="-1" dirty="0" err="1">
                <a:solidFill>
                  <a:srgbClr val="404040"/>
                </a:solidFill>
                <a:latin typeface="Trebuchet MS"/>
              </a:rPr>
              <a:t>feltételeket</a:t>
            </a:r>
            <a:r>
              <a:rPr lang="en-US" spc="-1" dirty="0">
                <a:solidFill>
                  <a:srgbClr val="404040"/>
                </a:solidFill>
                <a:latin typeface="Trebuchet MS"/>
              </a:rPr>
              <a:t>, µ &lt; 0.5; µ &gt; 0.5</a:t>
            </a:r>
          </a:p>
        </p:txBody>
      </p:sp>
      <p:grpSp>
        <p:nvGrpSpPr>
          <p:cNvPr id="3" name="Csoportba foglalás 2"/>
          <p:cNvGrpSpPr/>
          <p:nvPr/>
        </p:nvGrpSpPr>
        <p:grpSpPr>
          <a:xfrm>
            <a:off x="1236706" y="3211920"/>
            <a:ext cx="4313856" cy="2285832"/>
            <a:chOff x="1236706" y="3211920"/>
            <a:chExt cx="4313856" cy="2285832"/>
          </a:xfrm>
        </p:grpSpPr>
        <p:grpSp>
          <p:nvGrpSpPr>
            <p:cNvPr id="5" name="Group 4"/>
            <p:cNvGrpSpPr/>
            <p:nvPr/>
          </p:nvGrpSpPr>
          <p:grpSpPr>
            <a:xfrm>
              <a:off x="1775636" y="3211920"/>
              <a:ext cx="3774926" cy="1967422"/>
              <a:chOff x="6138086" y="3440520"/>
              <a:chExt cx="3774926" cy="1967422"/>
            </a:xfrm>
          </p:grpSpPr>
          <p:sp>
            <p:nvSpPr>
              <p:cNvPr id="296" name="CustomShape 7"/>
              <p:cNvSpPr/>
              <p:nvPr/>
            </p:nvSpPr>
            <p:spPr>
              <a:xfrm>
                <a:off x="7689128" y="3440520"/>
                <a:ext cx="2223884" cy="3646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800" b="0" strike="noStrike" spc="-1" dirty="0" err="1">
                    <a:solidFill>
                      <a:srgbClr val="FF0000"/>
                    </a:solidFill>
                    <a:latin typeface="Trebuchet MS"/>
                  </a:rPr>
                  <a:t>Dirichlet</a:t>
                </a:r>
                <a:r>
                  <a:rPr lang="en-US" sz="1800" b="0" strike="noStrike" spc="-1" dirty="0">
                    <a:solidFill>
                      <a:srgbClr val="FF0000"/>
                    </a:solidFill>
                    <a:latin typeface="Trebuchet MS"/>
                  </a:rPr>
                  <a:t> (</a:t>
                </a:r>
                <a:r>
                  <a:rPr lang="en-US" sz="1800" b="0" strike="noStrike" spc="-1" dirty="0" err="1">
                    <a:solidFill>
                      <a:srgbClr val="FF0000"/>
                    </a:solidFill>
                    <a:latin typeface="Trebuchet MS"/>
                  </a:rPr>
                  <a:t>kifolyik</a:t>
                </a:r>
                <a:r>
                  <a:rPr lang="en-US" sz="1800" b="0" strike="noStrike" spc="-1" dirty="0">
                    <a:solidFill>
                      <a:srgbClr val="FF0000"/>
                    </a:solidFill>
                    <a:latin typeface="Trebuchet MS"/>
                  </a:rPr>
                  <a:t>)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297" name="CustomShape 8"/>
              <p:cNvSpPr/>
              <p:nvPr/>
            </p:nvSpPr>
            <p:spPr>
              <a:xfrm flipH="1">
                <a:off x="6138086" y="3715920"/>
                <a:ext cx="1541720" cy="8928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>
                <a:solidFill>
                  <a:srgbClr val="FF0000"/>
                </a:solidFill>
                <a:round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298" name="CustomShape 9"/>
              <p:cNvSpPr/>
              <p:nvPr/>
            </p:nvSpPr>
            <p:spPr>
              <a:xfrm>
                <a:off x="8434720" y="3733390"/>
                <a:ext cx="291183" cy="1674552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>
                <a:solidFill>
                  <a:srgbClr val="FF0000"/>
                </a:solidFill>
                <a:round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2" name="Szövegdoboz 1"/>
            <p:cNvSpPr txBox="1"/>
            <p:nvPr/>
          </p:nvSpPr>
          <p:spPr>
            <a:xfrm>
              <a:off x="1236706" y="3601043"/>
              <a:ext cx="53893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hu-HU" sz="1400" i="1" dirty="0">
                  <a:solidFill>
                    <a:srgbClr val="FF0000"/>
                  </a:solidFill>
                </a:rPr>
                <a:t>1-2</a:t>
              </a:r>
              <a:r>
                <a:rPr lang="el-GR" sz="1400" i="1" dirty="0">
                  <a:solidFill>
                    <a:srgbClr val="FF0000"/>
                  </a:solidFill>
                  <a:latin typeface="Calibri" panose="020F0502020204030204" pitchFamily="34" charset="0"/>
                </a:rPr>
                <a:t>μ</a:t>
              </a:r>
              <a:endParaRPr lang="en-US" sz="1400" i="1" dirty="0">
                <a:solidFill>
                  <a:srgbClr val="FF0000"/>
                </a:solidFill>
              </a:endParaRPr>
            </a:p>
          </p:txBody>
        </p:sp>
        <p:sp>
          <p:nvSpPr>
            <p:cNvPr id="17" name="Szövegdoboz 16"/>
            <p:cNvSpPr txBox="1"/>
            <p:nvPr/>
          </p:nvSpPr>
          <p:spPr>
            <a:xfrm>
              <a:off x="4218916" y="5189975"/>
              <a:ext cx="53893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hu-HU" sz="1400" i="1" dirty="0">
                  <a:solidFill>
                    <a:srgbClr val="FF0000"/>
                  </a:solidFill>
                </a:rPr>
                <a:t>1-2</a:t>
              </a:r>
              <a:r>
                <a:rPr lang="el-GR" sz="1400" i="1" dirty="0">
                  <a:solidFill>
                    <a:srgbClr val="FF0000"/>
                  </a:solidFill>
                  <a:latin typeface="Calibri" panose="020F0502020204030204" pitchFamily="34" charset="0"/>
                </a:rPr>
                <a:t>μ</a:t>
              </a:r>
              <a:endParaRPr lang="en-US" sz="1400" i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4" name="Kép 3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77441" y="1964472"/>
            <a:ext cx="7633488" cy="639934"/>
          </a:xfrm>
          <a:prstGeom prst="rect">
            <a:avLst/>
          </a:prstGeom>
        </p:spPr>
      </p:pic>
      <p:pic>
        <p:nvPicPr>
          <p:cNvPr id="16" name="Content Placeholder 8">
            <a:extLst>
              <a:ext uri="{FF2B5EF4-FFF2-40B4-BE49-F238E27FC236}">
                <a16:creationId xmlns="" xmlns:a16="http://schemas.microsoft.com/office/drawing/2014/main" id="{A8FC002B-71CE-4DFC-A359-95FEE89D794F}"/>
              </a:ext>
            </a:extLst>
          </p:cNvPr>
          <p:cNvPicPr>
            <a:picLocks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159896" y="3717032"/>
            <a:ext cx="4242816" cy="1828800"/>
          </a:xfrm>
          <a:prstGeom prst="rect">
            <a:avLst/>
          </a:prstGeom>
        </p:spPr>
      </p:pic>
      <p:sp>
        <p:nvSpPr>
          <p:cNvPr id="19" name="TextShape 2"/>
          <p:cNvSpPr txBox="1"/>
          <p:nvPr/>
        </p:nvSpPr>
        <p:spPr>
          <a:xfrm>
            <a:off x="5807968" y="2564904"/>
            <a:ext cx="2232248" cy="576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400" b="0" strike="noStrike" spc="-1" dirty="0" smtClean="0">
                <a:solidFill>
                  <a:srgbClr val="404040"/>
                </a:solidFill>
                <a:latin typeface="Trebuchet MS"/>
              </a:rPr>
              <a:t>Periodikus</a:t>
            </a:r>
            <a:endParaRPr lang="en-US" sz="2400" b="0" strike="noStrike" spc="-1" dirty="0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CustomShape 1"/>
          <p:cNvSpPr/>
          <p:nvPr/>
        </p:nvSpPr>
        <p:spPr>
          <a:xfrm>
            <a:off x="677160" y="609480"/>
            <a:ext cx="8595720" cy="1319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5FCBEF"/>
                </a:solidFill>
                <a:latin typeface="Trebuchet MS"/>
                <a:ea typeface="DejaVu Sans"/>
              </a:rPr>
              <a:t>2D diffúzió</a:t>
            </a:r>
            <a:endParaRPr lang="en-US" sz="3600" b="0" strike="noStrike" spc="-1">
              <a:latin typeface="Arial"/>
            </a:endParaRPr>
          </a:p>
        </p:txBody>
      </p:sp>
      <p:sp>
        <p:nvSpPr>
          <p:cNvPr id="335" name="CustomShape 2"/>
          <p:cNvSpPr/>
          <p:nvPr/>
        </p:nvSpPr>
        <p:spPr>
          <a:xfrm>
            <a:off x="365760" y="2651760"/>
            <a:ext cx="6949080" cy="36787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pc="-1" dirty="0">
                <a:solidFill>
                  <a:srgbClr val="404040"/>
                </a:solidFill>
                <a:latin typeface="Trebuchet MS"/>
                <a:ea typeface="DejaVu Sans"/>
              </a:rPr>
              <a:t>Explicit Euler</a:t>
            </a:r>
            <a:r>
              <a:rPr lang="hu-HU" spc="-1" dirty="0">
                <a:solidFill>
                  <a:srgbClr val="404040"/>
                </a:solidFill>
                <a:latin typeface="Trebuchet MS"/>
                <a:ea typeface="DejaVu Sans"/>
              </a:rPr>
              <a:t> </a:t>
            </a:r>
            <a:r>
              <a:rPr lang="en-US" spc="-1" dirty="0" err="1">
                <a:solidFill>
                  <a:srgbClr val="404040"/>
                </a:solidFill>
                <a:latin typeface="Trebuchet MS"/>
                <a:ea typeface="DejaVu Sans"/>
              </a:rPr>
              <a:t>módszer</a:t>
            </a:r>
            <a:r>
              <a:rPr lang="en-US" sz="1800" b="0" strike="noStrike" spc="-1" dirty="0">
                <a:latin typeface="Arial"/>
              </a:rPr>
              <a:t>:</a:t>
            </a:r>
          </a:p>
        </p:txBody>
      </p:sp>
      <p:pic>
        <p:nvPicPr>
          <p:cNvPr id="336" name="Kép 335"/>
          <p:cNvPicPr/>
          <p:nvPr/>
        </p:nvPicPr>
        <p:blipFill>
          <a:blip r:embed="rId2" cstate="print"/>
          <a:stretch/>
        </p:blipFill>
        <p:spPr>
          <a:xfrm>
            <a:off x="336751" y="3219480"/>
            <a:ext cx="10029600" cy="418680"/>
          </a:xfrm>
          <a:prstGeom prst="rect">
            <a:avLst/>
          </a:prstGeom>
          <a:ln>
            <a:noFill/>
          </a:ln>
        </p:spPr>
      </p:pic>
      <p:sp>
        <p:nvSpPr>
          <p:cNvPr id="5" name="Téglalap 4"/>
          <p:cNvSpPr/>
          <p:nvPr/>
        </p:nvSpPr>
        <p:spPr>
          <a:xfrm>
            <a:off x="7032104" y="3212976"/>
            <a:ext cx="3312368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CustomShape 1"/>
          <p:cNvSpPr/>
          <p:nvPr/>
        </p:nvSpPr>
        <p:spPr>
          <a:xfrm>
            <a:off x="677160" y="609480"/>
            <a:ext cx="8595720" cy="1319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5FCBEF"/>
                </a:solidFill>
                <a:latin typeface="Trebuchet MS"/>
                <a:ea typeface="DejaVu Sans"/>
              </a:rPr>
              <a:t>Matlab hasznos módszerek</a:t>
            </a:r>
            <a:endParaRPr lang="en-US" sz="3600" b="0" strike="noStrike" spc="-1">
              <a:latin typeface="Arial"/>
            </a:endParaRPr>
          </a:p>
        </p:txBody>
      </p:sp>
      <p:sp>
        <p:nvSpPr>
          <p:cNvPr id="308" name="CustomShape 2"/>
          <p:cNvSpPr/>
          <p:nvPr/>
        </p:nvSpPr>
        <p:spPr>
          <a:xfrm>
            <a:off x="677160" y="2160720"/>
            <a:ext cx="8595720" cy="387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080" indent="-34200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Diagonális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mátrix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:</a:t>
            </a:r>
            <a:endParaRPr lang="en-US" sz="1800" b="0" strike="noStrike" spc="-1" dirty="0">
              <a:latin typeface="Arial"/>
            </a:endParaRPr>
          </a:p>
          <a:p>
            <a:pPr marL="743040" lvl="1" indent="-28476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Mátrix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 = 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diag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(ones(n,1)) + 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diag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(ones(n-1,1),1) + 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diag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(ones(n-1,1),-1)</a:t>
            </a:r>
            <a:endParaRPr lang="en-US" sz="16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Sajátértékek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/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vektorok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:</a:t>
            </a:r>
            <a:endParaRPr lang="en-US" sz="1800" b="0" strike="noStrike" spc="-1" dirty="0">
              <a:latin typeface="Arial"/>
            </a:endParaRPr>
          </a:p>
          <a:p>
            <a:pPr marL="743040" lvl="1" indent="-28476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6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[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sajátvektor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 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sajátérték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] = 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eig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(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mátrix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)</a:t>
            </a:r>
            <a:endParaRPr lang="en-US" sz="1600" b="0" strike="noStrike" spc="-1" dirty="0">
              <a:latin typeface="Arial"/>
            </a:endParaRPr>
          </a:p>
          <a:p>
            <a:pPr marL="743040" lvl="1" indent="-28476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sajátérték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 = 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diag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(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sajátérték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)</a:t>
            </a:r>
            <a:endParaRPr lang="en-US" sz="16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Komplex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sajátértékek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plottolása</a:t>
            </a:r>
            <a:endParaRPr lang="en-US" sz="1800" b="0" strike="noStrike" spc="-1" dirty="0">
              <a:latin typeface="Arial"/>
            </a:endParaRPr>
          </a:p>
          <a:p>
            <a:pPr marL="743040" lvl="1" indent="-28476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6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plot(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sajátértékek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, ‘o’)</a:t>
            </a:r>
            <a:endParaRPr lang="en-US" sz="16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Szép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mátrix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reprezentáció</a:t>
            </a:r>
            <a:endParaRPr lang="en-US" sz="1800" b="0" strike="noStrike" spc="-1" dirty="0">
              <a:latin typeface="Arial"/>
            </a:endParaRPr>
          </a:p>
          <a:p>
            <a:pPr marL="743040" lvl="1" indent="-28476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imagesc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(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Mátrix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), 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caxis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([0,1])</a:t>
            </a:r>
            <a:endParaRPr lang="en-US" sz="16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Animáció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: loop-ban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waitforbuttonpress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, pause(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  <a:ea typeface="DejaVu Sans"/>
              </a:rPr>
              <a:t>mp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  <a:ea typeface="DejaVu Sans"/>
              </a:rPr>
              <a:t>)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TextShape 1"/>
          <p:cNvSpPr txBox="1"/>
          <p:nvPr/>
        </p:nvSpPr>
        <p:spPr>
          <a:xfrm>
            <a:off x="677160" y="609480"/>
            <a:ext cx="8596440" cy="91977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spc="-1" dirty="0">
                <a:solidFill>
                  <a:srgbClr val="5FCBEF"/>
                </a:solidFill>
                <a:latin typeface="Trebuchet MS"/>
              </a:rPr>
              <a:t> </a:t>
            </a:r>
            <a:r>
              <a:rPr lang="en-US" sz="3600" spc="-1" dirty="0" err="1">
                <a:solidFill>
                  <a:srgbClr val="5FCBEF"/>
                </a:solidFill>
                <a:latin typeface="Trebuchet MS"/>
              </a:rPr>
              <a:t>Perron-Frobenius</a:t>
            </a:r>
            <a:r>
              <a:rPr lang="hu-HU" sz="3600" spc="-1" dirty="0">
                <a:solidFill>
                  <a:srgbClr val="5FCBEF"/>
                </a:solidFill>
                <a:latin typeface="Trebuchet MS"/>
              </a:rPr>
              <a:t> mátrixok</a:t>
            </a:r>
            <a:endParaRPr lang="hu-HU" sz="3600" b="0" strike="noStrike" spc="-1" dirty="0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78" name="TextShape 2"/>
          <p:cNvSpPr txBox="1"/>
          <p:nvPr/>
        </p:nvSpPr>
        <p:spPr>
          <a:xfrm>
            <a:off x="677160" y="4473836"/>
            <a:ext cx="8596440" cy="2110448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/>
          </a:bodyPr>
          <a:lstStyle/>
          <a:p>
            <a:pPr marL="342900" indent="-342265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hu-HU" spc="-1" dirty="0">
                <a:solidFill>
                  <a:srgbClr val="404040"/>
                </a:solidFill>
                <a:latin typeface="Trebuchet MS"/>
              </a:rPr>
              <a:t>legnagyobb sajátérték jellemzi a mátrixot pl.:</a:t>
            </a:r>
            <a:endParaRPr lang="hu-HU" dirty="0"/>
          </a:p>
          <a:p>
            <a:pPr marL="800100" lvl="1" indent="-342265"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hu-HU" spc="-1" dirty="0">
                <a:solidFill>
                  <a:srgbClr val="404040"/>
                </a:solidFill>
                <a:latin typeface="Trebuchet MS"/>
              </a:rPr>
              <a:t>Diffúzió mátrix sajátértékei (korábbi feladatban különböző </a:t>
            </a:r>
            <a:r>
              <a:rPr lang="el-GR" spc="-1" dirty="0">
                <a:solidFill>
                  <a:srgbClr val="404040"/>
                </a:solidFill>
                <a:latin typeface="Trebuchet MS"/>
              </a:rPr>
              <a:t>μ</a:t>
            </a:r>
            <a:r>
              <a:rPr lang="hu-HU" spc="-1" dirty="0">
                <a:solidFill>
                  <a:srgbClr val="404040"/>
                </a:solidFill>
                <a:latin typeface="Trebuchet MS"/>
              </a:rPr>
              <a:t> mellett)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2140" y="1737904"/>
            <a:ext cx="9050500" cy="21743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6760283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CustomShape 1"/>
          <p:cNvSpPr/>
          <p:nvPr/>
        </p:nvSpPr>
        <p:spPr>
          <a:xfrm>
            <a:off x="677160" y="396360"/>
            <a:ext cx="7651088" cy="9444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lvl="0"/>
            <a:r>
              <a:rPr lang="hu-HU" sz="3600" spc="-1" dirty="0">
                <a:solidFill>
                  <a:srgbClr val="5FCBEF"/>
                </a:solidFill>
                <a:latin typeface="Trebuchet MS"/>
              </a:rPr>
              <a:t>Állapotátmenet gráf</a:t>
            </a:r>
            <a:endParaRPr lang="hu-HU" sz="3600" spc="-1" dirty="0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02" y="1628800"/>
            <a:ext cx="8371286" cy="4306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384" y="2780929"/>
            <a:ext cx="3244695" cy="144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3647728" y="2924944"/>
            <a:ext cx="3312368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66514" y="2924944"/>
            <a:ext cx="674996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CustomShape 1"/>
          <p:cNvSpPr/>
          <p:nvPr/>
        </p:nvSpPr>
        <p:spPr>
          <a:xfrm>
            <a:off x="677160" y="396360"/>
            <a:ext cx="7651088" cy="8003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lvl="0"/>
            <a:r>
              <a:rPr lang="hu-HU" sz="3600" spc="-1" dirty="0" err="1">
                <a:solidFill>
                  <a:srgbClr val="5FCBEF"/>
                </a:solidFill>
                <a:latin typeface="Trebuchet MS"/>
              </a:rPr>
              <a:t>Leslie</a:t>
            </a:r>
            <a:r>
              <a:rPr lang="hu-HU" sz="3600" spc="-1" dirty="0">
                <a:solidFill>
                  <a:srgbClr val="5FCBEF"/>
                </a:solidFill>
                <a:latin typeface="Trebuchet MS"/>
              </a:rPr>
              <a:t> mátrix – biológiai példák</a:t>
            </a:r>
            <a:endParaRPr lang="hu-HU" sz="3600" spc="-1" dirty="0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11" name="CustomShape 2"/>
          <p:cNvSpPr/>
          <p:nvPr/>
        </p:nvSpPr>
        <p:spPr>
          <a:xfrm>
            <a:off x="6653098" y="3415021"/>
            <a:ext cx="3168352" cy="16570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85750" indent="-284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hu-HU" spc="-1" dirty="0">
                <a:solidFill>
                  <a:schemeClr val="tx2"/>
                </a:solidFill>
                <a:latin typeface="Arial"/>
              </a:rPr>
              <a:t>Biológiai jelentésük:</a:t>
            </a:r>
          </a:p>
          <a:p>
            <a:pPr marL="742950" lvl="1" indent="-284480"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hu-HU" spc="-1" dirty="0" smtClean="0">
                <a:solidFill>
                  <a:schemeClr val="tx2"/>
                </a:solidFill>
                <a:latin typeface="Arial"/>
              </a:rPr>
              <a:t>Cserebogár: b1=0</a:t>
            </a:r>
            <a:endParaRPr lang="hu-HU" b="0" strike="noStrike" spc="-1" dirty="0">
              <a:solidFill>
                <a:schemeClr val="tx2"/>
              </a:solidFill>
              <a:latin typeface="Arial"/>
            </a:endParaRPr>
          </a:p>
          <a:p>
            <a:pPr marL="742950" lvl="1" indent="-284480"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hu-HU" spc="-1" dirty="0" smtClean="0">
                <a:solidFill>
                  <a:schemeClr val="tx2"/>
                </a:solidFill>
                <a:latin typeface="Arial"/>
              </a:rPr>
              <a:t>Csertölgy: b1=1</a:t>
            </a:r>
          </a:p>
          <a:p>
            <a:pPr marL="742950" lvl="1" indent="-284480"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hu-HU" spc="-1" dirty="0" smtClean="0">
                <a:solidFill>
                  <a:schemeClr val="tx2"/>
                </a:solidFill>
                <a:latin typeface="Arial"/>
              </a:rPr>
              <a:t>Egy idő után (</a:t>
            </a:r>
            <a:r>
              <a:rPr lang="hu-HU" spc="-1" dirty="0" err="1" smtClean="0">
                <a:solidFill>
                  <a:schemeClr val="tx2"/>
                </a:solidFill>
                <a:latin typeface="Arial"/>
              </a:rPr>
              <a:t>pl</a:t>
            </a:r>
            <a:r>
              <a:rPr lang="hu-HU" spc="-1" dirty="0" smtClean="0">
                <a:solidFill>
                  <a:schemeClr val="tx2"/>
                </a:solidFill>
                <a:latin typeface="Arial"/>
              </a:rPr>
              <a:t> a 3. évtől) szaporodnak csak az egyedek</a:t>
            </a:r>
            <a:endParaRPr lang="hu-HU" spc="-1" dirty="0">
              <a:solidFill>
                <a:schemeClr val="tx2"/>
              </a:solidFill>
              <a:latin typeface="Arial"/>
            </a:endParaRPr>
          </a:p>
          <a:p>
            <a:pPr marL="285840" indent="-28476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endParaRPr lang="en-US" sz="1400" b="0" strike="noStrike" spc="-1" dirty="0">
              <a:latin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48" y="2046869"/>
            <a:ext cx="1810383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478" y="2141208"/>
            <a:ext cx="1707452" cy="127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1235460" y="3397729"/>
            <a:ext cx="15943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spc="-1" dirty="0" err="1">
                <a:solidFill>
                  <a:srgbClr val="404040"/>
                </a:solidFill>
                <a:latin typeface="Trebuchet MS"/>
                <a:ea typeface="DejaVu Sans"/>
              </a:rPr>
              <a:t>irreducibilis</a:t>
            </a:r>
            <a:r>
              <a:rPr lang="hu-HU" sz="1600" spc="-1" dirty="0">
                <a:solidFill>
                  <a:srgbClr val="404040"/>
                </a:solidFill>
                <a:latin typeface="Trebuchet MS"/>
                <a:ea typeface="DejaVu Sans"/>
              </a:rPr>
              <a:t> mátrix</a:t>
            </a:r>
            <a:endParaRPr lang="en-US" sz="1600" spc="-1" dirty="0">
              <a:solidFill>
                <a:srgbClr val="404040"/>
              </a:solidFill>
              <a:latin typeface="Trebuchet MS"/>
              <a:ea typeface="DejaVu Sans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4174018" y="3380437"/>
            <a:ext cx="1436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spc="-1" dirty="0">
                <a:solidFill>
                  <a:srgbClr val="404040"/>
                </a:solidFill>
                <a:latin typeface="Trebuchet MS"/>
                <a:ea typeface="DejaVu Sans"/>
              </a:rPr>
              <a:t>primitív mátrix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548" y="2209540"/>
            <a:ext cx="2828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zövegdoboz 14"/>
          <p:cNvSpPr txBox="1"/>
          <p:nvPr/>
        </p:nvSpPr>
        <p:spPr>
          <a:xfrm>
            <a:off x="1343473" y="4272905"/>
            <a:ext cx="1594358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hu-HU" sz="1600" spc="-1" dirty="0" err="1" smtClean="0">
                <a:solidFill>
                  <a:srgbClr val="404040"/>
                </a:solidFill>
                <a:latin typeface="Trebuchet MS"/>
                <a:ea typeface="DejaVu Sans"/>
              </a:rPr>
              <a:t>Pl</a:t>
            </a:r>
            <a:r>
              <a:rPr lang="hu-HU" sz="1600" spc="-1" dirty="0" smtClean="0">
                <a:solidFill>
                  <a:srgbClr val="404040"/>
                </a:solidFill>
                <a:latin typeface="Trebuchet MS"/>
                <a:ea typeface="DejaVu Sans"/>
              </a:rPr>
              <a:t>: </a:t>
            </a:r>
          </a:p>
          <a:p>
            <a:r>
              <a:rPr lang="hu-HU" sz="1600" spc="-1" dirty="0" smtClean="0">
                <a:solidFill>
                  <a:srgbClr val="404040"/>
                </a:solidFill>
                <a:latin typeface="Trebuchet MS"/>
                <a:ea typeface="DejaVu Sans"/>
              </a:rPr>
              <a:t>b</a:t>
            </a:r>
            <a:r>
              <a:rPr lang="hu-HU" sz="1400" spc="-1" dirty="0" smtClean="0">
                <a:solidFill>
                  <a:srgbClr val="404040"/>
                </a:solidFill>
                <a:latin typeface="Trebuchet MS"/>
                <a:ea typeface="DejaVu Sans"/>
              </a:rPr>
              <a:t>1</a:t>
            </a:r>
            <a:r>
              <a:rPr lang="hu-HU" sz="1600" spc="-1" dirty="0" smtClean="0">
                <a:solidFill>
                  <a:srgbClr val="404040"/>
                </a:solidFill>
                <a:latin typeface="Trebuchet MS"/>
                <a:ea typeface="DejaVu Sans"/>
              </a:rPr>
              <a:t>=[0</a:t>
            </a:r>
            <a:r>
              <a:rPr lang="hu-HU" sz="1600" spc="-1" dirty="0" smtClean="0">
                <a:solidFill>
                  <a:srgbClr val="404040"/>
                </a:solidFill>
                <a:latin typeface="Trebuchet MS"/>
                <a:ea typeface="DejaVu Sans"/>
              </a:rPr>
              <a:t>; </a:t>
            </a:r>
            <a:r>
              <a:rPr lang="hu-HU" sz="1600" spc="-1" dirty="0" smtClean="0">
                <a:solidFill>
                  <a:srgbClr val="404040"/>
                </a:solidFill>
                <a:latin typeface="Trebuchet MS"/>
                <a:ea typeface="DejaVu Sans"/>
              </a:rPr>
              <a:t>½]</a:t>
            </a:r>
            <a:endParaRPr lang="hu-HU" sz="1600" spc="-1" dirty="0">
              <a:solidFill>
                <a:srgbClr val="404040"/>
              </a:solidFill>
              <a:latin typeface="Trebuchet MS"/>
              <a:ea typeface="DejaVu Sans"/>
            </a:endParaRPr>
          </a:p>
          <a:p>
            <a:r>
              <a:rPr lang="hu-HU" sz="1600" spc="-1" dirty="0" smtClean="0">
                <a:solidFill>
                  <a:srgbClr val="404040"/>
                </a:solidFill>
                <a:latin typeface="Trebuchet MS"/>
                <a:ea typeface="DejaVu Sans"/>
              </a:rPr>
              <a:t>b</a:t>
            </a:r>
            <a:r>
              <a:rPr lang="hu-HU" sz="1400" spc="-1" dirty="0" smtClean="0">
                <a:solidFill>
                  <a:srgbClr val="404040"/>
                </a:solidFill>
                <a:latin typeface="Trebuchet MS"/>
                <a:ea typeface="DejaVu Sans"/>
              </a:rPr>
              <a:t>2</a:t>
            </a:r>
            <a:r>
              <a:rPr lang="hu-HU" sz="1600" spc="-1" dirty="0" smtClean="0">
                <a:solidFill>
                  <a:srgbClr val="404040"/>
                </a:solidFill>
                <a:latin typeface="Trebuchet MS"/>
                <a:ea typeface="DejaVu Sans"/>
              </a:rPr>
              <a:t>=[1; ½</a:t>
            </a:r>
            <a:r>
              <a:rPr lang="hu-HU" sz="1600" spc="-1" dirty="0" smtClean="0">
                <a:solidFill>
                  <a:srgbClr val="404040"/>
                </a:solidFill>
                <a:latin typeface="Trebuchet MS"/>
                <a:ea typeface="DejaVu Sans"/>
              </a:rPr>
              <a:t>]</a:t>
            </a:r>
            <a:endParaRPr lang="hu-HU" sz="1600" spc="-1" dirty="0">
              <a:solidFill>
                <a:srgbClr val="404040"/>
              </a:solidFill>
              <a:latin typeface="Trebuchet MS"/>
              <a:ea typeface="DejaVu Sans"/>
            </a:endParaRPr>
          </a:p>
          <a:p>
            <a:r>
              <a:rPr lang="hu-HU" sz="1600" spc="-1" dirty="0">
                <a:solidFill>
                  <a:srgbClr val="404040"/>
                </a:solidFill>
                <a:latin typeface="Trebuchet MS"/>
                <a:ea typeface="DejaVu Sans"/>
              </a:rPr>
              <a:t>s</a:t>
            </a:r>
            <a:r>
              <a:rPr lang="hu-HU" sz="1400" spc="-1" dirty="0">
                <a:solidFill>
                  <a:srgbClr val="404040"/>
                </a:solidFill>
                <a:latin typeface="Trebuchet MS"/>
                <a:ea typeface="DejaVu Sans"/>
              </a:rPr>
              <a:t>1</a:t>
            </a:r>
            <a:r>
              <a:rPr lang="hu-HU" sz="1600" spc="-1" dirty="0">
                <a:solidFill>
                  <a:srgbClr val="404040"/>
                </a:solidFill>
                <a:latin typeface="Trebuchet MS"/>
                <a:ea typeface="DejaVu Sans"/>
              </a:rPr>
              <a:t>=1</a:t>
            </a:r>
          </a:p>
          <a:p>
            <a:r>
              <a:rPr lang="hu-HU" sz="1600" spc="-1" dirty="0">
                <a:solidFill>
                  <a:srgbClr val="404040"/>
                </a:solidFill>
                <a:latin typeface="Trebuchet MS"/>
                <a:ea typeface="DejaVu Sans"/>
              </a:rPr>
              <a:t>s</a:t>
            </a:r>
            <a:r>
              <a:rPr lang="hu-HU" sz="1400" spc="-1" dirty="0">
                <a:solidFill>
                  <a:srgbClr val="404040"/>
                </a:solidFill>
                <a:latin typeface="Trebuchet MS"/>
                <a:ea typeface="DejaVu Sans"/>
              </a:rPr>
              <a:t>2</a:t>
            </a:r>
            <a:r>
              <a:rPr lang="hu-HU" sz="1600" spc="-1" dirty="0">
                <a:solidFill>
                  <a:srgbClr val="404040"/>
                </a:solidFill>
                <a:latin typeface="Trebuchet MS"/>
                <a:ea typeface="DejaVu Sans"/>
              </a:rPr>
              <a:t>=1</a:t>
            </a:r>
          </a:p>
          <a:p>
            <a:r>
              <a:rPr lang="hu-HU" sz="1600" spc="-1" dirty="0">
                <a:solidFill>
                  <a:srgbClr val="404040"/>
                </a:solidFill>
                <a:latin typeface="Trebuchet MS"/>
                <a:ea typeface="DejaVu Sans"/>
              </a:rPr>
              <a:t>s</a:t>
            </a:r>
            <a:r>
              <a:rPr lang="hu-HU" sz="1400" spc="-1" dirty="0">
                <a:solidFill>
                  <a:srgbClr val="404040"/>
                </a:solidFill>
                <a:latin typeface="Trebuchet MS"/>
                <a:ea typeface="DejaVu Sans"/>
              </a:rPr>
              <a:t>3</a:t>
            </a:r>
            <a:r>
              <a:rPr lang="hu-HU" sz="1600" spc="-1" dirty="0">
                <a:solidFill>
                  <a:srgbClr val="404040"/>
                </a:solidFill>
                <a:latin typeface="Trebuchet MS"/>
                <a:ea typeface="DejaVu Sans"/>
              </a:rPr>
              <a:t>=1</a:t>
            </a:r>
            <a:endParaRPr lang="en-US" sz="1600" spc="-1" dirty="0">
              <a:solidFill>
                <a:srgbClr val="404040"/>
              </a:solidFill>
              <a:latin typeface="Trebuchet MS"/>
              <a:ea typeface="DejaVu Sans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4080105" y="4295925"/>
            <a:ext cx="1594358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hu-HU" sz="1600" spc="-1" dirty="0" err="1" smtClean="0">
                <a:solidFill>
                  <a:srgbClr val="404040"/>
                </a:solidFill>
                <a:latin typeface="Trebuchet MS"/>
                <a:ea typeface="DejaVu Sans"/>
              </a:rPr>
              <a:t>Pl</a:t>
            </a:r>
            <a:r>
              <a:rPr lang="hu-HU" sz="1600" spc="-1" dirty="0" smtClean="0">
                <a:solidFill>
                  <a:srgbClr val="404040"/>
                </a:solidFill>
                <a:latin typeface="Trebuchet MS"/>
                <a:ea typeface="DejaVu Sans"/>
              </a:rPr>
              <a:t>:</a:t>
            </a:r>
          </a:p>
          <a:p>
            <a:r>
              <a:rPr lang="hu-HU" sz="1600" spc="-1" dirty="0" smtClean="0">
                <a:solidFill>
                  <a:srgbClr val="404040"/>
                </a:solidFill>
                <a:latin typeface="Trebuchet MS"/>
                <a:ea typeface="DejaVu Sans"/>
              </a:rPr>
              <a:t>b</a:t>
            </a:r>
            <a:r>
              <a:rPr lang="hu-HU" sz="1400" spc="-1" dirty="0" smtClean="0">
                <a:solidFill>
                  <a:srgbClr val="404040"/>
                </a:solidFill>
                <a:latin typeface="Trebuchet MS"/>
                <a:ea typeface="DejaVu Sans"/>
              </a:rPr>
              <a:t>2</a:t>
            </a:r>
            <a:r>
              <a:rPr lang="hu-HU" sz="1600" spc="-1" dirty="0" smtClean="0">
                <a:solidFill>
                  <a:srgbClr val="404040"/>
                </a:solidFill>
                <a:latin typeface="Trebuchet MS"/>
                <a:ea typeface="DejaVu Sans"/>
              </a:rPr>
              <a:t>=2</a:t>
            </a:r>
            <a:endParaRPr lang="hu-HU" sz="1600" spc="-1" dirty="0">
              <a:solidFill>
                <a:srgbClr val="404040"/>
              </a:solidFill>
              <a:latin typeface="Trebuchet MS"/>
              <a:ea typeface="DejaVu Sans"/>
            </a:endParaRPr>
          </a:p>
          <a:p>
            <a:r>
              <a:rPr lang="hu-HU" sz="1600" spc="-1" dirty="0">
                <a:solidFill>
                  <a:srgbClr val="404040"/>
                </a:solidFill>
                <a:latin typeface="Trebuchet MS"/>
                <a:ea typeface="DejaVu Sans"/>
              </a:rPr>
              <a:t>b</a:t>
            </a:r>
            <a:r>
              <a:rPr lang="hu-HU" sz="1400" spc="-1" dirty="0">
                <a:solidFill>
                  <a:srgbClr val="404040"/>
                </a:solidFill>
                <a:latin typeface="Trebuchet MS"/>
                <a:ea typeface="DejaVu Sans"/>
              </a:rPr>
              <a:t>3</a:t>
            </a:r>
            <a:r>
              <a:rPr lang="hu-HU" sz="1600" spc="-1" dirty="0">
                <a:solidFill>
                  <a:srgbClr val="404040"/>
                </a:solidFill>
                <a:latin typeface="Trebuchet MS"/>
                <a:ea typeface="DejaVu Sans"/>
              </a:rPr>
              <a:t>=6</a:t>
            </a:r>
          </a:p>
          <a:p>
            <a:r>
              <a:rPr lang="hu-HU" sz="1600" spc="-1" dirty="0">
                <a:solidFill>
                  <a:srgbClr val="404040"/>
                </a:solidFill>
                <a:latin typeface="Trebuchet MS"/>
                <a:ea typeface="DejaVu Sans"/>
              </a:rPr>
              <a:t>s</a:t>
            </a:r>
            <a:r>
              <a:rPr lang="hu-HU" sz="1400" spc="-1" dirty="0">
                <a:solidFill>
                  <a:srgbClr val="404040"/>
                </a:solidFill>
                <a:latin typeface="Trebuchet MS"/>
                <a:ea typeface="DejaVu Sans"/>
              </a:rPr>
              <a:t>1</a:t>
            </a:r>
            <a:r>
              <a:rPr lang="hu-HU" sz="1600" spc="-1" dirty="0">
                <a:solidFill>
                  <a:srgbClr val="404040"/>
                </a:solidFill>
                <a:latin typeface="Trebuchet MS"/>
                <a:ea typeface="DejaVu Sans"/>
              </a:rPr>
              <a:t>=1/2</a:t>
            </a:r>
          </a:p>
          <a:p>
            <a:r>
              <a:rPr lang="hu-HU" sz="1600" spc="-1" dirty="0">
                <a:solidFill>
                  <a:srgbClr val="404040"/>
                </a:solidFill>
                <a:latin typeface="Trebuchet MS"/>
                <a:ea typeface="DejaVu Sans"/>
              </a:rPr>
              <a:t>s</a:t>
            </a:r>
            <a:r>
              <a:rPr lang="hu-HU" sz="1400" spc="-1" dirty="0">
                <a:solidFill>
                  <a:srgbClr val="404040"/>
                </a:solidFill>
                <a:latin typeface="Trebuchet MS"/>
                <a:ea typeface="DejaVu Sans"/>
              </a:rPr>
              <a:t>2</a:t>
            </a:r>
            <a:r>
              <a:rPr lang="hu-HU" sz="1600" spc="-1" dirty="0">
                <a:solidFill>
                  <a:srgbClr val="404040"/>
                </a:solidFill>
                <a:latin typeface="Trebuchet MS"/>
                <a:ea typeface="DejaVu Sans"/>
              </a:rPr>
              <a:t>=1/2</a:t>
            </a:r>
          </a:p>
          <a:p>
            <a:r>
              <a:rPr lang="hu-HU" sz="1600" spc="-1" dirty="0">
                <a:solidFill>
                  <a:srgbClr val="404040"/>
                </a:solidFill>
                <a:latin typeface="Trebuchet MS"/>
                <a:ea typeface="DejaVu Sans"/>
              </a:rPr>
              <a:t>s</a:t>
            </a:r>
            <a:r>
              <a:rPr lang="hu-HU" sz="1400" spc="-1" dirty="0">
                <a:solidFill>
                  <a:srgbClr val="404040"/>
                </a:solidFill>
                <a:latin typeface="Trebuchet MS"/>
                <a:ea typeface="DejaVu Sans"/>
              </a:rPr>
              <a:t>3</a:t>
            </a:r>
            <a:r>
              <a:rPr lang="hu-HU" sz="1600" spc="-1" dirty="0">
                <a:solidFill>
                  <a:srgbClr val="404040"/>
                </a:solidFill>
                <a:latin typeface="Trebuchet MS"/>
                <a:ea typeface="DejaVu Sans"/>
              </a:rPr>
              <a:t>=1/3</a:t>
            </a:r>
            <a:endParaRPr lang="en-US" sz="1600" spc="-1" dirty="0">
              <a:solidFill>
                <a:srgbClr val="404040"/>
              </a:solidFill>
              <a:latin typeface="Trebuchet MS"/>
              <a:ea typeface="DejaVu Sans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574" y="2797372"/>
            <a:ext cx="15811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947" y="3939329"/>
            <a:ext cx="8286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Egyenes összekötő nyíllal 16"/>
          <p:cNvCxnSpPr/>
          <p:nvPr/>
        </p:nvCxnSpPr>
        <p:spPr>
          <a:xfrm flipH="1" flipV="1">
            <a:off x="5735960" y="3429000"/>
            <a:ext cx="1440160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>
            <a:stCxn id="23" idx="1"/>
          </p:cNvCxnSpPr>
          <p:nvPr/>
        </p:nvCxnSpPr>
        <p:spPr>
          <a:xfrm flipH="1" flipV="1">
            <a:off x="2999656" y="2996952"/>
            <a:ext cx="4032448" cy="1188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Bal oldali kapcsos zárójel 22"/>
          <p:cNvSpPr/>
          <p:nvPr/>
        </p:nvSpPr>
        <p:spPr>
          <a:xfrm>
            <a:off x="7032104" y="3861048"/>
            <a:ext cx="155448" cy="64807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5343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CustomShape 1"/>
          <p:cNvSpPr/>
          <p:nvPr/>
        </p:nvSpPr>
        <p:spPr>
          <a:xfrm>
            <a:off x="677160" y="396360"/>
            <a:ext cx="7651088" cy="8003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lvl="0"/>
            <a:r>
              <a:rPr lang="hu-HU" sz="3600" spc="-1" dirty="0" err="1">
                <a:solidFill>
                  <a:srgbClr val="5FCBEF"/>
                </a:solidFill>
                <a:latin typeface="Trebuchet MS"/>
              </a:rPr>
              <a:t>Leslie</a:t>
            </a:r>
            <a:r>
              <a:rPr lang="hu-HU" sz="3600" spc="-1" dirty="0">
                <a:solidFill>
                  <a:srgbClr val="5FCBEF"/>
                </a:solidFill>
                <a:latin typeface="Trebuchet MS"/>
              </a:rPr>
              <a:t> mátrix – biológiai példák</a:t>
            </a:r>
            <a:endParaRPr lang="hu-HU" sz="3600" spc="-1" dirty="0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48" y="2046869"/>
            <a:ext cx="1810383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478" y="2141208"/>
            <a:ext cx="1707452" cy="127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60" y="5201900"/>
            <a:ext cx="2995216" cy="97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509" y="5269192"/>
            <a:ext cx="2933777" cy="907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efelé nyíl 2"/>
          <p:cNvSpPr/>
          <p:nvPr/>
        </p:nvSpPr>
        <p:spPr>
          <a:xfrm>
            <a:off x="3353406" y="4069602"/>
            <a:ext cx="510346" cy="11322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363" y="4211046"/>
            <a:ext cx="2486025" cy="428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24428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 dirty="0" err="1">
                <a:solidFill>
                  <a:srgbClr val="5FCBEF"/>
                </a:solidFill>
                <a:latin typeface="Trebuchet MS"/>
              </a:rPr>
              <a:t>Diffúzió</a:t>
            </a:r>
            <a:r>
              <a:rPr lang="en-US" sz="3600" b="0" strike="noStrike" spc="-1" dirty="0">
                <a:solidFill>
                  <a:srgbClr val="5FCBEF"/>
                </a:solidFill>
                <a:latin typeface="Trebuchet MS"/>
              </a:rPr>
              <a:t> </a:t>
            </a:r>
            <a:r>
              <a:rPr lang="en-US" sz="3600" b="0" strike="noStrike" spc="-1" dirty="0" err="1">
                <a:solidFill>
                  <a:srgbClr val="5FCBEF"/>
                </a:solidFill>
                <a:latin typeface="Trebuchet MS"/>
              </a:rPr>
              <a:t>diszkretizációja</a:t>
            </a:r>
            <a:endParaRPr lang="en-US" sz="3600" b="0" strike="noStrike" spc="-1" dirty="0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287" name="Content Placeholder 3"/>
          <p:cNvPicPr/>
          <p:nvPr/>
        </p:nvPicPr>
        <p:blipFill>
          <a:blip r:embed="rId2" cstate="print"/>
          <a:stretch/>
        </p:blipFill>
        <p:spPr>
          <a:xfrm>
            <a:off x="807510" y="1266407"/>
            <a:ext cx="6619985" cy="5262730"/>
          </a:xfrm>
          <a:prstGeom prst="rect">
            <a:avLst/>
          </a:prstGeom>
          <a:ln>
            <a:noFill/>
          </a:ln>
        </p:spPr>
      </p:pic>
      <p:sp>
        <p:nvSpPr>
          <p:cNvPr id="4" name="Téglalap 3"/>
          <p:cNvSpPr/>
          <p:nvPr/>
        </p:nvSpPr>
        <p:spPr>
          <a:xfrm>
            <a:off x="4655840" y="5229200"/>
            <a:ext cx="288032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20351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 dirty="0" err="1">
                <a:solidFill>
                  <a:srgbClr val="5FCBEF"/>
                </a:solidFill>
                <a:latin typeface="Trebuchet MS"/>
              </a:rPr>
              <a:t>Diffúzió</a:t>
            </a:r>
            <a:r>
              <a:rPr lang="en-US" sz="3600" b="0" strike="noStrike" spc="-1" dirty="0">
                <a:solidFill>
                  <a:srgbClr val="5FCBEF"/>
                </a:solidFill>
                <a:latin typeface="Trebuchet MS"/>
              </a:rPr>
              <a:t> </a:t>
            </a:r>
            <a:r>
              <a:rPr lang="en-US" sz="3600" b="0" strike="noStrike" spc="-1" dirty="0" err="1">
                <a:solidFill>
                  <a:srgbClr val="5FCBEF"/>
                </a:solidFill>
                <a:latin typeface="Trebuchet MS"/>
              </a:rPr>
              <a:t>diszkretizációja</a:t>
            </a:r>
            <a:r>
              <a:rPr lang="hu-HU" sz="3600" b="0" strike="noStrike" spc="-1" dirty="0">
                <a:solidFill>
                  <a:srgbClr val="5FCBEF"/>
                </a:solidFill>
                <a:latin typeface="Trebuchet MS"/>
              </a:rPr>
              <a:t> – Neumann feladat</a:t>
            </a:r>
            <a:endParaRPr lang="en-US" sz="3600" b="0" strike="noStrike" spc="-1" dirty="0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022" y="1700808"/>
            <a:ext cx="9431370" cy="3456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392" y="1587458"/>
            <a:ext cx="9289032" cy="488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3600" spc="-1" dirty="0" smtClean="0">
                <a:solidFill>
                  <a:srgbClr val="5FCBEF"/>
                </a:solidFill>
                <a:latin typeface="Trebuchet MS"/>
              </a:rPr>
              <a:t>Diffúziós </a:t>
            </a:r>
            <a:r>
              <a:rPr lang="hu-HU" sz="3600" b="0" strike="noStrike" spc="-1" dirty="0" smtClean="0">
                <a:solidFill>
                  <a:srgbClr val="5FCBEF"/>
                </a:solidFill>
                <a:latin typeface="Trebuchet MS"/>
              </a:rPr>
              <a:t>Neumann feladat </a:t>
            </a:r>
            <a:r>
              <a:rPr lang="hu-HU" sz="3600" spc="-1" dirty="0" smtClean="0">
                <a:solidFill>
                  <a:srgbClr val="5FCBEF"/>
                </a:solidFill>
                <a:latin typeface="Trebuchet MS"/>
              </a:rPr>
              <a:t>fizikája  </a:t>
            </a:r>
            <a:endParaRPr lang="en-US" sz="3600" b="0" strike="noStrike" spc="-1" dirty="0">
              <a:solidFill>
                <a:srgbClr val="000000"/>
              </a:solidFill>
              <a:latin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152</TotalTime>
  <Words>192</Words>
  <Application>Microsoft Office PowerPoint</Application>
  <PresentationFormat>Egyéni</PresentationFormat>
  <Paragraphs>49</Paragraphs>
  <Slides>11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4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Office Theme</vt:lpstr>
      <vt:lpstr>Office Theme</vt:lpstr>
      <vt:lpstr>Office Theme</vt:lpstr>
      <vt:lpstr>Office Theme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Diffúzió és Nemnegatív Mátrixok Hatványozása</dc:title>
  <dc:subject/>
  <dc:creator>Bence Keömley-Horváth</dc:creator>
  <dc:description/>
  <cp:lastModifiedBy>JJuhász</cp:lastModifiedBy>
  <cp:revision>46</cp:revision>
  <dcterms:created xsi:type="dcterms:W3CDTF">2019-02-14T07:23:46Z</dcterms:created>
  <dcterms:modified xsi:type="dcterms:W3CDTF">2020-02-19T22:49:25Z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6</vt:i4>
  </property>
</Properties>
</file>