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4"/>
  </p:notesMasterIdLst>
  <p:sldIdLst>
    <p:sldId id="256" r:id="rId5"/>
    <p:sldId id="257" r:id="rId6"/>
    <p:sldId id="263" r:id="rId7"/>
    <p:sldId id="260" r:id="rId8"/>
    <p:sldId id="261" r:id="rId9"/>
    <p:sldId id="262" r:id="rId10"/>
    <p:sldId id="264" r:id="rId11"/>
    <p:sldId id="259" r:id="rId12"/>
    <p:sldId id="258" r:id="rId13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672995-AD13-43B5-AD00-30A1D1BBAF71}" v="38" dt="2020-02-12T20:22:02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96" autoAdjust="0"/>
  </p:normalViewPr>
  <p:slideViewPr>
    <p:cSldViewPr snapToGrid="0">
      <p:cViewPr varScale="1">
        <p:scale>
          <a:sx n="60" d="100"/>
          <a:sy n="60" d="100"/>
        </p:scale>
        <p:origin x="10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7672995-AD13-43B5-AD00-30A1D1BBAF71}"/>
    <pc:docChg chg="modSld">
      <pc:chgData name="" userId="" providerId="" clId="Web-{27672995-AD13-43B5-AD00-30A1D1BBAF71}" dt="2020-02-12T20:22:02.639" v="37" actId="1076"/>
      <pc:docMkLst>
        <pc:docMk/>
      </pc:docMkLst>
      <pc:sldChg chg="modSp">
        <pc:chgData name="" userId="" providerId="" clId="Web-{27672995-AD13-43B5-AD00-30A1D1BBAF71}" dt="2020-02-12T20:22:02.639" v="37" actId="1076"/>
        <pc:sldMkLst>
          <pc:docMk/>
          <pc:sldMk cId="2667602836" sldId="262"/>
        </pc:sldMkLst>
        <pc:spChg chg="mod">
          <ac:chgData name="" userId="" providerId="" clId="Web-{27672995-AD13-43B5-AD00-30A1D1BBAF71}" dt="2020-02-12T20:21:58.076" v="36" actId="14100"/>
          <ac:spMkLst>
            <pc:docMk/>
            <pc:sldMk cId="2667602836" sldId="262"/>
            <ac:spMk id="278" creationId="{00000000-0000-0000-0000-000000000000}"/>
          </ac:spMkLst>
        </pc:spChg>
        <pc:picChg chg="mod">
          <ac:chgData name="" userId="" providerId="" clId="Web-{27672995-AD13-43B5-AD00-30A1D1BBAF71}" dt="2020-02-12T20:22:02.639" v="37" actId="1076"/>
          <ac:picMkLst>
            <pc:docMk/>
            <pc:sldMk cId="2667602836" sldId="262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D3537-FFA3-4EE6-8A2D-342D9A398BFE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2FE73-7056-4B44-B3E5-3EA612926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21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2FE73-7056-4B44-B3E5-3EA6129261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2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Másik </a:t>
            </a:r>
            <a:r>
              <a:rPr lang="hu-HU" dirty="0" err="1"/>
              <a:t>mx</a:t>
            </a:r>
            <a:r>
              <a:rPr lang="hu-HU" dirty="0"/>
              <a:t> hatványoz 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2FE73-7056-4B44-B3E5-3EA6129261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53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28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2" name="CustomShape 13"/>
            <p:cNvSpPr/>
            <p:nvPr/>
          </p:nvSpPr>
          <p:spPr>
            <a:xfrm>
              <a:off x="0" y="-7920"/>
              <a:ext cx="863280" cy="5697720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Line 15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5400" b="0" strike="noStrike" spc="-1">
                <a:solidFill>
                  <a:srgbClr val="5FCBEF"/>
                </a:solidFill>
                <a:latin typeface="Trebuchet MS"/>
              </a:rPr>
              <a:t>Click to edit Master title style</a:t>
            </a:r>
            <a:endParaRPr lang="en-US" sz="5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BEC7CA1-EED6-44E3-95A5-4A4251640BD6}" type="datetime">
              <a:rPr lang="en-US" sz="900" b="0" strike="noStrike" spc="-1">
                <a:solidFill>
                  <a:srgbClr val="8B8B8B"/>
                </a:solidFill>
                <a:latin typeface="Trebuchet MS"/>
              </a:rPr>
              <a:t>2/12/2020</a:t>
            </a:fld>
            <a:endParaRPr lang="en-US" sz="900" b="0" strike="noStrike" spc="-1"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2CD83DC-88C3-45E8-A3B7-F30D34D44CB1}" type="slidenum">
              <a:rPr lang="en-US" sz="900" b="0" strike="noStrike" spc="-1">
                <a:solidFill>
                  <a:srgbClr val="5FCBEF"/>
                </a:solidFill>
                <a:latin typeface="Trebuchet MS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Trebuchet MS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5FCBEF"/>
                </a:solidFill>
                <a:latin typeface="Trebuchet MS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600" b="0" strike="noStrike" spc="-1">
                <a:solidFill>
                  <a:srgbClr val="404040"/>
                </a:solidFill>
                <a:latin typeface="Trebuchet MS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Fifth level</a:t>
            </a:r>
          </a:p>
        </p:txBody>
      </p:sp>
      <p:sp>
        <p:nvSpPr>
          <p:cNvPr id="76" name="PlaceHolder 1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70BD736-01C2-48CB-82E6-14A03E22F625}" type="datetime">
              <a:rPr lang="en-US" sz="900" b="0" strike="noStrike" spc="-1">
                <a:solidFill>
                  <a:srgbClr val="8B8B8B"/>
                </a:solidFill>
                <a:latin typeface="Trebuchet MS"/>
              </a:rPr>
              <a:t>2/12/2020</a:t>
            </a:fld>
            <a:endParaRPr lang="en-US" sz="900" b="0" strike="noStrike" spc="-1">
              <a:latin typeface="Times New Roman"/>
            </a:endParaRPr>
          </a:p>
        </p:txBody>
      </p:sp>
      <p:sp>
        <p:nvSpPr>
          <p:cNvPr id="77" name="PlaceHolder 1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78" name="PlaceHolder 1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5018B6C-85E6-4D77-9B09-FBB6FA92F27E}" type="slidenum">
              <a:rPr lang="en-US" sz="900" b="0" strike="noStrike" spc="-1">
                <a:solidFill>
                  <a:srgbClr val="5FCBEF"/>
                </a:solidFill>
                <a:latin typeface="Trebuchet MS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16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7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8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9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0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1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2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3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4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6" name="PlaceHolder 12"/>
          <p:cNvSpPr>
            <a:spLocks noGrp="1"/>
          </p:cNvSpPr>
          <p:nvPr>
            <p:ph type="title"/>
          </p:nvPr>
        </p:nvSpPr>
        <p:spPr>
          <a:xfrm>
            <a:off x="677160" y="1498680"/>
            <a:ext cx="3854160" cy="1278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5FCBEF"/>
                </a:solidFill>
                <a:latin typeface="Trebuchet MS"/>
              </a:rPr>
              <a:t>Click to edit Master title style</a:t>
            </a:r>
            <a:endParaRPr lang="en-US" sz="20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7" name="PlaceHolder 13"/>
          <p:cNvSpPr>
            <a:spLocks noGrp="1"/>
          </p:cNvSpPr>
          <p:nvPr>
            <p:ph type="body"/>
          </p:nvPr>
        </p:nvSpPr>
        <p:spPr>
          <a:xfrm>
            <a:off x="4760640" y="514800"/>
            <a:ext cx="4513320" cy="5526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600" b="0" strike="noStrike" spc="-1">
                <a:solidFill>
                  <a:srgbClr val="404040"/>
                </a:solidFill>
                <a:latin typeface="Trebuchet MS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Fifth level</a:t>
            </a:r>
          </a:p>
        </p:txBody>
      </p:sp>
      <p:sp>
        <p:nvSpPr>
          <p:cNvPr id="128" name="PlaceHolder 14"/>
          <p:cNvSpPr>
            <a:spLocks noGrp="1"/>
          </p:cNvSpPr>
          <p:nvPr>
            <p:ph type="body"/>
          </p:nvPr>
        </p:nvSpPr>
        <p:spPr>
          <a:xfrm>
            <a:off x="677160" y="2777040"/>
            <a:ext cx="3854160" cy="258408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Edit Master text styles</a:t>
            </a:r>
          </a:p>
        </p:txBody>
      </p:sp>
      <p:sp>
        <p:nvSpPr>
          <p:cNvPr id="129" name="PlaceHolder 15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2E28A15-9FB9-470F-8FBC-088BA8DF6EDC}" type="datetime">
              <a:rPr lang="en-US" sz="900" b="0" strike="noStrike" spc="-1">
                <a:solidFill>
                  <a:srgbClr val="8B8B8B"/>
                </a:solidFill>
                <a:latin typeface="Trebuchet MS"/>
              </a:rPr>
              <a:t>2/12/2020</a:t>
            </a:fld>
            <a:endParaRPr lang="en-US" sz="900" b="0" strike="noStrike" spc="-1">
              <a:latin typeface="Times New Roman"/>
            </a:endParaRPr>
          </a:p>
        </p:txBody>
      </p:sp>
      <p:sp>
        <p:nvSpPr>
          <p:cNvPr id="130" name="PlaceHolder 16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31" name="PlaceHolder 17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D3F9F1A-C467-4230-92EA-E4359E2E7FD0}" type="slidenum">
              <a:rPr lang="en-US" sz="900" b="0" strike="noStrike" spc="-1">
                <a:solidFill>
                  <a:srgbClr val="5FCBEF"/>
                </a:solidFill>
                <a:latin typeface="Trebuchet MS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69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70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accent1">
                  <a:alpha val="70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71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2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3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4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5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6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7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8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79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5FCBEF"/>
                </a:solidFill>
                <a:latin typeface="Trebuchet MS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0" name="PlaceHolder 13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2400" b="0" strike="noStrike" spc="-1">
                <a:solidFill>
                  <a:srgbClr val="404040"/>
                </a:solidFill>
                <a:latin typeface="Trebuchet MS"/>
              </a:rPr>
              <a:t>Edit Master text styles</a:t>
            </a:r>
          </a:p>
        </p:txBody>
      </p:sp>
      <p:sp>
        <p:nvSpPr>
          <p:cNvPr id="181" name="PlaceHolder 14"/>
          <p:cNvSpPr>
            <a:spLocks noGrp="1"/>
          </p:cNvSpPr>
          <p:nvPr>
            <p:ph type="body"/>
          </p:nvPr>
        </p:nvSpPr>
        <p:spPr>
          <a:xfrm>
            <a:off x="67572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600" b="0" strike="noStrike" spc="-1">
                <a:solidFill>
                  <a:srgbClr val="404040"/>
                </a:solidFill>
                <a:latin typeface="Trebuchet MS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Fifth level</a:t>
            </a:r>
          </a:p>
        </p:txBody>
      </p:sp>
      <p:sp>
        <p:nvSpPr>
          <p:cNvPr id="182" name="PlaceHolder 15"/>
          <p:cNvSpPr>
            <a:spLocks noGrp="1"/>
          </p:cNvSpPr>
          <p:nvPr>
            <p:ph type="body"/>
          </p:nvPr>
        </p:nvSpPr>
        <p:spPr>
          <a:xfrm>
            <a:off x="508824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2400" b="0" strike="noStrike" spc="-1">
                <a:solidFill>
                  <a:srgbClr val="404040"/>
                </a:solidFill>
                <a:latin typeface="Trebuchet MS"/>
              </a:rPr>
              <a:t>Edit Master text styles</a:t>
            </a:r>
          </a:p>
        </p:txBody>
      </p:sp>
      <p:sp>
        <p:nvSpPr>
          <p:cNvPr id="183" name="PlaceHolder 16"/>
          <p:cNvSpPr>
            <a:spLocks noGrp="1"/>
          </p:cNvSpPr>
          <p:nvPr>
            <p:ph type="body"/>
          </p:nvPr>
        </p:nvSpPr>
        <p:spPr>
          <a:xfrm>
            <a:off x="508824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404040"/>
                </a:solidFill>
                <a:latin typeface="Trebuchet MS"/>
              </a:rPr>
              <a:t>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600" b="0" strike="noStrike" spc="-1">
                <a:solidFill>
                  <a:srgbClr val="404040"/>
                </a:solidFill>
                <a:latin typeface="Trebuchet MS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400" b="0" strike="noStrike" spc="-1">
                <a:solidFill>
                  <a:srgbClr val="404040"/>
                </a:solidFill>
                <a:latin typeface="Trebuchet MS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404040"/>
                </a:solidFill>
                <a:latin typeface="Trebuchet MS"/>
              </a:rPr>
              <a:t>Fifth level</a:t>
            </a:r>
          </a:p>
        </p:txBody>
      </p:sp>
      <p:sp>
        <p:nvSpPr>
          <p:cNvPr id="184" name="PlaceHolder 17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7873EC1-F458-41FF-8A22-ABCE3DC85272}" type="datetime">
              <a:rPr lang="en-US" sz="900" b="0" strike="noStrike" spc="-1">
                <a:solidFill>
                  <a:srgbClr val="8B8B8B"/>
                </a:solidFill>
                <a:latin typeface="Trebuchet MS"/>
              </a:rPr>
              <a:t>2/12/2020</a:t>
            </a:fld>
            <a:endParaRPr lang="en-US" sz="900" b="0" strike="noStrike" spc="-1">
              <a:latin typeface="Times New Roman"/>
            </a:endParaRPr>
          </a:p>
        </p:txBody>
      </p:sp>
      <p:sp>
        <p:nvSpPr>
          <p:cNvPr id="185" name="PlaceHolder 18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86" name="PlaceHolder 19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D13DCB5-3AF7-448A-9BD8-E9E2F179FE79}" type="slidenum">
              <a:rPr lang="en-US" sz="900" b="0" strike="noStrike" spc="-1">
                <a:solidFill>
                  <a:srgbClr val="5FCBEF"/>
                </a:solidFill>
                <a:latin typeface="Trebuchet MS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haffer.katalin@hallgato.ppke.hu" TargetMode="External"/><Relationship Id="rId2" Type="http://schemas.openxmlformats.org/officeDocument/2006/relationships/hyperlink" Target="mailto:juhasz.janos@itk.ppke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1439865" y="2231379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hu-HU" sz="5400" b="0" strike="noStrike" spc="-1" dirty="0">
                <a:solidFill>
                  <a:srgbClr val="5FCBEF"/>
                </a:solidFill>
                <a:latin typeface="Trebuchet MS"/>
              </a:rPr>
              <a:t>Diffúzió és </a:t>
            </a:r>
            <a:r>
              <a:rPr lang="hu-HU" sz="5400" b="0" strike="noStrike" spc="-1" dirty="0" err="1">
                <a:solidFill>
                  <a:srgbClr val="5FCBEF"/>
                </a:solidFill>
                <a:latin typeface="Trebuchet MS"/>
              </a:rPr>
              <a:t>Nemnegatív</a:t>
            </a:r>
            <a:r>
              <a:rPr lang="hu-HU" sz="5400" b="0" strike="noStrike" spc="-1" dirty="0">
                <a:solidFill>
                  <a:srgbClr val="5FCBEF"/>
                </a:solidFill>
                <a:latin typeface="Trebuchet MS"/>
              </a:rPr>
              <a:t> Mátrixok Hatványozása</a:t>
            </a:r>
            <a:endParaRPr lang="hu-HU" sz="54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1935126" y="4050720"/>
            <a:ext cx="7338474" cy="1096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60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1800" b="0" strike="noStrike" spc="-1" dirty="0">
                <a:solidFill>
                  <a:srgbClr val="808080"/>
                </a:solidFill>
                <a:latin typeface="Trebuchet MS"/>
              </a:rPr>
              <a:t>Juhász János </a:t>
            </a:r>
            <a:r>
              <a:rPr lang="en-US" dirty="0"/>
              <a:t>(</a:t>
            </a:r>
            <a:r>
              <a:rPr lang="en-US" u="sng" dirty="0">
                <a:solidFill>
                  <a:srgbClr val="00CCFF"/>
                </a:solidFill>
                <a:hlinkClick r:id="rId2"/>
              </a:rPr>
              <a:t>juhasz.janos@itk.ppke.hu</a:t>
            </a:r>
            <a:r>
              <a:rPr lang="en-US" dirty="0"/>
              <a:t>)</a:t>
            </a:r>
            <a:endParaRPr lang="hu-HU" dirty="0"/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1800" b="0" strike="noStrike" spc="-1" dirty="0">
                <a:solidFill>
                  <a:srgbClr val="808080"/>
                </a:solidFill>
                <a:latin typeface="Trebuchet MS"/>
              </a:rPr>
              <a:t>Schäffer Katalin (</a:t>
            </a:r>
            <a:r>
              <a:rPr lang="hu-HU" u="sng" dirty="0">
                <a:solidFill>
                  <a:srgbClr val="00CCFF"/>
                </a:solidFill>
                <a:hlinkClick r:id="rId3"/>
              </a:rPr>
              <a:t>schaffer.katalin@</a:t>
            </a:r>
            <a:r>
              <a:rPr lang="hu-HU" u="sng" dirty="0" err="1">
                <a:solidFill>
                  <a:srgbClr val="00CCFF"/>
                </a:solidFill>
                <a:hlinkClick r:id="rId3"/>
              </a:rPr>
              <a:t>hallgato.ppke.hu</a:t>
            </a:r>
            <a:r>
              <a:rPr lang="hu-HU" sz="1800" b="0" strike="noStrike" spc="-1" dirty="0">
                <a:solidFill>
                  <a:srgbClr val="808080"/>
                </a:solidFill>
                <a:latin typeface="Trebuchet M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 dirty="0" err="1">
                <a:solidFill>
                  <a:srgbClr val="5FCBEF"/>
                </a:solidFill>
                <a:latin typeface="Trebuchet MS"/>
              </a:rPr>
              <a:t>Matlab</a:t>
            </a:r>
            <a:r>
              <a:rPr lang="en-US" sz="3600" b="0" strike="noStrike" spc="-1" dirty="0">
                <a:solidFill>
                  <a:srgbClr val="5FCBEF"/>
                </a:solidFill>
                <a:latin typeface="Trebuchet MS"/>
              </a:rPr>
              <a:t> </a:t>
            </a:r>
            <a:r>
              <a:rPr lang="hu-HU" sz="3600" b="0" strike="noStrike" spc="-1" dirty="0">
                <a:solidFill>
                  <a:srgbClr val="5FCBEF"/>
                </a:solidFill>
                <a:latin typeface="Trebuchet MS"/>
              </a:rPr>
              <a:t>hasznos módszerek</a:t>
            </a:r>
            <a:endParaRPr lang="hu-HU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78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Diagonális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mátrix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: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Mátrix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 =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diag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(ones(n,1)) +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diag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(ones(n-1,1),1) +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diag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(ones(n-1,1),-1)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Sajátértékek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/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vektorok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: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[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sajátvektor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sajátérték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] =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eig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(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mátrix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)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sajátérték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 =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diag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(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sajátérték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)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Komplex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sajátértékek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plottolása</a:t>
            </a: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plot(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sajátértékek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, ‘o’)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Szép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mátrix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reprezentáció</a:t>
            </a: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imagesc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(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Mátrix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), </a:t>
            </a:r>
            <a:r>
              <a:rPr lang="en-US" sz="1600" b="0" strike="noStrike" spc="-1" dirty="0" err="1">
                <a:solidFill>
                  <a:srgbClr val="404040"/>
                </a:solidFill>
                <a:latin typeface="Trebuchet MS"/>
              </a:rPr>
              <a:t>caxis</a:t>
            </a:r>
            <a:r>
              <a:rPr lang="en-US" sz="1600" b="0" strike="noStrike" spc="-1" dirty="0">
                <a:solidFill>
                  <a:srgbClr val="404040"/>
                </a:solidFill>
                <a:latin typeface="Trebuchet MS"/>
              </a:rPr>
              <a:t>([0,1])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Animáció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: loop-ban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waitforbuttonpress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, pause(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Trebuchet MS"/>
              </a:rPr>
              <a:t>mp</a:t>
            </a:r>
            <a:r>
              <a:rPr lang="en-US" sz="1800" b="0" strike="noStrike" spc="-1" dirty="0">
                <a:solidFill>
                  <a:srgbClr val="404040"/>
                </a:solidFill>
                <a:latin typeface="Trebuchet MS"/>
              </a:rPr>
              <a:t>)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5FCBEF"/>
                </a:solidFill>
                <a:latin typeface="Trebuchet MS"/>
              </a:rPr>
              <a:t>Diffúzió diszkretizációja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87" name="Content Placeholder 3"/>
          <p:cNvPicPr/>
          <p:nvPr/>
        </p:nvPicPr>
        <p:blipFill>
          <a:blip r:embed="rId2"/>
          <a:stretch/>
        </p:blipFill>
        <p:spPr>
          <a:xfrm>
            <a:off x="807510" y="1266407"/>
            <a:ext cx="6619985" cy="52627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20351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 dirty="0" err="1">
                <a:solidFill>
                  <a:srgbClr val="5FCBEF"/>
                </a:solidFill>
                <a:latin typeface="Trebuchet MS"/>
              </a:rPr>
              <a:t>Diffúzió</a:t>
            </a:r>
            <a:r>
              <a:rPr lang="en-US" sz="3600" b="0" strike="noStrike" spc="-1" dirty="0">
                <a:solidFill>
                  <a:srgbClr val="5FCBEF"/>
                </a:solidFill>
                <a:latin typeface="Trebuchet MS"/>
              </a:rPr>
              <a:t> </a:t>
            </a:r>
            <a:r>
              <a:rPr lang="en-US" sz="3600" b="0" strike="noStrike" spc="-1" dirty="0" err="1">
                <a:solidFill>
                  <a:srgbClr val="5FCBEF"/>
                </a:solidFill>
                <a:latin typeface="Trebuchet MS"/>
              </a:rPr>
              <a:t>diszkretizációja</a:t>
            </a:r>
            <a:r>
              <a:rPr lang="hu-HU" sz="3600" b="0" strike="noStrike" spc="-1" dirty="0">
                <a:solidFill>
                  <a:srgbClr val="5FCBEF"/>
                </a:solidFill>
                <a:latin typeface="Trebuchet MS"/>
              </a:rPr>
              <a:t> – Neumann feladat</a:t>
            </a:r>
            <a:endParaRPr lang="en-US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28" y="1848700"/>
            <a:ext cx="9396910" cy="33458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5FCBEF"/>
                </a:solidFill>
                <a:latin typeface="Trebuchet MS"/>
              </a:rPr>
              <a:t>Mátrix reprezentáció</a:t>
            </a:r>
            <a:endParaRPr lang="en-US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9" name="TextShape 2"/>
          <p:cNvSpPr txBox="1"/>
          <p:nvPr/>
        </p:nvSpPr>
        <p:spPr>
          <a:xfrm>
            <a:off x="677159" y="2581342"/>
            <a:ext cx="4667351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u-HU" sz="2400" b="0" strike="noStrike" spc="-1" dirty="0">
                <a:solidFill>
                  <a:srgbClr val="404040"/>
                </a:solidFill>
                <a:latin typeface="Trebuchet MS"/>
              </a:rPr>
              <a:t>Peremfeltétel: </a:t>
            </a:r>
            <a:r>
              <a:rPr lang="en-US" sz="2400" b="0" strike="noStrike" spc="-1" dirty="0">
                <a:solidFill>
                  <a:srgbClr val="404040"/>
                </a:solidFill>
                <a:latin typeface="Trebuchet MS"/>
              </a:rPr>
              <a:t>Neumann (</a:t>
            </a:r>
            <a:r>
              <a:rPr lang="en-US" sz="2400" b="0" strike="noStrike" spc="-1" dirty="0" err="1">
                <a:solidFill>
                  <a:srgbClr val="404040"/>
                </a:solidFill>
                <a:latin typeface="Trebuchet MS"/>
              </a:rPr>
              <a:t>fal</a:t>
            </a:r>
            <a:r>
              <a:rPr lang="en-US" sz="2400" b="0" strike="noStrike" spc="-1" dirty="0">
                <a:solidFill>
                  <a:srgbClr val="404040"/>
                </a:solidFill>
                <a:latin typeface="Trebuchet MS"/>
              </a:rPr>
              <a:t>)</a:t>
            </a:r>
          </a:p>
        </p:txBody>
      </p:sp>
      <p:pic>
        <p:nvPicPr>
          <p:cNvPr id="290" name="Content Placeholder 6"/>
          <p:cNvPicPr/>
          <p:nvPr/>
        </p:nvPicPr>
        <p:blipFill>
          <a:blip r:embed="rId3"/>
          <a:stretch/>
        </p:blipFill>
        <p:spPr>
          <a:xfrm>
            <a:off x="676440" y="3658679"/>
            <a:ext cx="4241880" cy="1828440"/>
          </a:xfrm>
          <a:prstGeom prst="rect">
            <a:avLst/>
          </a:prstGeom>
          <a:ln>
            <a:noFill/>
          </a:ln>
        </p:spPr>
      </p:pic>
      <p:pic>
        <p:nvPicPr>
          <p:cNvPr id="299" name="Picture 19"/>
          <p:cNvPicPr/>
          <p:nvPr/>
        </p:nvPicPr>
        <p:blipFill>
          <a:blip r:embed="rId4"/>
          <a:stretch/>
        </p:blipFill>
        <p:spPr>
          <a:xfrm>
            <a:off x="662242" y="1294831"/>
            <a:ext cx="7524360" cy="571320"/>
          </a:xfrm>
          <a:prstGeom prst="rect">
            <a:avLst/>
          </a:prstGeom>
          <a:ln>
            <a:noFill/>
          </a:ln>
        </p:spPr>
      </p:pic>
      <p:pic>
        <p:nvPicPr>
          <p:cNvPr id="300" name="Picture 20"/>
          <p:cNvPicPr/>
          <p:nvPr/>
        </p:nvPicPr>
        <p:blipFill>
          <a:blip r:embed="rId5"/>
          <a:stretch/>
        </p:blipFill>
        <p:spPr>
          <a:xfrm>
            <a:off x="662242" y="1952342"/>
            <a:ext cx="752040" cy="323640"/>
          </a:xfrm>
          <a:prstGeom prst="rect">
            <a:avLst/>
          </a:prstGeom>
          <a:ln>
            <a:noFill/>
          </a:ln>
        </p:spPr>
      </p:pic>
      <p:sp>
        <p:nvSpPr>
          <p:cNvPr id="301" name="CustomShape 10"/>
          <p:cNvSpPr/>
          <p:nvPr/>
        </p:nvSpPr>
        <p:spPr>
          <a:xfrm>
            <a:off x="590400" y="5799960"/>
            <a:ext cx="6561774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spc="-1" dirty="0" err="1">
                <a:solidFill>
                  <a:srgbClr val="C00000"/>
                </a:solidFill>
                <a:latin typeface="Trebuchet MS"/>
              </a:rPr>
              <a:t>Feladat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: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kipróbálni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a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különböző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feltételeket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, µ &lt; 0.5; µ &gt; 0.5</a:t>
            </a:r>
          </a:p>
        </p:txBody>
      </p:sp>
      <p:grpSp>
        <p:nvGrpSpPr>
          <p:cNvPr id="3" name="Csoportba foglalás 2"/>
          <p:cNvGrpSpPr/>
          <p:nvPr/>
        </p:nvGrpSpPr>
        <p:grpSpPr>
          <a:xfrm>
            <a:off x="1236706" y="3211920"/>
            <a:ext cx="4313856" cy="2285832"/>
            <a:chOff x="1236706" y="3211920"/>
            <a:chExt cx="4313856" cy="2285832"/>
          </a:xfrm>
        </p:grpSpPr>
        <p:grpSp>
          <p:nvGrpSpPr>
            <p:cNvPr id="293" name="Group 4"/>
            <p:cNvGrpSpPr/>
            <p:nvPr/>
          </p:nvGrpSpPr>
          <p:grpSpPr>
            <a:xfrm>
              <a:off x="1775636" y="3211920"/>
              <a:ext cx="3774926" cy="1967422"/>
              <a:chOff x="6138086" y="3440520"/>
              <a:chExt cx="3774926" cy="1967422"/>
            </a:xfrm>
          </p:grpSpPr>
          <p:sp>
            <p:nvSpPr>
              <p:cNvPr id="296" name="CustomShape 7"/>
              <p:cNvSpPr/>
              <p:nvPr/>
            </p:nvSpPr>
            <p:spPr>
              <a:xfrm>
                <a:off x="7689128" y="3440520"/>
                <a:ext cx="2223884" cy="3646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800" b="0" strike="noStrike" spc="-1" dirty="0" err="1">
                    <a:solidFill>
                      <a:srgbClr val="FF0000"/>
                    </a:solidFill>
                    <a:latin typeface="Trebuchet MS"/>
                  </a:rPr>
                  <a:t>Dirichlet</a:t>
                </a:r>
                <a:r>
                  <a:rPr lang="en-US" sz="1800" b="0" strike="noStrike" spc="-1" dirty="0">
                    <a:solidFill>
                      <a:srgbClr val="FF0000"/>
                    </a:solidFill>
                    <a:latin typeface="Trebuchet MS"/>
                  </a:rPr>
                  <a:t> (</a:t>
                </a:r>
                <a:r>
                  <a:rPr lang="en-US" sz="1800" b="0" strike="noStrike" spc="-1" dirty="0" err="1">
                    <a:solidFill>
                      <a:srgbClr val="FF0000"/>
                    </a:solidFill>
                    <a:latin typeface="Trebuchet MS"/>
                  </a:rPr>
                  <a:t>kifolyik</a:t>
                </a:r>
                <a:r>
                  <a:rPr lang="en-US" sz="1800" b="0" strike="noStrike" spc="-1" dirty="0">
                    <a:solidFill>
                      <a:srgbClr val="FF0000"/>
                    </a:solidFill>
                    <a:latin typeface="Trebuchet MS"/>
                  </a:rPr>
                  <a:t>)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297" name="CustomShape 8"/>
              <p:cNvSpPr/>
              <p:nvPr/>
            </p:nvSpPr>
            <p:spPr>
              <a:xfrm flipH="1">
                <a:off x="6138086" y="3715920"/>
                <a:ext cx="1541720" cy="8928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  <a:round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98" name="CustomShape 9"/>
              <p:cNvSpPr/>
              <p:nvPr/>
            </p:nvSpPr>
            <p:spPr>
              <a:xfrm>
                <a:off x="8434720" y="3733390"/>
                <a:ext cx="291183" cy="1674552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  <a:round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" name="Szövegdoboz 1"/>
            <p:cNvSpPr txBox="1"/>
            <p:nvPr/>
          </p:nvSpPr>
          <p:spPr>
            <a:xfrm>
              <a:off x="1236706" y="3601043"/>
              <a:ext cx="53893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hu-HU" sz="1400" i="1" dirty="0">
                  <a:solidFill>
                    <a:srgbClr val="FF0000"/>
                  </a:solidFill>
                </a:rPr>
                <a:t>1-2</a:t>
              </a:r>
              <a:r>
                <a:rPr lang="el-GR" sz="1400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μ</a:t>
              </a:r>
              <a:endParaRPr lang="en-US" sz="1400" i="1" dirty="0">
                <a:solidFill>
                  <a:srgbClr val="FF0000"/>
                </a:solidFill>
              </a:endParaRPr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4218916" y="5189975"/>
              <a:ext cx="53893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hu-HU" sz="1400" i="1" dirty="0">
                  <a:solidFill>
                    <a:srgbClr val="FF0000"/>
                  </a:solidFill>
                </a:rPr>
                <a:t>1-2</a:t>
              </a:r>
              <a:r>
                <a:rPr lang="el-GR" sz="1400" i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μ</a:t>
              </a:r>
              <a:endParaRPr lang="en-US" sz="1400" i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4" name="Kép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7441" y="1964472"/>
            <a:ext cx="7633488" cy="639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677160" y="609480"/>
            <a:ext cx="8596440" cy="91977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spc="-1" dirty="0">
                <a:solidFill>
                  <a:srgbClr val="5FCBEF"/>
                </a:solidFill>
                <a:latin typeface="Trebuchet MS"/>
              </a:rPr>
              <a:t> </a:t>
            </a:r>
            <a:r>
              <a:rPr lang="en-US" sz="3600" spc="-1" dirty="0" err="1">
                <a:solidFill>
                  <a:srgbClr val="5FCBEF"/>
                </a:solidFill>
                <a:latin typeface="Trebuchet MS"/>
              </a:rPr>
              <a:t>Perron-Frobenius</a:t>
            </a:r>
            <a:r>
              <a:rPr lang="hu-HU" sz="3600" spc="-1" dirty="0">
                <a:solidFill>
                  <a:srgbClr val="5FCBEF"/>
                </a:solidFill>
                <a:latin typeface="Trebuchet MS"/>
              </a:rPr>
              <a:t> mátrixok</a:t>
            </a:r>
            <a:endParaRPr lang="hu-HU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78" name="TextShape 2"/>
          <p:cNvSpPr txBox="1"/>
          <p:nvPr/>
        </p:nvSpPr>
        <p:spPr>
          <a:xfrm>
            <a:off x="677160" y="4473836"/>
            <a:ext cx="8596440" cy="2110448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900" indent="-342265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spc="-1" dirty="0">
                <a:solidFill>
                  <a:srgbClr val="404040"/>
                </a:solidFill>
                <a:latin typeface="Trebuchet MS"/>
              </a:rPr>
              <a:t>legnagyobb sajátérték jellemzi a mátrixot pl.:</a:t>
            </a:r>
            <a:endParaRPr lang="hu-HU" dirty="0"/>
          </a:p>
          <a:p>
            <a:pPr marL="800100" lvl="1" indent="-342265"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spc="-1" dirty="0">
                <a:solidFill>
                  <a:srgbClr val="404040"/>
                </a:solidFill>
                <a:latin typeface="Trebuchet MS"/>
              </a:rPr>
              <a:t>Diffúzió mátrix sajátértékei (korábbi feladatban különböző </a:t>
            </a:r>
            <a:r>
              <a:rPr lang="el-GR" spc="-1" dirty="0">
                <a:solidFill>
                  <a:srgbClr val="404040"/>
                </a:solidFill>
                <a:latin typeface="Trebuchet MS"/>
              </a:rPr>
              <a:t>μ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 mellett)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40" y="1737904"/>
            <a:ext cx="9050500" cy="217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6028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677160" y="609480"/>
            <a:ext cx="8596440" cy="91977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spc="-1" dirty="0" err="1">
                <a:solidFill>
                  <a:srgbClr val="5FCBEF"/>
                </a:solidFill>
                <a:latin typeface="Trebuchet MS"/>
              </a:rPr>
              <a:t>Perron-Frobenius</a:t>
            </a:r>
            <a:r>
              <a:rPr lang="hu-HU" sz="3600" spc="-1" dirty="0">
                <a:solidFill>
                  <a:srgbClr val="5FCBEF"/>
                </a:solidFill>
                <a:latin typeface="Trebuchet MS"/>
              </a:rPr>
              <a:t> mátrixok</a:t>
            </a:r>
          </a:p>
          <a:p>
            <a:pPr>
              <a:lnSpc>
                <a:spcPct val="100000"/>
              </a:lnSpc>
            </a:pPr>
            <a:r>
              <a:rPr lang="hu-HU" sz="3600" b="0" strike="noStrike" spc="-1" dirty="0">
                <a:solidFill>
                  <a:srgbClr val="5FCBEF"/>
                </a:solidFill>
                <a:latin typeface="Trebuchet MS"/>
              </a:rPr>
              <a:t>Stabil korfa</a:t>
            </a:r>
            <a:endParaRPr lang="hu-HU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60" y="1984240"/>
            <a:ext cx="7708083" cy="3514413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677160" y="5753583"/>
            <a:ext cx="78452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8288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</a:pPr>
            <a:r>
              <a:rPr lang="en-US" sz="2000" b="1" spc="-1" dirty="0" err="1">
                <a:solidFill>
                  <a:srgbClr val="C00000"/>
                </a:solidFill>
                <a:latin typeface="Trebuchet MS"/>
              </a:rPr>
              <a:t>Feladat</a:t>
            </a:r>
            <a:r>
              <a:rPr lang="en-US" sz="2000" spc="-1" dirty="0">
                <a:solidFill>
                  <a:srgbClr val="404040"/>
                </a:solidFill>
                <a:latin typeface="Trebuchet MS"/>
              </a:rPr>
              <a:t>:</a:t>
            </a:r>
            <a:r>
              <a:rPr lang="hu-HU" sz="2000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h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atványozzátok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az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alábbi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hu-HU" b="1" spc="-1" dirty="0">
                <a:solidFill>
                  <a:srgbClr val="404040"/>
                </a:solidFill>
                <a:latin typeface="Trebuchet MS"/>
              </a:rPr>
              <a:t>L</a:t>
            </a:r>
            <a:r>
              <a:rPr lang="en-US" b="1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mátrixot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, ahol minden  </a:t>
            </a:r>
            <a:r>
              <a:rPr lang="hu-HU" spc="-1" dirty="0" err="1">
                <a:solidFill>
                  <a:srgbClr val="404040"/>
                </a:solidFill>
                <a:latin typeface="Trebuchet MS"/>
              </a:rPr>
              <a:t>b</a:t>
            </a:r>
            <a:r>
              <a:rPr lang="hu-HU" spc="-1" baseline="-25000" dirty="0" err="1">
                <a:solidFill>
                  <a:srgbClr val="404040"/>
                </a:solidFill>
                <a:latin typeface="Trebuchet MS"/>
              </a:rPr>
              <a:t>k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=1, </a:t>
            </a:r>
            <a:r>
              <a:rPr lang="hu-HU" spc="-1" dirty="0" err="1">
                <a:solidFill>
                  <a:srgbClr val="404040"/>
                </a:solidFill>
                <a:latin typeface="Trebuchet MS"/>
              </a:rPr>
              <a:t>s</a:t>
            </a:r>
            <a:r>
              <a:rPr lang="hu-HU" spc="-1" baseline="-25000" dirty="0" err="1">
                <a:solidFill>
                  <a:srgbClr val="404040"/>
                </a:solidFill>
                <a:latin typeface="Trebuchet MS"/>
              </a:rPr>
              <a:t>k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=1</a:t>
            </a:r>
          </a:p>
        </p:txBody>
      </p:sp>
    </p:spTree>
    <p:extLst>
      <p:ext uri="{BB962C8B-B14F-4D97-AF65-F5344CB8AC3E}">
        <p14:creationId xmlns:p14="http://schemas.microsoft.com/office/powerpoint/2010/main" val="13430105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extShape 1"/>
          <p:cNvSpPr txBox="1"/>
          <p:nvPr/>
        </p:nvSpPr>
        <p:spPr>
          <a:xfrm>
            <a:off x="866345" y="1482914"/>
            <a:ext cx="7583971" cy="2836838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</a:pPr>
            <a:endParaRPr lang="hu-HU" spc="-1" dirty="0">
              <a:solidFill>
                <a:srgbClr val="404040"/>
              </a:solidFill>
              <a:latin typeface="Trebuchet MS"/>
            </a:endParaRPr>
          </a:p>
          <a:p>
            <a:pPr indent="268288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</a:pPr>
            <a:r>
              <a:rPr lang="en-US" sz="2000" b="1" spc="-1" dirty="0" err="1">
                <a:solidFill>
                  <a:srgbClr val="C00000"/>
                </a:solidFill>
                <a:latin typeface="Trebuchet MS"/>
              </a:rPr>
              <a:t>Feladat</a:t>
            </a:r>
            <a:r>
              <a:rPr lang="en-US" sz="2000" spc="-1" dirty="0">
                <a:solidFill>
                  <a:srgbClr val="404040"/>
                </a:solidFill>
                <a:latin typeface="Trebuchet MS"/>
              </a:rPr>
              <a:t>:</a:t>
            </a:r>
            <a:r>
              <a:rPr lang="hu-HU" sz="2000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h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atványozzátok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az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alábbi</a:t>
            </a:r>
            <a:r>
              <a:rPr lang="en-US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spc="-1" dirty="0" err="1">
                <a:solidFill>
                  <a:srgbClr val="404040"/>
                </a:solidFill>
                <a:latin typeface="Trebuchet MS"/>
              </a:rPr>
              <a:t>mátrixot</a:t>
            </a:r>
            <a:endParaRPr lang="hu-HU" spc="-1" dirty="0">
              <a:solidFill>
                <a:srgbClr val="404040"/>
              </a:solidFill>
              <a:latin typeface="Trebuchet MS"/>
            </a:endParaRPr>
          </a:p>
          <a:p>
            <a:pPr indent="268288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</a:pPr>
            <a:endParaRPr lang="hu-HU" spc="-1" dirty="0">
              <a:solidFill>
                <a:srgbClr val="404040"/>
              </a:solidFill>
              <a:latin typeface="Trebuchet MS"/>
            </a:endParaRPr>
          </a:p>
          <a:p>
            <a:pPr indent="268288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</a:pPr>
            <a:endParaRPr lang="hu-HU" spc="-1" dirty="0">
              <a:solidFill>
                <a:srgbClr val="404040"/>
              </a:solidFill>
              <a:latin typeface="Trebuchet MS"/>
            </a:endParaRPr>
          </a:p>
          <a:p>
            <a:pPr indent="268288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</a:pPr>
            <a:endParaRPr lang="hu-HU" spc="-1" dirty="0">
              <a:solidFill>
                <a:srgbClr val="404040"/>
              </a:solidFill>
              <a:latin typeface="Trebuchet MS"/>
            </a:endParaRPr>
          </a:p>
          <a:p>
            <a:pPr indent="268288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</a:pPr>
            <a:endParaRPr lang="hu-HU" spc="-1" dirty="0">
              <a:solidFill>
                <a:srgbClr val="404040"/>
              </a:solidFill>
              <a:latin typeface="Trebuchet MS"/>
            </a:endParaRPr>
          </a:p>
          <a:p>
            <a:pPr marL="742950" lvl="1" indent="-285750">
              <a:spcBef>
                <a:spcPts val="1001"/>
              </a:spcBef>
              <a:buClr>
                <a:srgbClr val="5FCBEF"/>
              </a:buClr>
              <a:buSzPct val="80000"/>
              <a:buFont typeface="Wingdings" panose="05000000000000000000" pitchFamily="2" charset="2"/>
              <a:buChar char="Ø"/>
            </a:pPr>
            <a:r>
              <a:rPr lang="hu-HU" spc="-1" dirty="0">
                <a:solidFill>
                  <a:srgbClr val="404040"/>
                </a:solidFill>
                <a:latin typeface="Trebuchet MS"/>
              </a:rPr>
              <a:t>hatványozáskor ciklikusan magába visszatérő mátrix</a:t>
            </a:r>
            <a:endParaRPr lang="en-US" spc="-1" dirty="0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85" name="Picture 5"/>
          <p:cNvPicPr/>
          <p:nvPr/>
        </p:nvPicPr>
        <p:blipFill>
          <a:blip r:embed="rId3"/>
          <a:stretch/>
        </p:blipFill>
        <p:spPr>
          <a:xfrm>
            <a:off x="1199140" y="2597139"/>
            <a:ext cx="1294920" cy="1152000"/>
          </a:xfrm>
          <a:prstGeom prst="rect">
            <a:avLst/>
          </a:prstGeom>
          <a:ln>
            <a:noFill/>
          </a:ln>
        </p:spPr>
      </p:pic>
      <p:sp>
        <p:nvSpPr>
          <p:cNvPr id="5" name="TextShape 1"/>
          <p:cNvSpPr txBox="1"/>
          <p:nvPr/>
        </p:nvSpPr>
        <p:spPr>
          <a:xfrm>
            <a:off x="677160" y="609480"/>
            <a:ext cx="7315957" cy="91977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spc="-1" dirty="0" err="1">
                <a:solidFill>
                  <a:srgbClr val="5FCBEF"/>
                </a:solidFill>
                <a:latin typeface="Trebuchet MS"/>
              </a:rPr>
              <a:t>Perron-Frobenius</a:t>
            </a:r>
            <a:r>
              <a:rPr lang="hu-HU" sz="3600" spc="-1" dirty="0">
                <a:solidFill>
                  <a:srgbClr val="5FCBEF"/>
                </a:solidFill>
                <a:latin typeface="Trebuchet MS"/>
              </a:rPr>
              <a:t> mátrixok</a:t>
            </a:r>
          </a:p>
          <a:p>
            <a:pPr>
              <a:lnSpc>
                <a:spcPct val="100000"/>
              </a:lnSpc>
            </a:pPr>
            <a:r>
              <a:rPr lang="hu-HU" sz="3600" b="0" strike="noStrike" spc="-1" dirty="0">
                <a:solidFill>
                  <a:srgbClr val="5FCBEF"/>
                </a:solidFill>
                <a:latin typeface="Trebuchet MS"/>
              </a:rPr>
              <a:t>Ellenpélda</a:t>
            </a:r>
            <a:endParaRPr lang="hu-HU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Shape 1"/>
          <p:cNvSpPr txBox="1"/>
          <p:nvPr/>
        </p:nvSpPr>
        <p:spPr>
          <a:xfrm>
            <a:off x="677160" y="1372556"/>
            <a:ext cx="3854160" cy="639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b="0" strike="noStrike" spc="-1" dirty="0" err="1">
                <a:solidFill>
                  <a:srgbClr val="5FCBEF"/>
                </a:solidFill>
                <a:latin typeface="Trebuchet MS"/>
              </a:rPr>
              <a:t>Mátrix</a:t>
            </a:r>
            <a:r>
              <a:rPr lang="en-US" sz="2000" b="0" strike="noStrike" spc="-1" dirty="0">
                <a:solidFill>
                  <a:srgbClr val="5FCBEF"/>
                </a:solidFill>
                <a:latin typeface="Trebuchet MS"/>
              </a:rPr>
              <a:t> </a:t>
            </a:r>
            <a:r>
              <a:rPr lang="en-US" sz="2000" b="0" strike="noStrike" spc="-1" dirty="0" err="1">
                <a:solidFill>
                  <a:srgbClr val="5FCBEF"/>
                </a:solidFill>
                <a:latin typeface="Trebuchet MS"/>
              </a:rPr>
              <a:t>hatványozás</a:t>
            </a:r>
            <a:endParaRPr lang="en-US" sz="20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80" name="Content Placeholder 7"/>
          <p:cNvPicPr/>
          <p:nvPr/>
        </p:nvPicPr>
        <p:blipFill>
          <a:blip r:embed="rId2"/>
          <a:stretch/>
        </p:blipFill>
        <p:spPr>
          <a:xfrm>
            <a:off x="6416856" y="1069367"/>
            <a:ext cx="3152520" cy="4485960"/>
          </a:xfrm>
          <a:prstGeom prst="rect">
            <a:avLst/>
          </a:prstGeom>
          <a:ln>
            <a:noFill/>
          </a:ln>
        </p:spPr>
      </p:pic>
      <p:sp>
        <p:nvSpPr>
          <p:cNvPr id="281" name="TextShape 2"/>
          <p:cNvSpPr txBox="1"/>
          <p:nvPr/>
        </p:nvSpPr>
        <p:spPr>
          <a:xfrm>
            <a:off x="677159" y="2137680"/>
            <a:ext cx="5739697" cy="377438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b="0" strike="noStrike" spc="-1" dirty="0">
                <a:solidFill>
                  <a:srgbClr val="404040"/>
                </a:solidFill>
                <a:latin typeface="Trebuchet MS"/>
              </a:rPr>
              <a:t>Többszörös sajátérték</a:t>
            </a:r>
          </a:p>
          <a:p>
            <a:pPr marL="742680" lvl="1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b="0" strike="noStrike" spc="-1" dirty="0">
                <a:solidFill>
                  <a:srgbClr val="404040"/>
                </a:solidFill>
                <a:latin typeface="Trebuchet MS"/>
              </a:rPr>
              <a:t>Jordan-blokk</a:t>
            </a:r>
          </a:p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b="0" strike="noStrike" spc="-1" dirty="0">
                <a:solidFill>
                  <a:srgbClr val="404040"/>
                </a:solidFill>
                <a:latin typeface="Trebuchet MS"/>
              </a:rPr>
              <a:t>Epszilon (zaj) </a:t>
            </a:r>
            <a:r>
              <a:rPr lang="hu-HU" strike="noStrike" spc="-1" dirty="0">
                <a:solidFill>
                  <a:srgbClr val="404040"/>
                </a:solidFill>
                <a:latin typeface="Trebuchet MS"/>
              </a:rPr>
              <a:t>pozíciója</a:t>
            </a:r>
            <a:r>
              <a:rPr lang="hu-HU" b="0" strike="noStrike" spc="-1" dirty="0">
                <a:solidFill>
                  <a:srgbClr val="404040"/>
                </a:solidFill>
                <a:latin typeface="Trebuchet MS"/>
              </a:rPr>
              <a:t> a meghatározó</a:t>
            </a:r>
            <a:endParaRPr lang="hu-HU" spc="-1" dirty="0">
              <a:solidFill>
                <a:srgbClr val="404040"/>
              </a:solidFill>
              <a:latin typeface="Trebuchet MS"/>
            </a:endParaRPr>
          </a:p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b="0" strike="noStrike" spc="-1" dirty="0">
                <a:solidFill>
                  <a:srgbClr val="404040"/>
                </a:solidFill>
                <a:latin typeface="Trebuchet MS"/>
              </a:rPr>
              <a:t>„</a:t>
            </a:r>
            <a:r>
              <a:rPr lang="hu-HU" b="0" strike="noStrike" spc="-1" dirty="0" err="1">
                <a:solidFill>
                  <a:srgbClr val="404040"/>
                </a:solidFill>
                <a:latin typeface="Trebuchet MS"/>
              </a:rPr>
              <a:t>curse</a:t>
            </a:r>
            <a:r>
              <a:rPr lang="hu-HU" b="0" strike="noStrike" spc="-1" dirty="0">
                <a:solidFill>
                  <a:srgbClr val="404040"/>
                </a:solidFill>
                <a:latin typeface="Trebuchet MS"/>
              </a:rPr>
              <a:t> of </a:t>
            </a:r>
            <a:r>
              <a:rPr lang="hu-HU" b="0" strike="noStrike" spc="-1" dirty="0" err="1">
                <a:solidFill>
                  <a:srgbClr val="404040"/>
                </a:solidFill>
                <a:latin typeface="Trebuchet MS"/>
              </a:rPr>
              <a:t>dimension</a:t>
            </a:r>
            <a:r>
              <a:rPr lang="hu-HU" b="0" strike="noStrike" spc="-1" dirty="0">
                <a:solidFill>
                  <a:srgbClr val="404040"/>
                </a:solidFill>
                <a:latin typeface="Trebuchet MS"/>
              </a:rPr>
              <a:t>” :</a:t>
            </a:r>
          </a:p>
          <a:p>
            <a:pPr marL="743040" lvl="1" indent="-285480"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b="0" strike="noStrike" spc="-1" dirty="0">
                <a:solidFill>
                  <a:srgbClr val="404040"/>
                </a:solidFill>
                <a:latin typeface="Trebuchet MS"/>
              </a:rPr>
              <a:t>magasabb dimenzióban a zaj hatása jobban érvényesül</a:t>
            </a:r>
          </a:p>
          <a:p>
            <a:pPr marL="285840" indent="-285480">
              <a:lnSpc>
                <a:spcPct val="100000"/>
              </a:lnSpc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b="0" strike="noStrike" spc="-1" dirty="0" err="1">
                <a:solidFill>
                  <a:srgbClr val="404040"/>
                </a:solidFill>
                <a:latin typeface="Trebuchet MS"/>
              </a:rPr>
              <a:t>Valóságos</a:t>
            </a:r>
            <a:r>
              <a:rPr lang="en-US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b="0" strike="noStrike" spc="-1" dirty="0" err="1">
                <a:solidFill>
                  <a:srgbClr val="404040"/>
                </a:solidFill>
                <a:latin typeface="Trebuchet MS"/>
              </a:rPr>
              <a:t>modellek</a:t>
            </a:r>
            <a:r>
              <a:rPr lang="en-US" b="0" strike="noStrike" spc="-1" dirty="0">
                <a:solidFill>
                  <a:srgbClr val="404040"/>
                </a:solidFill>
                <a:latin typeface="Trebuchet MS"/>
              </a:rPr>
              <a:t>: </a:t>
            </a:r>
            <a:endParaRPr lang="hu-HU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743040" lvl="1" indent="-285480"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en-US" b="0" strike="noStrike" spc="-1" dirty="0" err="1">
                <a:solidFill>
                  <a:srgbClr val="404040"/>
                </a:solidFill>
                <a:latin typeface="Trebuchet MS"/>
              </a:rPr>
              <a:t>többszörös</a:t>
            </a:r>
            <a:r>
              <a:rPr lang="en-US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b="0" strike="noStrike" spc="-1" dirty="0" err="1">
                <a:solidFill>
                  <a:srgbClr val="404040"/>
                </a:solidFill>
                <a:latin typeface="Trebuchet MS"/>
              </a:rPr>
              <a:t>gyök</a:t>
            </a:r>
            <a:r>
              <a:rPr lang="en-US" b="0" strike="noStrike" spc="-1" dirty="0">
                <a:solidFill>
                  <a:srgbClr val="404040"/>
                </a:solidFill>
                <a:latin typeface="Trebuchet MS"/>
              </a:rPr>
              <a:t> </a:t>
            </a:r>
            <a:r>
              <a:rPr lang="en-US" b="0" strike="noStrike" spc="-1" dirty="0" err="1">
                <a:solidFill>
                  <a:srgbClr val="404040"/>
                </a:solidFill>
                <a:latin typeface="Trebuchet MS"/>
              </a:rPr>
              <a:t>valószínűsége</a:t>
            </a:r>
            <a:r>
              <a:rPr lang="en-US" b="0" strike="noStrike" spc="-1" dirty="0">
                <a:solidFill>
                  <a:srgbClr val="404040"/>
                </a:solidFill>
                <a:latin typeface="Trebuchet MS"/>
              </a:rPr>
              <a:t> 0 %</a:t>
            </a:r>
            <a:endParaRPr lang="hu-HU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85840" indent="-285480">
              <a:spcBef>
                <a:spcPts val="1001"/>
              </a:spcBef>
              <a:buClr>
                <a:srgbClr val="5FCBEF"/>
              </a:buClr>
              <a:buSzPct val="80000"/>
              <a:buFont typeface="Wingdings" charset="2"/>
              <a:buChar char=""/>
            </a:pPr>
            <a:r>
              <a:rPr lang="hu-HU" b="1" spc="-1" dirty="0">
                <a:solidFill>
                  <a:srgbClr val="C00000"/>
                </a:solidFill>
                <a:latin typeface="Trebuchet MS"/>
              </a:rPr>
              <a:t>Feladat</a:t>
            </a:r>
            <a:r>
              <a:rPr lang="hu-HU" spc="-1" dirty="0">
                <a:solidFill>
                  <a:srgbClr val="404040"/>
                </a:solidFill>
                <a:latin typeface="Trebuchet MS"/>
              </a:rPr>
              <a:t>: sajátértékek ábrázolása</a:t>
            </a:r>
          </a:p>
        </p:txBody>
      </p:sp>
      <p:sp>
        <p:nvSpPr>
          <p:cNvPr id="5" name="TextShape 1"/>
          <p:cNvSpPr txBox="1"/>
          <p:nvPr/>
        </p:nvSpPr>
        <p:spPr>
          <a:xfrm>
            <a:off x="677159" y="609480"/>
            <a:ext cx="7315957" cy="91977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spc="-1" dirty="0">
                <a:solidFill>
                  <a:srgbClr val="5FCBEF"/>
                </a:solidFill>
                <a:latin typeface="Trebuchet MS"/>
              </a:rPr>
              <a:t> "curse of dimensions"</a:t>
            </a:r>
            <a:endParaRPr lang="hu-HU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</TotalTime>
  <Words>211</Words>
  <Application>Microsoft Office PowerPoint</Application>
  <PresentationFormat>Widescreen</PresentationFormat>
  <Paragraphs>52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Diffúzió és Nemnegatív Mátrixok Hatványozása</dc:title>
  <dc:subject/>
  <dc:creator>Bence Keömley-Horváth</dc:creator>
  <dc:description/>
  <cp:lastModifiedBy>juhaszjanos</cp:lastModifiedBy>
  <cp:revision>40</cp:revision>
  <dcterms:created xsi:type="dcterms:W3CDTF">2019-02-14T07:23:46Z</dcterms:created>
  <dcterms:modified xsi:type="dcterms:W3CDTF">2020-02-12T20:22:48Z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