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66" r:id="rId3"/>
    <p:sldId id="267" r:id="rId4"/>
    <p:sldId id="269" r:id="rId5"/>
    <p:sldId id="271" r:id="rId6"/>
    <p:sldId id="270" r:id="rId7"/>
    <p:sldId id="272" r:id="rId8"/>
    <p:sldId id="273" r:id="rId9"/>
    <p:sldId id="274" r:id="rId10"/>
    <p:sldId id="263" r:id="rId11"/>
    <p:sldId id="265" r:id="rId12"/>
    <p:sldId id="268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1" autoAdjust="0"/>
    <p:restoredTop sz="94660"/>
  </p:normalViewPr>
  <p:slideViewPr>
    <p:cSldViewPr>
      <p:cViewPr varScale="1">
        <p:scale>
          <a:sx n="54" d="100"/>
          <a:sy n="54" d="100"/>
        </p:scale>
        <p:origin x="-96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2016.04.21.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89014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2016.04.21.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2016.04.21.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2016.04.21.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2016.04.21.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2016.04.21.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2016.04.21.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2016.04.21.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2016.04.21.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2016.04.21.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2016.04.21.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2016.04.21.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2016.04.21.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hu/url?sa=i&amp;rct=j&amp;q=&amp;esrc=s&amp;source=images&amp;cd=&amp;cad=rja&amp;uact=8&amp;ved=0ahUKEwisy8fZnZ_MAhXJfRoKHXmNDFoQjRwIBw&amp;url=http://www.linkalab.it/it/publications/wisdom-crowds-robust-gene-network-inference&amp;bvm=bv.119967911,d.d2s&amp;psig=AFQjCNHPYF7NFRcvERigqVDIkmg4Vgm6kg&amp;ust=146131085563909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3400" y="2608312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Dinamikai modellek a biológiában</a:t>
            </a:r>
            <a:br>
              <a:rPr lang="hu-HU" dirty="0" smtClean="0"/>
            </a:br>
            <a:r>
              <a:rPr lang="hu-HU" dirty="0" smtClean="0"/>
              <a:t>Járványterjedési modellek, véletlen gráfok</a:t>
            </a:r>
            <a:br>
              <a:rPr lang="hu-HU" dirty="0" smtClean="0"/>
            </a:br>
            <a:r>
              <a:rPr lang="hu-HU" dirty="0" smtClean="0"/>
              <a:t>VIII</a:t>
            </a:r>
            <a:r>
              <a:rPr lang="hu-HU" dirty="0" smtClean="0"/>
              <a:t>.-IX. </a:t>
            </a:r>
            <a:r>
              <a:rPr lang="hu-HU" dirty="0" smtClean="0"/>
              <a:t>gyakorlat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3400" y="4772744"/>
            <a:ext cx="7854696" cy="1752600"/>
          </a:xfrm>
        </p:spPr>
        <p:txBody>
          <a:bodyPr>
            <a:normAutofit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/>
              <a:t>juhasz.janos</a:t>
            </a:r>
            <a:r>
              <a:rPr lang="hu-HU" dirty="0" smtClean="0"/>
              <a:t>@</a:t>
            </a:r>
            <a:r>
              <a:rPr lang="hu-HU" dirty="0" err="1" smtClean="0"/>
              <a:t>itk.ppke.hu</a:t>
            </a: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2016.04.21.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err="1" smtClean="0"/>
              <a:t>figure</a:t>
            </a:r>
            <a:endParaRPr lang="hu-HU" dirty="0" smtClean="0"/>
          </a:p>
          <a:p>
            <a:r>
              <a:rPr lang="hu-HU" dirty="0" err="1" smtClean="0"/>
              <a:t>grid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/</a:t>
            </a:r>
            <a:r>
              <a:rPr lang="hu-HU" dirty="0" err="1" smtClean="0"/>
              <a:t>off</a:t>
            </a:r>
            <a:endParaRPr lang="hu-HU" dirty="0" smtClean="0"/>
          </a:p>
          <a:p>
            <a:r>
              <a:rPr lang="hu-HU" dirty="0" err="1" smtClean="0"/>
              <a:t>for</a:t>
            </a:r>
            <a:r>
              <a:rPr lang="hu-HU" dirty="0" smtClean="0"/>
              <a:t> i = 1:0.1:10</a:t>
            </a:r>
            <a:br>
              <a:rPr lang="hu-HU" dirty="0" smtClean="0"/>
            </a:br>
            <a:r>
              <a:rPr lang="hu-HU" dirty="0" smtClean="0"/>
              <a:t>end</a:t>
            </a:r>
          </a:p>
          <a:p>
            <a:r>
              <a:rPr lang="hu-HU" dirty="0" err="1" smtClean="0"/>
              <a:t>if</a:t>
            </a:r>
            <a:r>
              <a:rPr lang="hu-HU" dirty="0" smtClean="0"/>
              <a:t>/</a:t>
            </a:r>
            <a:r>
              <a:rPr lang="hu-HU" dirty="0" err="1" smtClean="0"/>
              <a:t>else</a:t>
            </a:r>
            <a:endParaRPr lang="hu-HU" dirty="0" smtClean="0"/>
          </a:p>
          <a:p>
            <a:r>
              <a:rPr lang="hu-HU" dirty="0" err="1" smtClean="0"/>
              <a:t>plot</a:t>
            </a:r>
            <a:r>
              <a:rPr lang="hu-HU" dirty="0" smtClean="0"/>
              <a:t>()</a:t>
            </a:r>
          </a:p>
          <a:p>
            <a:r>
              <a:rPr lang="hu-HU" dirty="0" err="1"/>
              <a:t>y</a:t>
            </a:r>
            <a:r>
              <a:rPr lang="hu-HU" dirty="0" err="1" smtClean="0"/>
              <a:t>lim</a:t>
            </a:r>
            <a:endParaRPr lang="hu-HU" dirty="0" smtClean="0"/>
          </a:p>
          <a:p>
            <a:r>
              <a:rPr lang="hu-HU" dirty="0" err="1" smtClean="0"/>
              <a:t>xlim</a:t>
            </a:r>
            <a:endParaRPr lang="hu-HU" dirty="0" smtClean="0"/>
          </a:p>
          <a:p>
            <a:r>
              <a:rPr lang="hu-HU" dirty="0" err="1" smtClean="0"/>
              <a:t>title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waitforbuttonpress</a:t>
            </a:r>
            <a:endParaRPr lang="hu-HU" dirty="0" smtClean="0"/>
          </a:p>
          <a:p>
            <a:r>
              <a:rPr lang="hu-HU" dirty="0" err="1" smtClean="0"/>
              <a:t>pause</a:t>
            </a:r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Bela</a:t>
            </a:r>
            <a:r>
              <a:rPr lang="hu-HU" dirty="0" smtClean="0"/>
              <a:t> = </a:t>
            </a:r>
            <a:r>
              <a:rPr lang="hu-HU" dirty="0" err="1" smtClean="0"/>
              <a:t>zeros</a:t>
            </a:r>
            <a:r>
              <a:rPr lang="hu-HU" dirty="0" smtClean="0"/>
              <a:t>(1,10)</a:t>
            </a:r>
          </a:p>
          <a:p>
            <a:r>
              <a:rPr lang="hu-HU" dirty="0" err="1" smtClean="0"/>
              <a:t>eig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max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abs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length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mesh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imagesc</a:t>
            </a:r>
            <a:r>
              <a:rPr lang="hu-HU" dirty="0" smtClean="0"/>
              <a:t>()</a:t>
            </a:r>
            <a:endParaRPr lang="hu-HU" dirty="0"/>
          </a:p>
          <a:p>
            <a:r>
              <a:rPr lang="hu-HU" dirty="0" err="1" smtClean="0"/>
              <a:t>caxis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odeset</a:t>
            </a:r>
            <a:r>
              <a:rPr lang="hu-HU" smtClean="0"/>
              <a:t>()</a:t>
            </a:r>
            <a:endParaRPr lang="hu-HU" dirty="0" smtClean="0"/>
          </a:p>
        </p:txBody>
      </p:sp>
    </p:spTree>
    <p:extLst>
      <p:ext uri="{BB962C8B-B14F-4D97-AF65-F5344CB8AC3E}">
        <p14:creationId xmlns="" xmlns:p14="http://schemas.microsoft.com/office/powerpoint/2010/main" val="1863136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[X,Y] = </a:t>
            </a:r>
            <a:r>
              <a:rPr lang="en-US" dirty="0" err="1" smtClean="0">
                <a:solidFill>
                  <a:srgbClr val="FF0000"/>
                </a:solidFill>
              </a:rPr>
              <a:t>meshgrid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replicates the grid vectors x and y to produce a full grid.</a:t>
            </a:r>
            <a:endParaRPr lang="hu-HU" dirty="0" smtClean="0"/>
          </a:p>
          <a:p>
            <a:r>
              <a:rPr lang="hu-HU" dirty="0" err="1" smtClean="0"/>
              <a:t>equation</a:t>
            </a:r>
            <a:r>
              <a:rPr lang="hu-HU" dirty="0" smtClean="0"/>
              <a:t>= </a:t>
            </a:r>
            <a:r>
              <a:rPr lang="hu-HU" dirty="0" smtClean="0">
                <a:solidFill>
                  <a:srgbClr val="FF0000"/>
                </a:solidFill>
              </a:rPr>
              <a:t>@(t,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>
                <a:solidFill>
                  <a:srgbClr val="FF0000"/>
                </a:solidFill>
              </a:rPr>
              <a:t>) </a:t>
            </a:r>
            <a:r>
              <a:rPr lang="hu-HU" dirty="0" smtClean="0"/>
              <a:t>[</a:t>
            </a:r>
            <a:r>
              <a:rPr lang="hu-HU" dirty="0" err="1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(2); 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(1)]; y(1) = x, y(2) = y, </a:t>
            </a:r>
            <a:br>
              <a:rPr lang="hu-HU" dirty="0" smtClean="0"/>
            </a:br>
            <a:r>
              <a:rPr lang="hu-HU" dirty="0" smtClean="0"/>
              <a:t>	bal oldal </a:t>
            </a:r>
            <a:r>
              <a:rPr lang="hu-HU" dirty="0" err="1" smtClean="0"/>
              <a:t>dx</a:t>
            </a:r>
            <a:r>
              <a:rPr lang="hu-HU" dirty="0" smtClean="0"/>
              <a:t>/</a:t>
            </a:r>
            <a:r>
              <a:rPr lang="hu-HU" dirty="0" err="1" smtClean="0"/>
              <a:t>dt</a:t>
            </a:r>
            <a:r>
              <a:rPr lang="hu-HU" dirty="0" smtClean="0"/>
              <a:t>   ; jobb oldal </a:t>
            </a:r>
            <a:r>
              <a:rPr lang="hu-HU" dirty="0" err="1" smtClean="0"/>
              <a:t>dy</a:t>
            </a:r>
            <a:r>
              <a:rPr lang="hu-HU" dirty="0" smtClean="0"/>
              <a:t>/</a:t>
            </a:r>
            <a:r>
              <a:rPr lang="hu-HU" dirty="0" err="1" smtClean="0"/>
              <a:t>dt</a:t>
            </a:r>
            <a:endParaRPr lang="hu-HU" dirty="0" smtClean="0"/>
          </a:p>
          <a:p>
            <a:r>
              <a:rPr lang="hu-HU" dirty="0" smtClean="0"/>
              <a:t>[t,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]=</a:t>
            </a:r>
            <a:r>
              <a:rPr lang="hu-HU" dirty="0" smtClean="0">
                <a:solidFill>
                  <a:srgbClr val="FF0000"/>
                </a:solidFill>
              </a:rPr>
              <a:t>ode45</a:t>
            </a:r>
            <a:r>
              <a:rPr lang="hu-HU" dirty="0" smtClean="0"/>
              <a:t>(</a:t>
            </a:r>
            <a:r>
              <a:rPr lang="hu-HU" dirty="0" err="1" smtClean="0"/>
              <a:t>equation</a:t>
            </a:r>
            <a:r>
              <a:rPr lang="hu-HU" dirty="0" smtClean="0"/>
              <a:t>, [t</a:t>
            </a:r>
            <a:r>
              <a:rPr lang="hu-HU" baseline="-25000" dirty="0" smtClean="0"/>
              <a:t>0</a:t>
            </a:r>
            <a:r>
              <a:rPr lang="hu-HU" dirty="0" smtClean="0"/>
              <a:t>,</a:t>
            </a:r>
            <a:r>
              <a:rPr lang="hu-HU" dirty="0" err="1" smtClean="0"/>
              <a:t>t</a:t>
            </a:r>
            <a:r>
              <a:rPr lang="hu-HU" baseline="-25000" dirty="0" err="1" smtClean="0"/>
              <a:t>max</a:t>
            </a:r>
            <a:r>
              <a:rPr lang="hu-HU" dirty="0" smtClean="0"/>
              <a:t>][</a:t>
            </a:r>
            <a:r>
              <a:rPr lang="hu-HU" dirty="0" err="1" smtClean="0"/>
              <a:t>X</a:t>
            </a:r>
            <a:r>
              <a:rPr lang="hu-HU" baseline="-25000" dirty="0" err="1" smtClean="0"/>
              <a:t>init</a:t>
            </a:r>
            <a:r>
              <a:rPr lang="hu-HU" dirty="0" smtClean="0"/>
              <a:t>,</a:t>
            </a:r>
            <a:r>
              <a:rPr lang="hu-HU" dirty="0" err="1" smtClean="0"/>
              <a:t>Y</a:t>
            </a:r>
            <a:r>
              <a:rPr lang="hu-HU" baseline="-25000" dirty="0" err="1" smtClean="0"/>
              <a:t>init</a:t>
            </a:r>
            <a:r>
              <a:rPr lang="hu-HU" dirty="0" smtClean="0"/>
              <a:t>]);</a:t>
            </a:r>
            <a:br>
              <a:rPr lang="hu-HU" dirty="0" smtClean="0"/>
            </a:br>
            <a:r>
              <a:rPr lang="hu-HU" dirty="0" smtClean="0"/>
              <a:t>több </a:t>
            </a:r>
            <a:r>
              <a:rPr lang="hu-HU" dirty="0" err="1" smtClean="0"/>
              <a:t>ode</a:t>
            </a:r>
            <a:r>
              <a:rPr lang="hu-HU" dirty="0" smtClean="0"/>
              <a:t> </a:t>
            </a:r>
            <a:r>
              <a:rPr lang="hu-HU" dirty="0" err="1" smtClean="0"/>
              <a:t>solver</a:t>
            </a:r>
            <a:r>
              <a:rPr lang="hu-HU" dirty="0" smtClean="0"/>
              <a:t> is választható, elsőnek ezt próbáljuk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figure</a:t>
            </a:r>
            <a:r>
              <a:rPr lang="en-US" dirty="0" smtClean="0"/>
              <a:t> creates figure graphics objects. Figure objects are the individual windows on the screen in which the MATLAB software displays graphical output.</a:t>
            </a:r>
            <a:endParaRPr lang="hu-HU" dirty="0" smtClean="0"/>
          </a:p>
          <a:p>
            <a:r>
              <a:rPr lang="hu-HU" dirty="0" err="1" smtClean="0">
                <a:solidFill>
                  <a:srgbClr val="FF0000"/>
                </a:solidFill>
              </a:rPr>
              <a:t>plot</a:t>
            </a:r>
            <a:r>
              <a:rPr lang="hu-HU" dirty="0" smtClean="0"/>
              <a:t>(x,y,</a:t>
            </a:r>
            <a:r>
              <a:rPr lang="hu-HU" dirty="0" err="1" smtClean="0"/>
              <a:t>how</a:t>
            </a:r>
            <a:r>
              <a:rPr lang="hu-HU" dirty="0" smtClean="0"/>
              <a:t>…)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subplot</a:t>
            </a:r>
            <a:r>
              <a:rPr lang="hu-HU" dirty="0" smtClean="0"/>
              <a:t>(m,n,p) (m*n re osztja a </a:t>
            </a:r>
            <a:r>
              <a:rPr lang="hu-HU" dirty="0" err="1" smtClean="0"/>
              <a:t>figure-t</a:t>
            </a:r>
            <a:r>
              <a:rPr lang="hu-HU" dirty="0" smtClean="0"/>
              <a:t>, p. pozícióba/tartományba, etc.))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contour</a:t>
            </a:r>
            <a:r>
              <a:rPr lang="en-US" dirty="0" smtClean="0"/>
              <a:t>(X,Y,Z), contour(</a:t>
            </a:r>
            <a:r>
              <a:rPr lang="en-US" dirty="0" err="1" smtClean="0"/>
              <a:t>X,Y,Z,n</a:t>
            </a:r>
            <a:r>
              <a:rPr lang="en-US" dirty="0" smtClean="0"/>
              <a:t>), and contour(</a:t>
            </a:r>
            <a:r>
              <a:rPr lang="en-US" dirty="0" err="1" smtClean="0"/>
              <a:t>X,Y,Z,v</a:t>
            </a:r>
            <a:r>
              <a:rPr lang="en-US" dirty="0" smtClean="0"/>
              <a:t>) draw contour plots of Z using X and Y to determine the x- and y-axis limits. 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43473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SIR alapmodell és sejtautomata ábrák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r>
              <a:rPr lang="hu-HU" dirty="0" smtClean="0"/>
              <a:t>SIR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dirty="0" smtClean="0"/>
              <a:t>  ahol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628800"/>
            <a:ext cx="2486025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437" y="3861048"/>
            <a:ext cx="2490788" cy="196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46548"/>
            <a:ext cx="508635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293096"/>
            <a:ext cx="2095500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00917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Erdős-Rényi </a:t>
            </a:r>
            <a:r>
              <a:rPr lang="hu-HU" dirty="0" smtClean="0"/>
              <a:t>gráfok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Minden él adott valószínűséggel egymástól függetlenül van behúzva</a:t>
            </a:r>
          </a:p>
          <a:p>
            <a:r>
              <a:rPr lang="hu-HU" dirty="0" smtClean="0"/>
              <a:t>n csúcs, minden lehetséges értékre p valószínűség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 err="1" smtClean="0"/>
              <a:t>élszám</a:t>
            </a:r>
            <a:r>
              <a:rPr lang="hu-HU" dirty="0" smtClean="0"/>
              <a:t>&gt;n/2 – létezik óriás komponens, összefüggő a gráf</a:t>
            </a:r>
          </a:p>
          <a:p>
            <a:r>
              <a:rPr lang="hu-HU" dirty="0" err="1" smtClean="0"/>
              <a:t>élszám</a:t>
            </a:r>
            <a:r>
              <a:rPr lang="hu-HU" dirty="0" smtClean="0"/>
              <a:t>&lt;n/2 – kisebb méretű komponensek vannak, nem összefüggő a gráf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559" y="3249684"/>
            <a:ext cx="3531569" cy="1824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1778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hu-HU" dirty="0" smtClean="0"/>
              <a:t>Barabási-Albert </a:t>
            </a:r>
            <a:r>
              <a:rPr lang="hu-HU" dirty="0" smtClean="0"/>
              <a:t>gráfok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Csúcsok száma 1…n</a:t>
            </a:r>
            <a:r>
              <a:rPr lang="hu-HU" baseline="-25000" dirty="0" smtClean="0"/>
              <a:t>0</a:t>
            </a:r>
            <a:endParaRPr lang="hu-HU" dirty="0" smtClean="0"/>
          </a:p>
          <a:p>
            <a:r>
              <a:rPr lang="hu-HU" dirty="0" smtClean="0"/>
              <a:t>Gn</a:t>
            </a:r>
            <a:r>
              <a:rPr lang="hu-HU" baseline="-25000" dirty="0" smtClean="0"/>
              <a:t>0</a:t>
            </a:r>
            <a:r>
              <a:rPr lang="hu-HU" dirty="0"/>
              <a:t> </a:t>
            </a:r>
            <a:r>
              <a:rPr lang="hu-HU" dirty="0" smtClean="0"/>
              <a:t>kiindulási gráf</a:t>
            </a:r>
          </a:p>
          <a:p>
            <a:r>
              <a:rPr lang="hu-HU" dirty="0" smtClean="0"/>
              <a:t>Gn</a:t>
            </a:r>
            <a:r>
              <a:rPr lang="hu-HU" baseline="-25000" dirty="0" smtClean="0"/>
              <a:t>0+i+1 </a:t>
            </a:r>
            <a:r>
              <a:rPr lang="hu-HU" dirty="0" smtClean="0"/>
              <a:t>új csúcs</a:t>
            </a:r>
          </a:p>
          <a:p>
            <a:r>
              <a:rPr lang="hu-HU" dirty="0" smtClean="0"/>
              <a:t>Minden lépésben egy csúcsot és m élet (m&lt;n</a:t>
            </a:r>
            <a:r>
              <a:rPr lang="hu-HU" baseline="-25000" dirty="0" smtClean="0"/>
              <a:t>0</a:t>
            </a:r>
            <a:r>
              <a:rPr lang="hu-HU" dirty="0" smtClean="0"/>
              <a:t>) veszünk hozzá 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 smtClean="0"/>
              <a:t>Nem egyenletesen húzza be az éleket, hanem preferencia alapon, nagyobb fokszámú csúcshoz nagyobb </a:t>
            </a:r>
            <a:r>
              <a:rPr lang="hu-HU" dirty="0" err="1" smtClean="0"/>
              <a:t>valséggel</a:t>
            </a:r>
            <a:endParaRPr lang="hu-HU" dirty="0" smtClean="0"/>
          </a:p>
          <a:p>
            <a:r>
              <a:rPr lang="hu-HU" dirty="0" smtClean="0"/>
              <a:t>Néhány nagy fokszámú csúcs lesz – </a:t>
            </a:r>
            <a:r>
              <a:rPr lang="hu-HU" dirty="0" err="1" smtClean="0"/>
              <a:t>hub</a:t>
            </a:r>
            <a:endParaRPr lang="hu-HU" dirty="0" smtClean="0"/>
          </a:p>
          <a:p>
            <a:endParaRPr lang="hu-HU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212976"/>
            <a:ext cx="5229225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15879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hu-HU" dirty="0" smtClean="0"/>
              <a:t>Barabási-Albert </a:t>
            </a:r>
            <a:r>
              <a:rPr lang="hu-HU" dirty="0" smtClean="0"/>
              <a:t>gráfok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/>
          </a:bodyPr>
          <a:lstStyle/>
          <a:p>
            <a:r>
              <a:rPr lang="hu-HU" dirty="0" smtClean="0"/>
              <a:t>Ilyenek pl.: Közlekedési, ismertségi, gén regulációs, sejt anyagcsere hálózatok, fehérje interakciók, </a:t>
            </a:r>
            <a:r>
              <a:rPr lang="hu-HU" dirty="0" err="1" smtClean="0"/>
              <a:t>stb</a:t>
            </a:r>
            <a:r>
              <a:rPr lang="hu-HU" dirty="0" smtClean="0"/>
              <a:t>…</a:t>
            </a:r>
          </a:p>
          <a:p>
            <a:endParaRPr lang="hu-HU" dirty="0" smtClean="0"/>
          </a:p>
        </p:txBody>
      </p:sp>
      <p:pic>
        <p:nvPicPr>
          <p:cNvPr id="1026" name="Picture 2" descr="http://www.linkalab.it/sites/default/files/publications/gallery-images/11-saureuscommunitynetwork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574" y="2033363"/>
            <a:ext cx="8520881" cy="44990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15879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 smtClean="0"/>
              <a:t>Strogatz</a:t>
            </a:r>
            <a:r>
              <a:rPr lang="hu-HU" dirty="0" err="1"/>
              <a:t>-</a:t>
            </a:r>
            <a:r>
              <a:rPr lang="hu-HU" dirty="0" err="1" smtClean="0"/>
              <a:t>Watts</a:t>
            </a:r>
            <a:r>
              <a:rPr lang="hu-HU" dirty="0" smtClean="0"/>
              <a:t> ,,</a:t>
            </a:r>
            <a:r>
              <a:rPr lang="hu-HU" dirty="0" err="1" smtClean="0"/>
              <a:t>small-world</a:t>
            </a:r>
            <a:r>
              <a:rPr lang="hu-HU" dirty="0" smtClean="0"/>
              <a:t>” </a:t>
            </a:r>
            <a:r>
              <a:rPr lang="hu-HU" dirty="0" smtClean="0"/>
              <a:t>gráfok</a:t>
            </a:r>
            <a:endParaRPr lang="hu-HU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hu-HU" dirty="0" smtClean="0"/>
                  <a:t>Reguláris </a:t>
                </a:r>
                <a:r>
                  <a:rPr lang="hu-HU" dirty="0" err="1" smtClean="0"/>
                  <a:t>körgráf</a:t>
                </a:r>
                <a:r>
                  <a:rPr lang="hu-HU" dirty="0" smtClean="0"/>
                  <a:t> (d=2,4,6,…)</a:t>
                </a:r>
              </a:p>
              <a:p>
                <a:r>
                  <a:rPr lang="hu-HU" dirty="0" smtClean="0"/>
                  <a:t>Végigmenve a csúcsokon minden él végpontját </a:t>
                </a:r>
                <a:r>
                  <a:rPr lang="el-GR" dirty="0" smtClean="0"/>
                  <a:t>β</a:t>
                </a:r>
                <a:r>
                  <a:rPr lang="hu-HU" dirty="0" smtClean="0"/>
                  <a:t> valószínűséggel módosítjuk egyenletes eloszlás szerint</a:t>
                </a:r>
              </a:p>
              <a:p>
                <a:r>
                  <a:rPr lang="hu-HU" dirty="0" smtClean="0"/>
                  <a:t>0&lt;</a:t>
                </a:r>
                <a:r>
                  <a:rPr lang="el-GR" dirty="0"/>
                  <a:t> </a:t>
                </a:r>
                <a:r>
                  <a:rPr lang="el-GR" dirty="0" smtClean="0"/>
                  <a:t>β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/>
                        <a:ea typeface="Cambria Math"/>
                      </a:rPr>
                      <m:t>≪</m:t>
                    </m:r>
                    <m:r>
                      <a:rPr lang="hu-HU" b="0" i="1" smtClean="0">
                        <a:latin typeface="Cambria Math"/>
                        <a:ea typeface="Cambria Math"/>
                      </a:rPr>
                      <m:t>1 </m:t>
                    </m:r>
                  </m:oMath>
                </a14:m>
                <a:r>
                  <a:rPr lang="hu-HU" dirty="0" smtClean="0"/>
                  <a:t>majdnem </a:t>
                </a:r>
                <a:r>
                  <a:rPr lang="hu-HU" dirty="0" err="1" smtClean="0"/>
                  <a:t>körgráf</a:t>
                </a:r>
                <a:r>
                  <a:rPr lang="hu-HU" dirty="0" smtClean="0"/>
                  <a:t>, néhány extra éllel</a:t>
                </a:r>
              </a:p>
              <a:p>
                <a14:m>
                  <m:oMath xmlns:m="http://schemas.openxmlformats.org/officeDocument/2006/math">
                    <m:r>
                      <a:rPr lang="hu-HU" i="1" dirty="0" smtClean="0">
                        <a:latin typeface="Cambria Math"/>
                      </a:rPr>
                      <m:t>𝐸</m:t>
                    </m:r>
                    <m:r>
                      <a:rPr lang="hu-HU" i="1" dirty="0" smtClean="0">
                        <a:latin typeface="Cambria Math"/>
                      </a:rPr>
                      <m:t>(</m:t>
                    </m:r>
                    <m:r>
                      <a:rPr lang="hu-HU" i="1" dirty="0" smtClean="0">
                        <a:latin typeface="Cambria Math"/>
                      </a:rPr>
                      <m:t>𝐺</m:t>
                    </m:r>
                    <m:r>
                      <a:rPr lang="hu-HU" i="1" dirty="0" smtClean="0">
                        <a:latin typeface="Cambria Math"/>
                      </a:rPr>
                      <m:t>)=</m:t>
                    </m:r>
                    <m:f>
                      <m:fPr>
                        <m:ctrlPr>
                          <a:rPr lang="hu-HU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hu-HU" b="0" i="1" dirty="0" smtClean="0">
                            <a:latin typeface="Cambria Math"/>
                          </a:rPr>
                          <m:t>𝑛𝑑</m:t>
                        </m:r>
                      </m:num>
                      <m:den>
                        <m:r>
                          <a:rPr lang="hu-HU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hu-HU" dirty="0" smtClean="0"/>
                  <a:t> </a:t>
                </a:r>
                <a:r>
                  <a:rPr lang="hu-HU" dirty="0" err="1" smtClean="0"/>
                  <a:t>small</a:t>
                </a:r>
                <a:r>
                  <a:rPr lang="hu-HU" dirty="0" smtClean="0"/>
                  <a:t> </a:t>
                </a:r>
                <a:r>
                  <a:rPr lang="hu-HU" dirty="0" err="1" smtClean="0"/>
                  <a:t>world</a:t>
                </a:r>
                <a:r>
                  <a:rPr lang="hu-HU" dirty="0" smtClean="0"/>
                  <a:t> gráf lesz</a:t>
                </a:r>
              </a:p>
              <a:p>
                <a:r>
                  <a:rPr lang="el-GR" dirty="0" smtClean="0"/>
                  <a:t>β</a:t>
                </a:r>
                <a:r>
                  <a:rPr lang="hu-HU" dirty="0" smtClean="0"/>
                  <a:t> = 0 eredeti szabályos gráf</a:t>
                </a:r>
              </a:p>
              <a:p>
                <a:r>
                  <a:rPr lang="el-GR" dirty="0" smtClean="0"/>
                  <a:t>β</a:t>
                </a:r>
                <a:r>
                  <a:rPr lang="hu-HU" dirty="0" smtClean="0"/>
                  <a:t> = 1 Erdős-Rényi</a:t>
                </a:r>
              </a:p>
              <a:p>
                <a:r>
                  <a:rPr lang="hu-HU" dirty="0" smtClean="0"/>
                  <a:t>Élek száma:</a:t>
                </a:r>
                <a:endParaRPr lang="hu-HU" dirty="0"/>
              </a:p>
              <a:p>
                <a:endParaRPr lang="hu-HU" b="1" dirty="0"/>
              </a:p>
              <a:p>
                <a:r>
                  <a:rPr lang="hu-HU" dirty="0" smtClean="0"/>
                  <a:t>Interpolál véletlen és szabályos gráf között</a:t>
                </a: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741" t="-1944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581128"/>
            <a:ext cx="1152525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13665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Feladat: 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Egy gráf fokszám eloszlásának kiszámolása és megjelenítése:</a:t>
            </a:r>
          </a:p>
          <a:p>
            <a:r>
              <a:rPr lang="hu-HU" dirty="0" err="1" smtClean="0"/>
              <a:t>plotKPk</a:t>
            </a:r>
            <a:r>
              <a:rPr lang="hu-HU" dirty="0" smtClean="0"/>
              <a:t>[G] függvény megírásával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Gráf kapcsoltságának vizsgálata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Csomózódási együttható (c_</a:t>
            </a:r>
            <a:r>
              <a:rPr lang="hu-HU" dirty="0" err="1" smtClean="0"/>
              <a:t>coeff</a:t>
            </a:r>
            <a:r>
              <a:rPr lang="hu-HU" dirty="0" smtClean="0"/>
              <a:t>):</a:t>
            </a:r>
          </a:p>
          <a:p>
            <a:pPr lvl="1"/>
            <a:r>
              <a:rPr lang="hu-HU" dirty="0" smtClean="0"/>
              <a:t>Részgráf c_</a:t>
            </a:r>
            <a:r>
              <a:rPr lang="hu-HU" dirty="0" err="1" smtClean="0"/>
              <a:t>coeff</a:t>
            </a:r>
            <a:r>
              <a:rPr lang="hu-HU" dirty="0" smtClean="0"/>
              <a:t> –</a:t>
            </a:r>
            <a:r>
              <a:rPr lang="hu-HU" dirty="0" err="1" smtClean="0"/>
              <a:t>ek</a:t>
            </a:r>
            <a:r>
              <a:rPr lang="hu-HU" dirty="0" smtClean="0"/>
              <a:t> átlagából</a:t>
            </a:r>
          </a:p>
          <a:p>
            <a:pPr lvl="1"/>
            <a:r>
              <a:rPr lang="hu-HU" dirty="0" smtClean="0"/>
              <a:t>C_</a:t>
            </a:r>
            <a:r>
              <a:rPr lang="hu-HU" dirty="0" err="1" smtClean="0"/>
              <a:t>coeff</a:t>
            </a:r>
            <a:r>
              <a:rPr lang="hu-HU" dirty="0" smtClean="0"/>
              <a:t>=szomszédos csúcsok </a:t>
            </a:r>
            <a:r>
              <a:rPr lang="hu-HU" dirty="0" err="1" smtClean="0"/>
              <a:t>élszáma</a:t>
            </a:r>
            <a:r>
              <a:rPr lang="hu-HU" dirty="0" smtClean="0"/>
              <a:t>/teljes részgráf </a:t>
            </a:r>
            <a:r>
              <a:rPr lang="hu-HU" dirty="0" err="1" smtClean="0"/>
              <a:t>élszáma</a:t>
            </a:r>
            <a:r>
              <a:rPr lang="hu-HU" dirty="0" smtClean="0"/>
              <a:t>  (cseresznye/háromszög) </a:t>
            </a:r>
          </a:p>
          <a:p>
            <a:r>
              <a:rPr lang="hu-HU" dirty="0" smtClean="0"/>
              <a:t>Átlagos legrövidebb út 2 pont közt a gráfban:</a:t>
            </a:r>
          </a:p>
          <a:p>
            <a:pPr lvl="1"/>
            <a:r>
              <a:rPr lang="hu-HU" dirty="0" err="1" smtClean="0"/>
              <a:t>Graphallshortestpaths</a:t>
            </a:r>
            <a:r>
              <a:rPr lang="hu-HU" dirty="0" smtClean="0"/>
              <a:t> függvénnyel (Johnson algoritmus)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Járvány terjedése véletlen gráfon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Véletlen gráfot generálunk</a:t>
            </a:r>
          </a:p>
          <a:p>
            <a:r>
              <a:rPr lang="hu-HU" dirty="0" smtClean="0"/>
              <a:t>Csúcsok: személyek, élek: kapcsolatban vannak-e</a:t>
            </a:r>
          </a:p>
          <a:p>
            <a:r>
              <a:rPr lang="hu-HU" dirty="0" smtClean="0"/>
              <a:t>Rajta pár beteg csúcsot adunk meg kezdetnek</a:t>
            </a:r>
          </a:p>
          <a:p>
            <a:r>
              <a:rPr lang="hu-HU" dirty="0" smtClean="0"/>
              <a:t>Az élek mentén terjed a járvány (mint a </a:t>
            </a:r>
            <a:r>
              <a:rPr lang="hu-HU" dirty="0" err="1" smtClean="0"/>
              <a:t>sejtautomatában</a:t>
            </a:r>
            <a:r>
              <a:rPr lang="hu-HU" dirty="0" smtClean="0"/>
              <a:t> </a:t>
            </a:r>
            <a:r>
              <a:rPr lang="hu-HU" dirty="0" err="1" smtClean="0"/>
              <a:t>a</a:t>
            </a:r>
            <a:r>
              <a:rPr lang="hu-HU" dirty="0" smtClean="0"/>
              <a:t> cellák közt)</a:t>
            </a:r>
          </a:p>
          <a:p>
            <a:r>
              <a:rPr lang="hu-HU" dirty="0" smtClean="0"/>
              <a:t>Az előző implementációkhoz hasonló a járvány lefutása a gráfon is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1766</TotalTime>
  <Words>303</Words>
  <Application>Microsoft Office PowerPoint</Application>
  <PresentationFormat>Diavetítés a képernyőre (4:3 oldalarány)</PresentationFormat>
  <Paragraphs>79</Paragraphs>
  <Slides>12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Áramlás</vt:lpstr>
      <vt:lpstr>Dinamikai modellek a biológiában Járványterjedési modellek, véletlen gráfok VIII.-IX. gyakorlat</vt:lpstr>
      <vt:lpstr>SIR alapmodell és sejtautomata ábrák</vt:lpstr>
      <vt:lpstr>Erdős-Rényi gráfok</vt:lpstr>
      <vt:lpstr>Barabási-Albert gráfok</vt:lpstr>
      <vt:lpstr>Barabási-Albert gráfok</vt:lpstr>
      <vt:lpstr>Strogatz-Watts ,,small-world” gráfok</vt:lpstr>
      <vt:lpstr>Feladat: </vt:lpstr>
      <vt:lpstr>Gráf kapcsoltságának vizsgálata</vt:lpstr>
      <vt:lpstr>Járvány terjedése véletlen gráfon</vt:lpstr>
      <vt:lpstr>Matlab® kiegészítés I.</vt:lpstr>
      <vt:lpstr>Matlab® kiegészítés II.</vt:lpstr>
      <vt:lpstr>Matlab® kiegészítés III.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JJuhász</cp:lastModifiedBy>
  <cp:revision>59</cp:revision>
  <dcterms:created xsi:type="dcterms:W3CDTF">2014-09-15T19:16:28Z</dcterms:created>
  <dcterms:modified xsi:type="dcterms:W3CDTF">2016-04-21T19:45:14Z</dcterms:modified>
</cp:coreProperties>
</file>