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6" r:id="rId2"/>
    <p:sldId id="267" r:id="rId3"/>
    <p:sldId id="266" r:id="rId4"/>
    <p:sldId id="269" r:id="rId5"/>
    <p:sldId id="270" r:id="rId6"/>
    <p:sldId id="263" r:id="rId7"/>
    <p:sldId id="265" r:id="rId8"/>
    <p:sldId id="268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1" autoAdjust="0"/>
    <p:restoredTop sz="94660"/>
  </p:normalViewPr>
  <p:slideViewPr>
    <p:cSldViewPr>
      <p:cViewPr varScale="1">
        <p:scale>
          <a:sx n="68" d="100"/>
          <a:sy n="68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9F0CB-8413-4733-8810-CB70C0343899}" type="datetimeFigureOut">
              <a:rPr lang="hu-HU" smtClean="0"/>
              <a:pPr/>
              <a:t>2016.03.03.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60A28-7746-40FE-9BFD-400905BB554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890140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2016.03.03.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2016.03.03.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2016.03.03.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2016.03.03.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2016.03.03.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2016.03.03.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2016.03.03.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2016.03.03.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2016.03.03.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2016.03.03.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2016.03.03.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EF2FB6-033B-4A3D-9CA7-0498D376719E}" type="datetimeFigureOut">
              <a:rPr lang="hu-HU" smtClean="0"/>
              <a:pPr/>
              <a:t>2016.03.03.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Dinamikai modellek a biológiában</a:t>
            </a:r>
            <a:br>
              <a:rPr lang="hu-HU" dirty="0" smtClean="0"/>
            </a:br>
            <a:r>
              <a:rPr lang="hu-HU" dirty="0" smtClean="0"/>
              <a:t>V</a:t>
            </a:r>
            <a:r>
              <a:rPr lang="hu-HU" dirty="0" smtClean="0"/>
              <a:t>. gyakorlat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Juhász János</a:t>
            </a:r>
          </a:p>
          <a:p>
            <a:r>
              <a:rPr lang="hu-HU" dirty="0" err="1" smtClean="0"/>
              <a:t>j</a:t>
            </a:r>
            <a:r>
              <a:rPr lang="hu-HU" dirty="0" err="1" smtClean="0"/>
              <a:t>uhasz.janos</a:t>
            </a:r>
            <a:r>
              <a:rPr lang="hu-HU" dirty="0" smtClean="0"/>
              <a:t>@</a:t>
            </a:r>
            <a:r>
              <a:rPr lang="hu-HU" dirty="0" err="1" smtClean="0"/>
              <a:t>itk.ppke.hu</a:t>
            </a:r>
            <a:endParaRPr lang="hu-HU" dirty="0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2016.03.03.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Lotka-Volterra</a:t>
            </a:r>
            <a:r>
              <a:rPr lang="hu-HU" dirty="0" smtClean="0"/>
              <a:t> modell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Modell kémiai oszcillációkra, ragadozó (y) és prédájának (x) együttélésére</a:t>
            </a:r>
          </a:p>
          <a:p>
            <a:r>
              <a:rPr lang="hu-HU" dirty="0" err="1" smtClean="0"/>
              <a:t>dx</a:t>
            </a:r>
            <a:r>
              <a:rPr lang="hu-HU" dirty="0" smtClean="0"/>
              <a:t>=x*(</a:t>
            </a:r>
            <a:r>
              <a:rPr lang="el-GR" dirty="0" smtClean="0">
                <a:solidFill>
                  <a:srgbClr val="FF0000"/>
                </a:solidFill>
              </a:rPr>
              <a:t>α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*y</a:t>
            </a:r>
            <a:r>
              <a:rPr lang="hu-HU" dirty="0" smtClean="0"/>
              <a:t>)</a:t>
            </a:r>
          </a:p>
          <a:p>
            <a:r>
              <a:rPr lang="hu-HU" dirty="0" err="1" smtClean="0"/>
              <a:t>dy</a:t>
            </a:r>
            <a:r>
              <a:rPr lang="hu-HU" dirty="0" smtClean="0"/>
              <a:t>=y*(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-</a:t>
            </a:r>
            <a:r>
              <a:rPr lang="el-GR" dirty="0" smtClean="0">
                <a:solidFill>
                  <a:schemeClr val="accent3">
                    <a:lumMod val="75000"/>
                  </a:schemeClr>
                </a:solidFill>
              </a:rPr>
              <a:t>γ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+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*x</a:t>
            </a:r>
            <a:r>
              <a:rPr lang="hu-HU" dirty="0" smtClean="0"/>
              <a:t>)</a:t>
            </a:r>
          </a:p>
          <a:p>
            <a:r>
              <a:rPr lang="hu-HU" dirty="0" smtClean="0"/>
              <a:t>A kezdeti értékektől függő stabil oszcilláció alakul(hat) ki a 2 faj mennyiségében.</a:t>
            </a:r>
          </a:p>
          <a:p>
            <a:r>
              <a:rPr lang="hu-HU" dirty="0" smtClean="0"/>
              <a:t>Mennyire jó a modell?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4860032" y="2636912"/>
            <a:ext cx="3888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Természetes szaporulat</a:t>
            </a:r>
          </a:p>
          <a:p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Természetes halál</a:t>
            </a:r>
          </a:p>
          <a:p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Fajok közti interakció (itt </a:t>
            </a:r>
            <a:r>
              <a:rPr lang="hu-HU" dirty="0" err="1" smtClean="0">
                <a:solidFill>
                  <a:schemeClr val="accent6">
                    <a:lumMod val="75000"/>
                  </a:schemeClr>
                </a:solidFill>
              </a:rPr>
              <a:t>predáció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hu-H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7786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hu-HU" dirty="0" smtClean="0"/>
              <a:t>Populációdinamika 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x és y fajok alkotják a rendszert</a:t>
            </a:r>
          </a:p>
          <a:p>
            <a:r>
              <a:rPr lang="hu-HU" dirty="0" smtClean="0"/>
              <a:t>Változásaik egyenletei:</a:t>
            </a:r>
          </a:p>
          <a:p>
            <a:pPr lvl="1"/>
            <a:r>
              <a:rPr lang="hu-HU" dirty="0" err="1" smtClean="0"/>
              <a:t>dx</a:t>
            </a:r>
            <a:r>
              <a:rPr lang="hu-HU" dirty="0" smtClean="0"/>
              <a:t>=x*(</a:t>
            </a:r>
            <a:r>
              <a:rPr lang="hu-HU" dirty="0" smtClean="0">
                <a:solidFill>
                  <a:srgbClr val="FF0000"/>
                </a:solidFill>
              </a:rPr>
              <a:t>8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-x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-2y</a:t>
            </a:r>
            <a:r>
              <a:rPr lang="hu-HU" dirty="0" smtClean="0"/>
              <a:t>); </a:t>
            </a:r>
          </a:p>
          <a:p>
            <a:pPr lvl="1"/>
            <a:r>
              <a:rPr lang="hu-HU" dirty="0" err="1" smtClean="0"/>
              <a:t>dy</a:t>
            </a:r>
            <a:r>
              <a:rPr lang="hu-HU" dirty="0" smtClean="0"/>
              <a:t>=y*(</a:t>
            </a:r>
            <a:r>
              <a:rPr lang="hu-HU" dirty="0" smtClean="0">
                <a:solidFill>
                  <a:srgbClr val="FF0000"/>
                </a:solidFill>
              </a:rPr>
              <a:t>5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-y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-x</a:t>
            </a:r>
            <a:r>
              <a:rPr lang="hu-HU" dirty="0" smtClean="0"/>
              <a:t>);</a:t>
            </a:r>
          </a:p>
          <a:p>
            <a:r>
              <a:rPr lang="hu-HU" dirty="0" smtClean="0"/>
              <a:t>Az egyenletek megmondják, hogy adott kiindulási x és y mellett hogyan alakul az egyes fajok egyedszáma.</a:t>
            </a:r>
          </a:p>
          <a:p>
            <a:r>
              <a:rPr lang="hu-HU" dirty="0" smtClean="0"/>
              <a:t>Feladatok: </a:t>
            </a:r>
          </a:p>
          <a:p>
            <a:pPr lvl="1"/>
            <a:r>
              <a:rPr lang="hu-HU" dirty="0" smtClean="0"/>
              <a:t>mutassuk meg az egyensúlyi pontokat</a:t>
            </a:r>
          </a:p>
          <a:p>
            <a:pPr lvl="1"/>
            <a:r>
              <a:rPr lang="hu-HU" dirty="0" smtClean="0"/>
              <a:t>rajzoljuk ki a nyeregpontot</a:t>
            </a:r>
          </a:p>
          <a:p>
            <a:pPr lvl="1"/>
            <a:r>
              <a:rPr lang="hu-HU" dirty="0" smtClean="0"/>
              <a:t>ábrázoljuk minél szemléletesebben az „élet és halál” szeparáló görbéjét (a görbét ami eldönti, melyik faj marad meg)</a:t>
            </a:r>
          </a:p>
          <a:p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4355976" y="2204864"/>
            <a:ext cx="3888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Természetes szaporulat</a:t>
            </a:r>
          </a:p>
          <a:p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Természetes halál</a:t>
            </a:r>
          </a:p>
          <a:p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Fajok közti interakció (itt versengés)</a:t>
            </a:r>
            <a:endParaRPr lang="hu-H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0917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Nyom-determináns diagram</a:t>
            </a:r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000240"/>
            <a:ext cx="829474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714620"/>
            <a:ext cx="5643602" cy="380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357165"/>
            <a:ext cx="4714908" cy="651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Matlab</a:t>
            </a:r>
            <a:r>
              <a:rPr lang="hu-HU" dirty="0" smtClean="0"/>
              <a:t>® kiegészítés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err="1" smtClean="0"/>
              <a:t>figure</a:t>
            </a:r>
            <a:endParaRPr lang="hu-HU" dirty="0" smtClean="0"/>
          </a:p>
          <a:p>
            <a:r>
              <a:rPr lang="hu-HU" dirty="0" err="1" smtClean="0"/>
              <a:t>grid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/</a:t>
            </a:r>
            <a:r>
              <a:rPr lang="hu-HU" dirty="0" err="1" smtClean="0"/>
              <a:t>off</a:t>
            </a:r>
            <a:endParaRPr lang="hu-HU" dirty="0" smtClean="0"/>
          </a:p>
          <a:p>
            <a:r>
              <a:rPr lang="hu-HU" dirty="0" err="1" smtClean="0"/>
              <a:t>for</a:t>
            </a:r>
            <a:r>
              <a:rPr lang="hu-HU" dirty="0" smtClean="0"/>
              <a:t> i = 1:0.1:10</a:t>
            </a:r>
            <a:br>
              <a:rPr lang="hu-HU" dirty="0" smtClean="0"/>
            </a:br>
            <a:r>
              <a:rPr lang="hu-HU" dirty="0" smtClean="0"/>
              <a:t>end</a:t>
            </a:r>
          </a:p>
          <a:p>
            <a:r>
              <a:rPr lang="hu-HU" dirty="0" err="1" smtClean="0"/>
              <a:t>if</a:t>
            </a:r>
            <a:r>
              <a:rPr lang="hu-HU" dirty="0" smtClean="0"/>
              <a:t>/</a:t>
            </a:r>
            <a:r>
              <a:rPr lang="hu-HU" dirty="0" err="1" smtClean="0"/>
              <a:t>else</a:t>
            </a:r>
            <a:endParaRPr lang="hu-HU" dirty="0" smtClean="0"/>
          </a:p>
          <a:p>
            <a:r>
              <a:rPr lang="hu-HU" dirty="0" err="1" smtClean="0"/>
              <a:t>plot</a:t>
            </a:r>
            <a:r>
              <a:rPr lang="hu-HU" dirty="0" smtClean="0"/>
              <a:t>()</a:t>
            </a:r>
          </a:p>
          <a:p>
            <a:r>
              <a:rPr lang="hu-HU" dirty="0" err="1"/>
              <a:t>y</a:t>
            </a:r>
            <a:r>
              <a:rPr lang="hu-HU" dirty="0" err="1" smtClean="0"/>
              <a:t>lim</a:t>
            </a:r>
            <a:endParaRPr lang="hu-HU" dirty="0" smtClean="0"/>
          </a:p>
          <a:p>
            <a:r>
              <a:rPr lang="hu-HU" dirty="0" err="1" smtClean="0"/>
              <a:t>xlim</a:t>
            </a:r>
            <a:endParaRPr lang="hu-HU" dirty="0" smtClean="0"/>
          </a:p>
          <a:p>
            <a:r>
              <a:rPr lang="hu-HU" dirty="0" err="1" smtClean="0"/>
              <a:t>title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waitforbuttonpress</a:t>
            </a:r>
            <a:endParaRPr lang="hu-HU" dirty="0" smtClean="0"/>
          </a:p>
          <a:p>
            <a:r>
              <a:rPr lang="hu-HU" dirty="0" err="1" smtClean="0"/>
              <a:t>pause</a:t>
            </a:r>
            <a:endParaRPr lang="hu-H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Matlab</a:t>
            </a:r>
            <a:r>
              <a:rPr lang="hu-HU" dirty="0" smtClean="0"/>
              <a:t>® kiegészítés 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Bela</a:t>
            </a:r>
            <a:r>
              <a:rPr lang="hu-HU" dirty="0" smtClean="0"/>
              <a:t> = </a:t>
            </a:r>
            <a:r>
              <a:rPr lang="hu-HU" dirty="0" err="1" smtClean="0"/>
              <a:t>zeros</a:t>
            </a:r>
            <a:r>
              <a:rPr lang="hu-HU" dirty="0" smtClean="0"/>
              <a:t>(1,10)</a:t>
            </a:r>
          </a:p>
          <a:p>
            <a:r>
              <a:rPr lang="hu-HU" dirty="0" err="1" smtClean="0"/>
              <a:t>eig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max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abs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length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mesh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imagesc</a:t>
            </a:r>
            <a:r>
              <a:rPr lang="hu-HU" dirty="0" smtClean="0"/>
              <a:t>()</a:t>
            </a:r>
            <a:endParaRPr lang="hu-HU" dirty="0"/>
          </a:p>
          <a:p>
            <a:r>
              <a:rPr lang="hu-HU" dirty="0" err="1" smtClean="0"/>
              <a:t>caxis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odeset</a:t>
            </a:r>
            <a:r>
              <a:rPr lang="hu-HU" smtClean="0"/>
              <a:t>()</a:t>
            </a:r>
            <a:endParaRPr lang="hu-HU" dirty="0" smtClean="0"/>
          </a:p>
        </p:txBody>
      </p:sp>
    </p:spTree>
    <p:extLst>
      <p:ext uri="{BB962C8B-B14F-4D97-AF65-F5344CB8AC3E}">
        <p14:creationId xmlns="" xmlns:p14="http://schemas.microsoft.com/office/powerpoint/2010/main" val="1863136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Matlab</a:t>
            </a:r>
            <a:r>
              <a:rPr lang="hu-HU" dirty="0" smtClean="0"/>
              <a:t>® kiegészítés III.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[X,Y] = </a:t>
            </a:r>
            <a:r>
              <a:rPr lang="en-US" dirty="0" err="1" smtClean="0">
                <a:solidFill>
                  <a:srgbClr val="FF0000"/>
                </a:solidFill>
              </a:rPr>
              <a:t>meshgrid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 replicates the grid vectors x and y to produce a full grid.</a:t>
            </a:r>
            <a:endParaRPr lang="hu-HU" dirty="0" smtClean="0"/>
          </a:p>
          <a:p>
            <a:r>
              <a:rPr lang="hu-HU" dirty="0" err="1" smtClean="0"/>
              <a:t>equation</a:t>
            </a:r>
            <a:r>
              <a:rPr lang="hu-HU" dirty="0" smtClean="0"/>
              <a:t>= </a:t>
            </a:r>
            <a:r>
              <a:rPr lang="hu-HU" dirty="0" smtClean="0">
                <a:solidFill>
                  <a:srgbClr val="FF0000"/>
                </a:solidFill>
              </a:rPr>
              <a:t>@(t,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>
                <a:solidFill>
                  <a:srgbClr val="FF0000"/>
                </a:solidFill>
              </a:rPr>
              <a:t>) </a:t>
            </a:r>
            <a:r>
              <a:rPr lang="hu-HU" dirty="0" smtClean="0"/>
              <a:t>[</a:t>
            </a:r>
            <a:r>
              <a:rPr lang="hu-HU" dirty="0" err="1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(2); 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(1)]; y(1) = x, y(2) = y, </a:t>
            </a:r>
            <a:br>
              <a:rPr lang="hu-HU" dirty="0" smtClean="0"/>
            </a:br>
            <a:r>
              <a:rPr lang="hu-HU" dirty="0" smtClean="0"/>
              <a:t>	bal oldal </a:t>
            </a:r>
            <a:r>
              <a:rPr lang="hu-HU" dirty="0" err="1" smtClean="0"/>
              <a:t>dx</a:t>
            </a:r>
            <a:r>
              <a:rPr lang="hu-HU" dirty="0" smtClean="0"/>
              <a:t>/</a:t>
            </a:r>
            <a:r>
              <a:rPr lang="hu-HU" dirty="0" err="1" smtClean="0"/>
              <a:t>dt</a:t>
            </a:r>
            <a:r>
              <a:rPr lang="hu-HU" dirty="0" smtClean="0"/>
              <a:t>   ; jobb oldal </a:t>
            </a:r>
            <a:r>
              <a:rPr lang="hu-HU" dirty="0" err="1" smtClean="0"/>
              <a:t>dy</a:t>
            </a:r>
            <a:r>
              <a:rPr lang="hu-HU" dirty="0" smtClean="0"/>
              <a:t>/</a:t>
            </a:r>
            <a:r>
              <a:rPr lang="hu-HU" dirty="0" err="1" smtClean="0"/>
              <a:t>dt</a:t>
            </a:r>
            <a:endParaRPr lang="hu-HU" dirty="0" smtClean="0"/>
          </a:p>
          <a:p>
            <a:r>
              <a:rPr lang="hu-HU" dirty="0" smtClean="0"/>
              <a:t>[t,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]=</a:t>
            </a:r>
            <a:r>
              <a:rPr lang="hu-HU" dirty="0" smtClean="0">
                <a:solidFill>
                  <a:srgbClr val="FF0000"/>
                </a:solidFill>
              </a:rPr>
              <a:t>ode45</a:t>
            </a:r>
            <a:r>
              <a:rPr lang="hu-HU" dirty="0" smtClean="0"/>
              <a:t>(</a:t>
            </a:r>
            <a:r>
              <a:rPr lang="hu-HU" dirty="0" err="1" smtClean="0"/>
              <a:t>equation</a:t>
            </a:r>
            <a:r>
              <a:rPr lang="hu-HU" dirty="0" smtClean="0"/>
              <a:t>, [t</a:t>
            </a:r>
            <a:r>
              <a:rPr lang="hu-HU" baseline="-25000" dirty="0" smtClean="0"/>
              <a:t>0</a:t>
            </a:r>
            <a:r>
              <a:rPr lang="hu-HU" dirty="0" smtClean="0"/>
              <a:t>,</a:t>
            </a:r>
            <a:r>
              <a:rPr lang="hu-HU" dirty="0" err="1" smtClean="0"/>
              <a:t>t</a:t>
            </a:r>
            <a:r>
              <a:rPr lang="hu-HU" baseline="-25000" dirty="0" err="1" smtClean="0"/>
              <a:t>max</a:t>
            </a:r>
            <a:r>
              <a:rPr lang="hu-HU" dirty="0" smtClean="0"/>
              <a:t>][</a:t>
            </a:r>
            <a:r>
              <a:rPr lang="hu-HU" dirty="0" err="1" smtClean="0"/>
              <a:t>X</a:t>
            </a:r>
            <a:r>
              <a:rPr lang="hu-HU" baseline="-25000" dirty="0" err="1" smtClean="0"/>
              <a:t>init</a:t>
            </a:r>
            <a:r>
              <a:rPr lang="hu-HU" dirty="0" smtClean="0"/>
              <a:t>,</a:t>
            </a:r>
            <a:r>
              <a:rPr lang="hu-HU" dirty="0" err="1" smtClean="0"/>
              <a:t>Y</a:t>
            </a:r>
            <a:r>
              <a:rPr lang="hu-HU" baseline="-25000" dirty="0" err="1" smtClean="0"/>
              <a:t>init</a:t>
            </a:r>
            <a:r>
              <a:rPr lang="hu-HU" dirty="0" smtClean="0"/>
              <a:t>]);</a:t>
            </a:r>
            <a:br>
              <a:rPr lang="hu-HU" dirty="0" smtClean="0"/>
            </a:br>
            <a:r>
              <a:rPr lang="hu-HU" dirty="0" smtClean="0"/>
              <a:t>több </a:t>
            </a:r>
            <a:r>
              <a:rPr lang="hu-HU" dirty="0" err="1" smtClean="0"/>
              <a:t>ode</a:t>
            </a:r>
            <a:r>
              <a:rPr lang="hu-HU" dirty="0" smtClean="0"/>
              <a:t> </a:t>
            </a:r>
            <a:r>
              <a:rPr lang="hu-HU" dirty="0" err="1" smtClean="0"/>
              <a:t>solver</a:t>
            </a:r>
            <a:r>
              <a:rPr lang="hu-HU" dirty="0" smtClean="0"/>
              <a:t> is választható, elsőnek ezt próbáljuk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figure</a:t>
            </a:r>
            <a:r>
              <a:rPr lang="en-US" dirty="0" smtClean="0"/>
              <a:t> creates figure graphics objects. Figure objects are the individual windows on the screen in which the MATLAB software displays graphical output.</a:t>
            </a:r>
            <a:endParaRPr lang="hu-HU" dirty="0" smtClean="0"/>
          </a:p>
          <a:p>
            <a:r>
              <a:rPr lang="hu-HU" dirty="0" err="1" smtClean="0">
                <a:solidFill>
                  <a:srgbClr val="FF0000"/>
                </a:solidFill>
              </a:rPr>
              <a:t>plot</a:t>
            </a:r>
            <a:r>
              <a:rPr lang="hu-HU" dirty="0" smtClean="0"/>
              <a:t>(x,y,</a:t>
            </a:r>
            <a:r>
              <a:rPr lang="hu-HU" dirty="0" err="1" smtClean="0"/>
              <a:t>how</a:t>
            </a:r>
            <a:r>
              <a:rPr lang="hu-HU" dirty="0" smtClean="0"/>
              <a:t>…)</a:t>
            </a:r>
          </a:p>
          <a:p>
            <a:r>
              <a:rPr lang="hu-HU" dirty="0" err="1" smtClean="0">
                <a:solidFill>
                  <a:srgbClr val="FF0000"/>
                </a:solidFill>
              </a:rPr>
              <a:t>subplot</a:t>
            </a:r>
            <a:r>
              <a:rPr lang="hu-HU" dirty="0" smtClean="0"/>
              <a:t>(m,n,p) (m*n re osztja a </a:t>
            </a:r>
            <a:r>
              <a:rPr lang="hu-HU" dirty="0" err="1" smtClean="0"/>
              <a:t>figure-t</a:t>
            </a:r>
            <a:r>
              <a:rPr lang="hu-HU" dirty="0" smtClean="0"/>
              <a:t>, p. pozícióba/tartományba, etc.))</a:t>
            </a:r>
          </a:p>
          <a:p>
            <a:r>
              <a:rPr lang="hu-HU" dirty="0" err="1" smtClean="0">
                <a:solidFill>
                  <a:srgbClr val="FF0000"/>
                </a:solidFill>
              </a:rPr>
              <a:t>contour</a:t>
            </a:r>
            <a:r>
              <a:rPr lang="en-US" dirty="0" smtClean="0"/>
              <a:t>(X,Y,Z), contour(</a:t>
            </a:r>
            <a:r>
              <a:rPr lang="en-US" dirty="0" err="1" smtClean="0"/>
              <a:t>X,Y,Z,n</a:t>
            </a:r>
            <a:r>
              <a:rPr lang="en-US" dirty="0" smtClean="0"/>
              <a:t>), and contour(</a:t>
            </a:r>
            <a:r>
              <a:rPr lang="en-US" dirty="0" err="1" smtClean="0"/>
              <a:t>X,Y,Z,v</a:t>
            </a:r>
            <a:r>
              <a:rPr lang="en-US" dirty="0" smtClean="0"/>
              <a:t>) draw contour plots of Z using X and Y to determine the x- and y-axis limits. </a:t>
            </a:r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143473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1442</TotalTime>
  <Words>234</Words>
  <Application>Microsoft Office PowerPoint</Application>
  <PresentationFormat>Diavetítés a képernyőre (4:3 oldalarány)</PresentationFormat>
  <Paragraphs>56</Paragraphs>
  <Slides>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Áramlás</vt:lpstr>
      <vt:lpstr>Dinamikai modellek a biológiában V. gyakorlat</vt:lpstr>
      <vt:lpstr>Lotka-Volterra modell</vt:lpstr>
      <vt:lpstr>Populációdinamika II.</vt:lpstr>
      <vt:lpstr>Nyom-determináns diagram</vt:lpstr>
      <vt:lpstr>5. dia</vt:lpstr>
      <vt:lpstr>Matlab® kiegészítés I.</vt:lpstr>
      <vt:lpstr>Matlab® kiegészítés II.</vt:lpstr>
      <vt:lpstr>Matlab® kiegészítés III.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Nemlineáris dinamikus rendszerek alapjai I. gyakorlat</dc:title>
  <dc:creator>Hartdegen</dc:creator>
  <cp:lastModifiedBy>JJuhász</cp:lastModifiedBy>
  <cp:revision>45</cp:revision>
  <dcterms:created xsi:type="dcterms:W3CDTF">2014-09-15T19:16:28Z</dcterms:created>
  <dcterms:modified xsi:type="dcterms:W3CDTF">2016-03-03T15:50:05Z</dcterms:modified>
</cp:coreProperties>
</file>