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79" r:id="rId3"/>
    <p:sldId id="269" r:id="rId4"/>
    <p:sldId id="273" r:id="rId5"/>
    <p:sldId id="272" r:id="rId6"/>
    <p:sldId id="274" r:id="rId7"/>
    <p:sldId id="275" r:id="rId8"/>
    <p:sldId id="276" r:id="rId9"/>
    <p:sldId id="277" r:id="rId10"/>
    <p:sldId id="278" r:id="rId11"/>
    <p:sldId id="263" r:id="rId12"/>
    <p:sldId id="265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950" autoAdjust="0"/>
  </p:normalViewPr>
  <p:slideViewPr>
    <p:cSldViewPr>
      <p:cViewPr varScale="1">
        <p:scale>
          <a:sx n="47" d="100"/>
          <a:sy n="47" d="100"/>
        </p:scale>
        <p:origin x="-20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531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1765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III. gyakorlat: numerikus módszerek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2016.02.25.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Inga/hajóhinta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dirty="0" smtClean="0"/>
              <a:t>Vizsgáljuk meg, majd implementáljuk </a:t>
            </a:r>
            <a:r>
              <a:rPr lang="hu-HU" dirty="0" err="1" smtClean="0"/>
              <a:t>Matlab-ban</a:t>
            </a:r>
            <a:r>
              <a:rPr lang="hu-HU" dirty="0" smtClean="0"/>
              <a:t> az alábbi egyenleteket, rajzoltassuk ki , és vizsgáljuk meg különböző paraméterek mellett!</a:t>
            </a:r>
          </a:p>
          <a:p>
            <a:r>
              <a:rPr lang="hu-HU" dirty="0" smtClean="0"/>
              <a:t>1.</a:t>
            </a:r>
          </a:p>
          <a:p>
            <a:r>
              <a:rPr lang="hu-HU" dirty="0" smtClean="0"/>
              <a:t>2.</a:t>
            </a:r>
          </a:p>
          <a:p>
            <a:r>
              <a:rPr lang="hu-HU" dirty="0" smtClean="0"/>
              <a:t>3. 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Ode45, Explicit, </a:t>
            </a:r>
            <a:r>
              <a:rPr lang="hu-HU" dirty="0" err="1" smtClean="0"/>
              <a:t>Semi-implicit</a:t>
            </a:r>
            <a:r>
              <a:rPr lang="hu-HU" dirty="0" smtClean="0"/>
              <a:t>, Implicit Euler megoldás. Hogyan javítható az explicit módszer?</a:t>
            </a:r>
          </a:p>
          <a:p>
            <a:r>
              <a:rPr lang="hu-HU" dirty="0" smtClean="0"/>
              <a:t>Az inga energiája: </a:t>
            </a:r>
          </a:p>
          <a:p>
            <a:r>
              <a:rPr lang="hu-HU" dirty="0" smtClean="0"/>
              <a:t>Ábrák: </a:t>
            </a:r>
            <a:r>
              <a:rPr lang="hu-HU" dirty="0" err="1" smtClean="0"/>
              <a:t>x-t</a:t>
            </a:r>
            <a:r>
              <a:rPr lang="hu-HU" dirty="0" smtClean="0"/>
              <a:t>; </a:t>
            </a:r>
            <a:r>
              <a:rPr lang="hu-HU" dirty="0" err="1" smtClean="0"/>
              <a:t>x-y</a:t>
            </a:r>
            <a:r>
              <a:rPr lang="hu-HU" dirty="0" smtClean="0"/>
              <a:t>, </a:t>
            </a:r>
            <a:r>
              <a:rPr lang="hu-HU" dirty="0" err="1" smtClean="0"/>
              <a:t>x-y-t</a:t>
            </a:r>
            <a:r>
              <a:rPr lang="hu-HU" dirty="0" smtClean="0"/>
              <a:t>; energia-t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3174696"/>
            <a:ext cx="1656183" cy="394329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14442" y="3612927"/>
            <a:ext cx="2321454" cy="392137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79582" y="4077072"/>
            <a:ext cx="2500330" cy="35719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36495" y="5301208"/>
            <a:ext cx="1955585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168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</p:txBody>
      </p:sp>
    </p:spTree>
    <p:extLst>
      <p:ext uri="{BB962C8B-B14F-4D97-AF65-F5344CB8AC3E}">
        <p14:creationId xmlns="" xmlns:p14="http://schemas.microsoft.com/office/powerpoint/2010/main" val="18631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Dinamikák mátrixos alakban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Írjuk fel a diffúziós egyenletet mátrix alakban és futtassuk a folyamatot egy kiindulási állapotokat tartalmazó vektorral, tehát hatványozzuk a mátrixot!</a:t>
            </a:r>
          </a:p>
          <a:p>
            <a:endParaRPr lang="hu-HU" dirty="0" smtClean="0"/>
          </a:p>
          <a:p>
            <a:r>
              <a:rPr lang="hu-HU" dirty="0" smtClean="0"/>
              <a:t>Mit tapasztalunk?</a:t>
            </a:r>
          </a:p>
          <a:p>
            <a:r>
              <a:rPr lang="hu-HU" dirty="0" smtClean="0"/>
              <a:t>Vizsgáljuk meg a következő rendszereket is!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Mi a különbség?</a:t>
            </a:r>
            <a:endParaRPr lang="hu-HU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9288" y="3212976"/>
            <a:ext cx="1885300" cy="43204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581128"/>
            <a:ext cx="2031270" cy="108012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653136"/>
            <a:ext cx="1224136" cy="508732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83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hu-HU" dirty="0" smtClean="0"/>
              <a:t>Rugó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16144"/>
            <a:ext cx="8229600" cy="5181208"/>
          </a:xfrm>
        </p:spPr>
        <p:txBody>
          <a:bodyPr/>
          <a:lstStyle/>
          <a:p>
            <a:pPr algn="just"/>
            <a:r>
              <a:rPr lang="hu-HU" dirty="0" smtClean="0"/>
              <a:t>Vizsgáljuk meg, majd implementáljuk </a:t>
            </a:r>
            <a:r>
              <a:rPr lang="hu-HU" dirty="0" err="1" smtClean="0"/>
              <a:t>Matlab-ban</a:t>
            </a:r>
            <a:r>
              <a:rPr lang="hu-HU" dirty="0" smtClean="0"/>
              <a:t> az alábbi egyenleteket, rajzoltassuk ki , és vizsgáljuk meg különböző paraméterek mellett!</a:t>
            </a:r>
          </a:p>
          <a:p>
            <a:r>
              <a:rPr lang="hu-HU" dirty="0" smtClean="0"/>
              <a:t>1.</a:t>
            </a:r>
          </a:p>
          <a:p>
            <a:r>
              <a:rPr lang="hu-HU" dirty="0" smtClean="0"/>
              <a:t>2.</a:t>
            </a:r>
          </a:p>
          <a:p>
            <a:endParaRPr lang="hu-HU" dirty="0"/>
          </a:p>
          <a:p>
            <a:r>
              <a:rPr lang="hu-HU" dirty="0" smtClean="0"/>
              <a:t>A rugó egyenlet  energiája:  </a:t>
            </a:r>
          </a:p>
          <a:p>
            <a:r>
              <a:rPr lang="hu-HU" dirty="0" smtClean="0"/>
              <a:t>Ábrák: </a:t>
            </a:r>
            <a:r>
              <a:rPr lang="hu-HU" dirty="0" err="1" smtClean="0"/>
              <a:t>x-t</a:t>
            </a:r>
            <a:r>
              <a:rPr lang="hu-HU" dirty="0" smtClean="0"/>
              <a:t>; </a:t>
            </a:r>
            <a:r>
              <a:rPr lang="hu-HU" dirty="0" err="1" smtClean="0"/>
              <a:t>x-y</a:t>
            </a:r>
            <a:r>
              <a:rPr lang="hu-HU" dirty="0" smtClean="0"/>
              <a:t>, </a:t>
            </a:r>
            <a:r>
              <a:rPr lang="hu-HU" dirty="0" err="1" smtClean="0"/>
              <a:t>x-y-t</a:t>
            </a:r>
            <a:r>
              <a:rPr lang="hu-HU" dirty="0" smtClean="0"/>
              <a:t>; energia-t</a:t>
            </a:r>
          </a:p>
          <a:p>
            <a:r>
              <a:rPr lang="hu-HU" dirty="0" smtClean="0"/>
              <a:t>Az első egyenlet </a:t>
            </a:r>
            <a:r>
              <a:rPr lang="hu-HU" u="sng" dirty="0" smtClean="0"/>
              <a:t>analitikus megoldása</a:t>
            </a:r>
            <a:r>
              <a:rPr lang="hu-HU" dirty="0" smtClean="0"/>
              <a:t>:</a:t>
            </a:r>
          </a:p>
          <a:p>
            <a:endParaRPr lang="hu-HU" dirty="0" smtClean="0"/>
          </a:p>
        </p:txBody>
      </p:sp>
      <p:pic>
        <p:nvPicPr>
          <p:cNvPr id="1026" name="Picture 2" descr="C:\Users\Hartdegen\Downloads\Garay\Gyakorlatok\Gyakorlat_03\egyenlete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21" y="2741573"/>
            <a:ext cx="2701691" cy="11914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589240"/>
            <a:ext cx="198922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205189"/>
            <a:ext cx="1512168" cy="392771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68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Rugó egyenlet megoldásai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Oldjuk meg az egyenletet különböző numerikus módszerekkel  (Explicit, Implicit, </a:t>
            </a:r>
            <a:r>
              <a:rPr lang="hu-HU" dirty="0" err="1" smtClean="0"/>
              <a:t>Semi-implicit</a:t>
            </a:r>
            <a:r>
              <a:rPr lang="hu-HU" dirty="0" smtClean="0"/>
              <a:t> Euler módszer)! Mit tapasztalunk?</a:t>
            </a:r>
          </a:p>
          <a:p>
            <a:r>
              <a:rPr lang="hu-HU" dirty="0" smtClean="0"/>
              <a:t>Oldjuk </a:t>
            </a:r>
            <a:r>
              <a:rPr lang="hu-HU" dirty="0" smtClean="0"/>
              <a:t>meg a rugó egyenletet ode45 </a:t>
            </a:r>
            <a:r>
              <a:rPr lang="hu-HU" dirty="0" smtClean="0"/>
              <a:t>segítségével is, </a:t>
            </a:r>
            <a:r>
              <a:rPr lang="hu-HU" dirty="0" smtClean="0"/>
              <a:t>majd hasonlítsuk össze az analitikus megoldással!</a:t>
            </a:r>
          </a:p>
          <a:p>
            <a:r>
              <a:rPr lang="hu-HU" dirty="0" smtClean="0"/>
              <a:t>Vizsgáljuk meg az ode45 ,,lelkivilágát”</a:t>
            </a:r>
            <a:br>
              <a:rPr lang="hu-HU" dirty="0" smtClean="0"/>
            </a:br>
            <a:r>
              <a:rPr lang="hu-HU" dirty="0" smtClean="0"/>
              <a:t>- </a:t>
            </a:r>
            <a:r>
              <a:rPr lang="hu-HU" dirty="0" err="1" smtClean="0"/>
              <a:t>RelTol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- </a:t>
            </a:r>
            <a:r>
              <a:rPr lang="hu-HU" dirty="0" err="1" smtClean="0"/>
              <a:t>AbsTol</a:t>
            </a:r>
            <a:endParaRPr lang="hu-HU" dirty="0" smtClean="0"/>
          </a:p>
          <a:p>
            <a:r>
              <a:rPr lang="hu-HU" dirty="0" smtClean="0"/>
              <a:t>Mit tapasztalunk</a:t>
            </a:r>
            <a:r>
              <a:rPr lang="hu-HU" dirty="0" smtClean="0"/>
              <a:t>?</a:t>
            </a:r>
            <a:endParaRPr 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5283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hu-HU" dirty="0" smtClean="0"/>
              <a:t>Explicit Euler módszer.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199" y="1344136"/>
            <a:ext cx="8300969" cy="5253216"/>
          </a:xfrm>
        </p:spPr>
        <p:txBody>
          <a:bodyPr>
            <a:normAutofit/>
          </a:bodyPr>
          <a:lstStyle/>
          <a:p>
            <a:r>
              <a:rPr lang="hu-HU" dirty="0" err="1" smtClean="0"/>
              <a:t>Def</a:t>
            </a:r>
            <a:r>
              <a:rPr lang="hu-HU" dirty="0" smtClean="0"/>
              <a:t>.: 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178" y="2019620"/>
            <a:ext cx="7943254" cy="400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377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500305"/>
            <a:ext cx="8143932" cy="403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Szemi-implicit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357430"/>
            <a:ext cx="80010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7514" y="5661248"/>
            <a:ext cx="7500990" cy="103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Szemi-implicit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Kiegészítés:</a:t>
            </a:r>
            <a:endParaRPr lang="hu-H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00306"/>
            <a:ext cx="856795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Numerikus módszerek – összehasonlítás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Feladat fizikájának figyelembevétele</a:t>
            </a:r>
          </a:p>
          <a:p>
            <a:r>
              <a:rPr lang="hu-HU" dirty="0" smtClean="0"/>
              <a:t>Energia</a:t>
            </a:r>
          </a:p>
          <a:p>
            <a:r>
              <a:rPr lang="hu-HU" dirty="0" smtClean="0"/>
              <a:t>=&gt; feladat specifikus numerikus módszer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1131</TotalTime>
  <Words>265</Words>
  <Application>Microsoft Office PowerPoint</Application>
  <PresentationFormat>Diavetítés a képernyőre (4:3 oldalarány)</PresentationFormat>
  <Paragraphs>85</Paragraphs>
  <Slides>12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Áramlás</vt:lpstr>
      <vt:lpstr>Dinamikai modellek a biológiában III. gyakorlat: numerikus módszerek</vt:lpstr>
      <vt:lpstr>Dinamikák mátrixos alakban</vt:lpstr>
      <vt:lpstr>Rugó egyenlet</vt:lpstr>
      <vt:lpstr>Rugó egyenlet megoldásai</vt:lpstr>
      <vt:lpstr>Explicit Euler módszer.</vt:lpstr>
      <vt:lpstr>Implicit Euler</vt:lpstr>
      <vt:lpstr>Szemi-implicit Euler</vt:lpstr>
      <vt:lpstr>Szemi-implicit Euler</vt:lpstr>
      <vt:lpstr>Numerikus módszerek – összehasonlítás</vt:lpstr>
      <vt:lpstr>Inga/hajóhinta egyenlet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46</cp:revision>
  <dcterms:created xsi:type="dcterms:W3CDTF">2014-09-15T19:16:28Z</dcterms:created>
  <dcterms:modified xsi:type="dcterms:W3CDTF">2016-02-25T08:10:44Z</dcterms:modified>
</cp:coreProperties>
</file>