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0"/>
  </p:notesMasterIdLst>
  <p:sldIdLst>
    <p:sldId id="256" r:id="rId2"/>
    <p:sldId id="266" r:id="rId3"/>
    <p:sldId id="267" r:id="rId4"/>
    <p:sldId id="269" r:id="rId5"/>
    <p:sldId id="270" r:id="rId6"/>
    <p:sldId id="263" r:id="rId7"/>
    <p:sldId id="265" r:id="rId8"/>
    <p:sldId id="268" r:id="rId9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1" autoAdjust="0"/>
    <p:restoredTop sz="94660"/>
  </p:normalViewPr>
  <p:slideViewPr>
    <p:cSldViewPr>
      <p:cViewPr varScale="1">
        <p:scale>
          <a:sx n="84" d="100"/>
          <a:sy n="84" d="100"/>
        </p:scale>
        <p:origin x="-139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90140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u-HU" dirty="0" smtClean="0"/>
              <a:t>Dinamikai modellek a biológiában</a:t>
            </a:r>
            <a:r>
              <a:rPr lang="hu-HU" smtClean="0"/>
              <a:t/>
            </a:r>
            <a:br>
              <a:rPr lang="hu-HU" smtClean="0"/>
            </a:br>
            <a:r>
              <a:rPr lang="hu-HU" smtClean="0"/>
              <a:t>VI. </a:t>
            </a:r>
            <a:r>
              <a:rPr lang="hu-HU" dirty="0" smtClean="0"/>
              <a:t>gyakorlat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juhja</a:t>
            </a:r>
            <a:r>
              <a:rPr lang="hu-HU" dirty="0" smtClean="0"/>
              <a:t>@</a:t>
            </a:r>
            <a:r>
              <a:rPr lang="hu-HU" dirty="0" err="1" smtClean="0"/>
              <a:t>digitus.itk.ppke.hu</a:t>
            </a:r>
            <a:endParaRPr lang="hu-HU" dirty="0" smtClean="0"/>
          </a:p>
          <a:p>
            <a:r>
              <a:rPr lang="hu-HU" dirty="0" err="1" smtClean="0"/>
              <a:t>Hartdégen</a:t>
            </a:r>
            <a:r>
              <a:rPr lang="hu-HU" dirty="0" smtClean="0"/>
              <a:t> Márton</a:t>
            </a:r>
          </a:p>
          <a:p>
            <a:r>
              <a:rPr lang="hu-HU" dirty="0" err="1" smtClean="0"/>
              <a:t>hartdegenmarton</a:t>
            </a:r>
            <a:r>
              <a:rPr lang="hu-HU" dirty="0" smtClean="0"/>
              <a:t>@</a:t>
            </a:r>
            <a:r>
              <a:rPr lang="hu-HU" dirty="0" err="1" smtClean="0"/>
              <a:t>gmail.com</a:t>
            </a:r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2015.04.16.</a:t>
            </a:fld>
            <a:endParaRPr lang="hu-H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/>
          <a:lstStyle/>
          <a:p>
            <a:r>
              <a:rPr lang="hu-HU" dirty="0" smtClean="0"/>
              <a:t>Járványterjedés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968552"/>
          </a:xfrm>
        </p:spPr>
        <p:txBody>
          <a:bodyPr>
            <a:normAutofit/>
          </a:bodyPr>
          <a:lstStyle/>
          <a:p>
            <a:r>
              <a:rPr lang="hu-HU" dirty="0" smtClean="0"/>
              <a:t>SIR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r>
              <a:rPr lang="hu-HU" dirty="0"/>
              <a:t> </a:t>
            </a:r>
            <a:r>
              <a:rPr lang="hu-HU" dirty="0" smtClean="0"/>
              <a:t>  ahol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1628800"/>
            <a:ext cx="2486025" cy="197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7437" y="3861048"/>
            <a:ext cx="2490788" cy="1966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146548"/>
            <a:ext cx="508635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4293096"/>
            <a:ext cx="2095500" cy="174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09175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Erdős-Rényi gráf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hu-HU" dirty="0" smtClean="0"/>
              <a:t>Minden él adott valószínűséggel egymástól függetlenül van behúzva</a:t>
            </a:r>
          </a:p>
          <a:p>
            <a:r>
              <a:rPr lang="hu-HU" dirty="0" smtClean="0"/>
              <a:t>n </a:t>
            </a:r>
            <a:r>
              <a:rPr lang="hu-HU" dirty="0" smtClean="0"/>
              <a:t>csúcs, m</a:t>
            </a:r>
            <a:r>
              <a:rPr lang="hu-HU" dirty="0" smtClean="0"/>
              <a:t>inden lehetséges értékre p valószínűség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&gt;1 – létezik óriás komponens (</a:t>
            </a:r>
            <a:r>
              <a:rPr lang="hu-HU" dirty="0" err="1" smtClean="0"/>
              <a:t>cn</a:t>
            </a:r>
            <a:r>
              <a:rPr lang="hu-HU" dirty="0" smtClean="0"/>
              <a:t>) méretű, összefüggő</a:t>
            </a:r>
          </a:p>
          <a:p>
            <a:r>
              <a:rPr lang="hu-HU" dirty="0" smtClean="0"/>
              <a:t>&lt;1 – </a:t>
            </a:r>
            <a:r>
              <a:rPr lang="hu-HU" dirty="0" err="1" smtClean="0"/>
              <a:t>clogn</a:t>
            </a:r>
            <a:r>
              <a:rPr lang="hu-HU" dirty="0" smtClean="0"/>
              <a:t> méretű komponensek vannak, nem összefüggő</a:t>
            </a:r>
            <a:endParaRPr lang="hu-HU" dirty="0" smtClean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559" y="3249684"/>
            <a:ext cx="4038600" cy="2085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86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Barabási-Albert</a:t>
            </a:r>
            <a:r>
              <a:rPr lang="hu-HU" dirty="0" smtClean="0"/>
              <a:t> gráf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smtClean="0"/>
              <a:t>Csúcsok száma 1…n</a:t>
            </a:r>
            <a:r>
              <a:rPr lang="hu-HU" baseline="-25000" dirty="0" smtClean="0"/>
              <a:t>0</a:t>
            </a:r>
            <a:endParaRPr lang="hu-HU" dirty="0" smtClean="0"/>
          </a:p>
          <a:p>
            <a:r>
              <a:rPr lang="hu-HU" dirty="0" smtClean="0"/>
              <a:t>Gn</a:t>
            </a:r>
            <a:r>
              <a:rPr lang="hu-HU" baseline="-25000" dirty="0" smtClean="0"/>
              <a:t>0</a:t>
            </a:r>
            <a:r>
              <a:rPr lang="hu-HU" dirty="0"/>
              <a:t> </a:t>
            </a:r>
            <a:r>
              <a:rPr lang="hu-HU" dirty="0" smtClean="0"/>
              <a:t>kiindulási gráf</a:t>
            </a:r>
          </a:p>
          <a:p>
            <a:r>
              <a:rPr lang="hu-HU" dirty="0" smtClean="0"/>
              <a:t>Gn</a:t>
            </a:r>
            <a:r>
              <a:rPr lang="hu-HU" baseline="-25000" dirty="0" smtClean="0"/>
              <a:t>0+i+1 </a:t>
            </a:r>
            <a:r>
              <a:rPr lang="hu-HU" dirty="0" smtClean="0"/>
              <a:t>új csúcs</a:t>
            </a:r>
          </a:p>
          <a:p>
            <a:r>
              <a:rPr lang="hu-HU" dirty="0" smtClean="0"/>
              <a:t>Minden lépésben egy csúcsot és m élet (m&lt;n</a:t>
            </a:r>
            <a:r>
              <a:rPr lang="hu-HU" baseline="-25000" dirty="0" smtClean="0"/>
              <a:t>0</a:t>
            </a:r>
            <a:r>
              <a:rPr lang="hu-HU" dirty="0" smtClean="0"/>
              <a:t>) veszünk hozzá </a:t>
            </a:r>
          </a:p>
          <a:p>
            <a:endParaRPr lang="hu-HU" dirty="0"/>
          </a:p>
          <a:p>
            <a:endParaRPr lang="hu-HU" dirty="0" smtClean="0"/>
          </a:p>
          <a:p>
            <a:endParaRPr lang="hu-HU" dirty="0"/>
          </a:p>
          <a:p>
            <a:r>
              <a:rPr lang="hu-HU" dirty="0" smtClean="0"/>
              <a:t>Nem egyenletesen húzza be az éleket, hanem preferencia alapon</a:t>
            </a:r>
          </a:p>
          <a:p>
            <a:r>
              <a:rPr lang="hu-HU" dirty="0" smtClean="0"/>
              <a:t>Néhány nagy fokszámú csúcs - </a:t>
            </a:r>
            <a:r>
              <a:rPr lang="hu-HU" dirty="0" err="1" smtClean="0"/>
              <a:t>hub</a:t>
            </a:r>
            <a:endParaRPr lang="hu-HU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573016"/>
            <a:ext cx="5229225" cy="140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587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u-HU" dirty="0" err="1" smtClean="0"/>
              <a:t>Strogatz</a:t>
            </a:r>
            <a:r>
              <a:rPr lang="hu-HU" dirty="0" err="1"/>
              <a:t>-</a:t>
            </a:r>
            <a:r>
              <a:rPr lang="hu-HU" dirty="0" err="1" smtClean="0"/>
              <a:t>Watts</a:t>
            </a:r>
            <a:r>
              <a:rPr lang="hu-HU" dirty="0" smtClean="0"/>
              <a:t> ,,</a:t>
            </a:r>
            <a:r>
              <a:rPr lang="hu-HU" dirty="0" err="1" smtClean="0"/>
              <a:t>small-world</a:t>
            </a:r>
            <a:r>
              <a:rPr lang="hu-HU" dirty="0" smtClean="0"/>
              <a:t>” gráf</a:t>
            </a:r>
            <a:endParaRPr lang="hu-H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artalom helye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hu-HU" dirty="0" smtClean="0"/>
                  <a:t>Reguláris </a:t>
                </a:r>
                <a:r>
                  <a:rPr lang="hu-HU" dirty="0" err="1" smtClean="0"/>
                  <a:t>körgráf</a:t>
                </a:r>
                <a:r>
                  <a:rPr lang="hu-HU" dirty="0" smtClean="0"/>
                  <a:t> (d=2,4,6,…)</a:t>
                </a:r>
              </a:p>
              <a:p>
                <a:r>
                  <a:rPr lang="hu-HU" dirty="0" smtClean="0"/>
                  <a:t>Végigmenve a csúcsokon minden él végpontját </a:t>
                </a:r>
                <a:r>
                  <a:rPr lang="el-GR" dirty="0" smtClean="0"/>
                  <a:t>β</a:t>
                </a:r>
                <a:r>
                  <a:rPr lang="hu-HU" dirty="0" smtClean="0"/>
                  <a:t> valószínűséggel módosítjuk egyenletes eloszlás szerint</a:t>
                </a:r>
              </a:p>
              <a:p>
                <a:r>
                  <a:rPr lang="hu-HU" dirty="0" smtClean="0"/>
                  <a:t>0&lt;</a:t>
                </a:r>
                <a:r>
                  <a:rPr lang="el-GR" dirty="0"/>
                  <a:t> </a:t>
                </a:r>
                <a:r>
                  <a:rPr lang="el-GR" dirty="0" smtClean="0"/>
                  <a:t>β</a:t>
                </a:r>
                <a14:m>
                  <m:oMath xmlns:m="http://schemas.openxmlformats.org/officeDocument/2006/math">
                    <m:r>
                      <a:rPr lang="el-GR" i="1" smtClean="0">
                        <a:latin typeface="Cambria Math"/>
                        <a:ea typeface="Cambria Math"/>
                      </a:rPr>
                      <m:t>≪</m:t>
                    </m:r>
                    <m:r>
                      <a:rPr lang="hu-HU" b="0" i="1" smtClean="0">
                        <a:latin typeface="Cambria Math"/>
                        <a:ea typeface="Cambria Math"/>
                      </a:rPr>
                      <m:t>1 </m:t>
                    </m:r>
                  </m:oMath>
                </a14:m>
                <a:r>
                  <a:rPr lang="hu-HU" dirty="0" smtClean="0"/>
                  <a:t>majdnem </a:t>
                </a:r>
                <a:r>
                  <a:rPr lang="hu-HU" dirty="0" err="1" smtClean="0"/>
                  <a:t>körgráf</a:t>
                </a:r>
                <a:r>
                  <a:rPr lang="hu-HU" dirty="0" smtClean="0"/>
                  <a:t>, néhány extra éllel</a:t>
                </a:r>
              </a:p>
              <a:p>
                <a14:m>
                  <m:oMath xmlns:m="http://schemas.openxmlformats.org/officeDocument/2006/math">
                    <m:r>
                      <a:rPr lang="hu-HU" i="1" dirty="0" smtClean="0">
                        <a:latin typeface="Cambria Math"/>
                      </a:rPr>
                      <m:t>𝐸</m:t>
                    </m:r>
                    <m:r>
                      <a:rPr lang="hu-HU" i="1" dirty="0" smtClean="0">
                        <a:latin typeface="Cambria Math"/>
                      </a:rPr>
                      <m:t>(</m:t>
                    </m:r>
                    <m:r>
                      <a:rPr lang="hu-HU" i="1" dirty="0" smtClean="0">
                        <a:latin typeface="Cambria Math"/>
                      </a:rPr>
                      <m:t>𝐺</m:t>
                    </m:r>
                    <m:r>
                      <a:rPr lang="hu-HU" i="1" dirty="0" smtClean="0">
                        <a:latin typeface="Cambria Math"/>
                      </a:rPr>
                      <m:t>)=</m:t>
                    </m:r>
                    <m:f>
                      <m:fPr>
                        <m:ctrlPr>
                          <a:rPr lang="hu-HU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u-HU" b="0" i="1" dirty="0" smtClean="0">
                            <a:latin typeface="Cambria Math"/>
                          </a:rPr>
                          <m:t>𝑛𝑑</m:t>
                        </m:r>
                      </m:num>
                      <m:den>
                        <m:r>
                          <a:rPr lang="hu-HU" b="0" i="1" dirty="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hu-HU" dirty="0" smtClean="0"/>
                  <a:t> </a:t>
                </a:r>
                <a:r>
                  <a:rPr lang="hu-HU" dirty="0" err="1" smtClean="0"/>
                  <a:t>small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world</a:t>
                </a:r>
                <a:r>
                  <a:rPr lang="hu-HU" dirty="0" smtClean="0"/>
                  <a:t> gráf lesz</a:t>
                </a:r>
              </a:p>
              <a:p>
                <a:r>
                  <a:rPr lang="el-GR" dirty="0" smtClean="0"/>
                  <a:t>β</a:t>
                </a:r>
                <a:r>
                  <a:rPr lang="hu-HU" dirty="0" smtClean="0"/>
                  <a:t> = 0 eredeti szabályos gráf</a:t>
                </a:r>
              </a:p>
              <a:p>
                <a:r>
                  <a:rPr lang="el-GR" dirty="0" smtClean="0"/>
                  <a:t>β</a:t>
                </a:r>
                <a:r>
                  <a:rPr lang="hu-HU" dirty="0" smtClean="0"/>
                  <a:t> = 1 Erdős-Rényi</a:t>
                </a:r>
              </a:p>
              <a:p>
                <a:r>
                  <a:rPr lang="hu-HU" dirty="0" smtClean="0"/>
                  <a:t>Élek száma:</a:t>
                </a:r>
                <a:endParaRPr lang="hu-HU" dirty="0"/>
              </a:p>
              <a:p>
                <a:endParaRPr lang="hu-HU" b="1" dirty="0"/>
              </a:p>
              <a:p>
                <a:r>
                  <a:rPr lang="hu-HU" dirty="0" smtClean="0"/>
                  <a:t>Interpolál véletlen és szabályos gráf között</a:t>
                </a:r>
              </a:p>
            </p:txBody>
          </p:sp>
        </mc:Choice>
        <mc:Fallback>
          <p:sp>
            <p:nvSpPr>
              <p:cNvPr id="3" name="Tartalom hely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741" t="-1944"/>
                </a:stretch>
              </a:blipFill>
            </p:spPr>
            <p:txBody>
              <a:bodyPr/>
              <a:lstStyle/>
              <a:p>
                <a:r>
                  <a:rPr lang="hu-H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4581128"/>
            <a:ext cx="1152525" cy="1133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3665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u-HU" dirty="0" err="1" smtClean="0"/>
              <a:t>figure</a:t>
            </a:r>
            <a:endParaRPr lang="hu-HU" dirty="0" smtClean="0"/>
          </a:p>
          <a:p>
            <a:r>
              <a:rPr lang="hu-HU" dirty="0" err="1" smtClean="0"/>
              <a:t>grid</a:t>
            </a:r>
            <a:r>
              <a:rPr lang="hu-HU" dirty="0" smtClean="0"/>
              <a:t> </a:t>
            </a:r>
            <a:r>
              <a:rPr lang="hu-HU" dirty="0" err="1" smtClean="0"/>
              <a:t>on</a:t>
            </a:r>
            <a:r>
              <a:rPr lang="hu-HU" dirty="0" smtClean="0"/>
              <a:t>/</a:t>
            </a:r>
            <a:r>
              <a:rPr lang="hu-HU" dirty="0" err="1" smtClean="0"/>
              <a:t>off</a:t>
            </a:r>
            <a:endParaRPr lang="hu-HU" dirty="0" smtClean="0"/>
          </a:p>
          <a:p>
            <a:r>
              <a:rPr lang="hu-HU" dirty="0" err="1" smtClean="0"/>
              <a:t>for</a:t>
            </a:r>
            <a:r>
              <a:rPr lang="hu-HU" dirty="0" smtClean="0"/>
              <a:t> i = 1:0.1:10</a:t>
            </a:r>
            <a:br>
              <a:rPr lang="hu-HU" dirty="0" smtClean="0"/>
            </a:br>
            <a:r>
              <a:rPr lang="hu-HU" dirty="0" smtClean="0"/>
              <a:t>end</a:t>
            </a:r>
          </a:p>
          <a:p>
            <a:r>
              <a:rPr lang="hu-HU" dirty="0" err="1" smtClean="0"/>
              <a:t>if</a:t>
            </a:r>
            <a:r>
              <a:rPr lang="hu-HU" dirty="0" smtClean="0"/>
              <a:t>/</a:t>
            </a:r>
            <a:r>
              <a:rPr lang="hu-HU" dirty="0" err="1" smtClean="0"/>
              <a:t>else</a:t>
            </a:r>
            <a:endParaRPr lang="hu-HU" dirty="0" smtClean="0"/>
          </a:p>
          <a:p>
            <a:r>
              <a:rPr lang="hu-HU" dirty="0" err="1" smtClean="0"/>
              <a:t>plot</a:t>
            </a:r>
            <a:r>
              <a:rPr lang="hu-HU" dirty="0" smtClean="0"/>
              <a:t>()</a:t>
            </a:r>
          </a:p>
          <a:p>
            <a:r>
              <a:rPr lang="hu-HU" dirty="0" err="1"/>
              <a:t>y</a:t>
            </a:r>
            <a:r>
              <a:rPr lang="hu-HU" dirty="0" err="1" smtClean="0"/>
              <a:t>lim</a:t>
            </a:r>
            <a:endParaRPr lang="hu-HU" dirty="0" smtClean="0"/>
          </a:p>
          <a:p>
            <a:r>
              <a:rPr lang="hu-HU" dirty="0" err="1" smtClean="0"/>
              <a:t>xlim</a:t>
            </a:r>
            <a:endParaRPr lang="hu-HU" dirty="0" smtClean="0"/>
          </a:p>
          <a:p>
            <a:r>
              <a:rPr lang="hu-HU" dirty="0" err="1" smtClean="0"/>
              <a:t>title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waitforbuttonpress</a:t>
            </a:r>
            <a:endParaRPr lang="hu-HU" dirty="0" smtClean="0"/>
          </a:p>
          <a:p>
            <a:r>
              <a:rPr lang="hu-HU" dirty="0" err="1" smtClean="0"/>
              <a:t>pause</a:t>
            </a:r>
            <a:endParaRPr lang="hu-H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 err="1" smtClean="0"/>
              <a:t>Bela</a:t>
            </a:r>
            <a:r>
              <a:rPr lang="hu-HU" dirty="0" smtClean="0"/>
              <a:t> = </a:t>
            </a:r>
            <a:r>
              <a:rPr lang="hu-HU" dirty="0" err="1" smtClean="0"/>
              <a:t>zeros</a:t>
            </a:r>
            <a:r>
              <a:rPr lang="hu-HU" dirty="0" smtClean="0"/>
              <a:t>(1,10)</a:t>
            </a:r>
          </a:p>
          <a:p>
            <a:r>
              <a:rPr lang="hu-HU" dirty="0" err="1" smtClean="0"/>
              <a:t>eig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max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abs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length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mesh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imagesc</a:t>
            </a:r>
            <a:r>
              <a:rPr lang="hu-HU" dirty="0" smtClean="0"/>
              <a:t>()</a:t>
            </a:r>
            <a:endParaRPr lang="hu-HU" dirty="0"/>
          </a:p>
          <a:p>
            <a:r>
              <a:rPr lang="hu-HU" dirty="0" err="1" smtClean="0"/>
              <a:t>caxis</a:t>
            </a:r>
            <a:r>
              <a:rPr lang="hu-HU" dirty="0" smtClean="0"/>
              <a:t>()</a:t>
            </a:r>
          </a:p>
          <a:p>
            <a:r>
              <a:rPr lang="hu-HU" dirty="0" err="1" smtClean="0"/>
              <a:t>odeset</a:t>
            </a:r>
            <a:r>
              <a:rPr lang="hu-HU" smtClean="0"/>
              <a:t>()</a:t>
            </a:r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1863136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Matlab</a:t>
            </a:r>
            <a:r>
              <a:rPr lang="hu-HU" dirty="0" smtClean="0"/>
              <a:t>® kiegészítés III.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  <a:endParaRPr lang="hu-HU" dirty="0" smtClean="0"/>
          </a:p>
          <a:p>
            <a:r>
              <a:rPr lang="hu-HU" dirty="0" err="1" smtClean="0"/>
              <a:t>equation</a:t>
            </a:r>
            <a:r>
              <a:rPr lang="hu-HU" dirty="0" smtClean="0"/>
              <a:t>= </a:t>
            </a:r>
            <a:r>
              <a:rPr lang="hu-HU" dirty="0" smtClean="0">
                <a:solidFill>
                  <a:srgbClr val="FF0000"/>
                </a:solidFill>
              </a:rPr>
              <a:t>@(t,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>
                <a:solidFill>
                  <a:srgbClr val="FF0000"/>
                </a:solidFill>
              </a:rPr>
              <a:t>) </a:t>
            </a:r>
            <a:r>
              <a:rPr lang="hu-HU" dirty="0" smtClean="0"/>
              <a:t>[</a:t>
            </a:r>
            <a:r>
              <a:rPr lang="hu-HU" dirty="0" err="1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(2); 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(1)]; y(1) = x, y(2) = y, </a:t>
            </a:r>
            <a:br>
              <a:rPr lang="hu-HU" dirty="0" smtClean="0"/>
            </a:br>
            <a:r>
              <a:rPr lang="hu-HU" dirty="0" smtClean="0"/>
              <a:t>	bal oldal </a:t>
            </a:r>
            <a:r>
              <a:rPr lang="hu-HU" dirty="0" err="1" smtClean="0"/>
              <a:t>dx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r>
              <a:rPr lang="hu-HU" dirty="0" smtClean="0"/>
              <a:t>   ; jobb oldal </a:t>
            </a:r>
            <a:r>
              <a:rPr lang="hu-HU" dirty="0" err="1" smtClean="0"/>
              <a:t>dy</a:t>
            </a:r>
            <a:r>
              <a:rPr lang="hu-HU" dirty="0" smtClean="0"/>
              <a:t>/</a:t>
            </a:r>
            <a:r>
              <a:rPr lang="hu-HU" dirty="0" err="1" smtClean="0"/>
              <a:t>dt</a:t>
            </a:r>
            <a:endParaRPr lang="hu-HU" dirty="0" smtClean="0"/>
          </a:p>
          <a:p>
            <a:r>
              <a:rPr lang="hu-HU" dirty="0" smtClean="0"/>
              <a:t>[t,</a:t>
            </a:r>
            <a:r>
              <a:rPr lang="hu-HU" dirty="0" smtClean="0">
                <a:solidFill>
                  <a:srgbClr val="00B0F0"/>
                </a:solidFill>
              </a:rPr>
              <a:t>y</a:t>
            </a:r>
            <a:r>
              <a:rPr lang="hu-HU" dirty="0" smtClean="0"/>
              <a:t>]=</a:t>
            </a:r>
            <a:r>
              <a:rPr lang="hu-HU" dirty="0" smtClean="0">
                <a:solidFill>
                  <a:srgbClr val="FF0000"/>
                </a:solidFill>
              </a:rPr>
              <a:t>ode45</a:t>
            </a:r>
            <a:r>
              <a:rPr lang="hu-HU" dirty="0" smtClean="0"/>
              <a:t>(</a:t>
            </a:r>
            <a:r>
              <a:rPr lang="hu-HU" dirty="0" err="1" smtClean="0"/>
              <a:t>equation</a:t>
            </a:r>
            <a:r>
              <a:rPr lang="hu-HU" dirty="0" smtClean="0"/>
              <a:t>, [t</a:t>
            </a:r>
            <a:r>
              <a:rPr lang="hu-HU" baseline="-25000" dirty="0" smtClean="0"/>
              <a:t>0</a:t>
            </a:r>
            <a:r>
              <a:rPr lang="hu-HU" dirty="0" smtClean="0"/>
              <a:t>,</a:t>
            </a:r>
            <a:r>
              <a:rPr lang="hu-HU" dirty="0" err="1" smtClean="0"/>
              <a:t>t</a:t>
            </a:r>
            <a:r>
              <a:rPr lang="hu-HU" baseline="-25000" dirty="0" err="1" smtClean="0"/>
              <a:t>max</a:t>
            </a:r>
            <a:r>
              <a:rPr lang="hu-HU" dirty="0" smtClean="0"/>
              <a:t>][</a:t>
            </a:r>
            <a:r>
              <a:rPr lang="hu-HU" dirty="0" err="1" smtClean="0"/>
              <a:t>X</a:t>
            </a:r>
            <a:r>
              <a:rPr lang="hu-HU" baseline="-25000" dirty="0" err="1" smtClean="0"/>
              <a:t>init</a:t>
            </a:r>
            <a:r>
              <a:rPr lang="hu-HU" dirty="0" smtClean="0"/>
              <a:t>,</a:t>
            </a:r>
            <a:r>
              <a:rPr lang="hu-HU" dirty="0" err="1" smtClean="0"/>
              <a:t>Y</a:t>
            </a:r>
            <a:r>
              <a:rPr lang="hu-HU" baseline="-25000" dirty="0" err="1" smtClean="0"/>
              <a:t>init</a:t>
            </a:r>
            <a:r>
              <a:rPr lang="hu-HU" dirty="0" smtClean="0"/>
              <a:t>]);</a:t>
            </a:r>
            <a:br>
              <a:rPr lang="hu-HU" dirty="0" smtClean="0"/>
            </a:br>
            <a:r>
              <a:rPr lang="hu-HU" dirty="0" smtClean="0"/>
              <a:t>több </a:t>
            </a:r>
            <a:r>
              <a:rPr lang="hu-HU" dirty="0" err="1" smtClean="0"/>
              <a:t>ode</a:t>
            </a:r>
            <a:r>
              <a:rPr lang="hu-HU" dirty="0" smtClean="0"/>
              <a:t> </a:t>
            </a:r>
            <a:r>
              <a:rPr lang="hu-HU" dirty="0" err="1" smtClean="0"/>
              <a:t>solver</a:t>
            </a:r>
            <a:r>
              <a:rPr lang="hu-HU" dirty="0" smtClean="0"/>
              <a:t> is választható, elsőnek ezt próbáljuk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  <a:endParaRPr lang="hu-HU" dirty="0" smtClean="0"/>
          </a:p>
          <a:p>
            <a:r>
              <a:rPr lang="hu-HU" dirty="0" err="1" smtClean="0">
                <a:solidFill>
                  <a:srgbClr val="FF0000"/>
                </a:solidFill>
              </a:rPr>
              <a:t>plot</a:t>
            </a:r>
            <a:r>
              <a:rPr lang="hu-HU" dirty="0" smtClean="0"/>
              <a:t>(x,y,</a:t>
            </a:r>
            <a:r>
              <a:rPr lang="hu-HU" dirty="0" err="1" smtClean="0"/>
              <a:t>how</a:t>
            </a:r>
            <a:r>
              <a:rPr lang="hu-HU" dirty="0" smtClean="0"/>
              <a:t>…)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subplot</a:t>
            </a:r>
            <a:r>
              <a:rPr lang="hu-HU" dirty="0" smtClean="0"/>
              <a:t>(m,n,p) (m*n re osztja a </a:t>
            </a:r>
            <a:r>
              <a:rPr lang="hu-HU" dirty="0" err="1" smtClean="0"/>
              <a:t>figure-t</a:t>
            </a:r>
            <a:r>
              <a:rPr lang="hu-HU" dirty="0" smtClean="0"/>
              <a:t>, p. pozícióba/tartományba, etc.))</a:t>
            </a:r>
          </a:p>
          <a:p>
            <a:r>
              <a:rPr lang="hu-HU" dirty="0" err="1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43473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1504</TotalTime>
  <Words>239</Words>
  <Application>Microsoft Office PowerPoint</Application>
  <PresentationFormat>Diavetítés a képernyőre (4:3 oldalarány)</PresentationFormat>
  <Paragraphs>72</Paragraphs>
  <Slides>8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9" baseType="lpstr">
      <vt:lpstr>Áramlás</vt:lpstr>
      <vt:lpstr>Dinamikai modellek a biológiában VI. gyakorlat</vt:lpstr>
      <vt:lpstr>Járványterjedés</vt:lpstr>
      <vt:lpstr>Erdős-Rényi gráf</vt:lpstr>
      <vt:lpstr>Barabási-Albert gráf</vt:lpstr>
      <vt:lpstr>Strogatz-Watts ,,small-world” gráf</vt:lpstr>
      <vt:lpstr>Matlab® kiegészítés I.</vt:lpstr>
      <vt:lpstr>Matlab® kiegészítés II.</vt:lpstr>
      <vt:lpstr>Matlab® kiegészítés III.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Hartdégen Márton</cp:lastModifiedBy>
  <cp:revision>51</cp:revision>
  <dcterms:created xsi:type="dcterms:W3CDTF">2014-09-15T19:16:28Z</dcterms:created>
  <dcterms:modified xsi:type="dcterms:W3CDTF">2015-04-16T05:58:25Z</dcterms:modified>
</cp:coreProperties>
</file>