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sldIdLst>
    <p:sldId id="256" r:id="rId2"/>
    <p:sldId id="266" r:id="rId3"/>
    <p:sldId id="267" r:id="rId4"/>
    <p:sldId id="269" r:id="rId5"/>
    <p:sldId id="270" r:id="rId6"/>
    <p:sldId id="263" r:id="rId7"/>
    <p:sldId id="265" r:id="rId8"/>
    <p:sldId id="268" r:id="rId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1" autoAdjust="0"/>
    <p:restoredTop sz="94660"/>
  </p:normalViewPr>
  <p:slideViewPr>
    <p:cSldViewPr>
      <p:cViewPr varScale="1">
        <p:scale>
          <a:sx n="84" d="100"/>
          <a:sy n="84" d="100"/>
        </p:scale>
        <p:origin x="-1397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A9F0CB-8413-4733-8810-CB70C0343899}" type="datetimeFigureOut">
              <a:rPr lang="hu-HU" smtClean="0"/>
              <a:pPr/>
              <a:t>2015.04.16.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560A28-7746-40FE-9BFD-400905BB5545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90140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2015.04.16.</a:t>
            </a:fld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2015.04.16.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2015.04.16.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2015.04.16.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2015.04.16.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2015.04.16.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2015.04.16.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2015.04.16.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2015.04.16.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2015.04.16.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gy sarkán kerekítve levágott téglalap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erékszögű háromszög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2015.04.16.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Szabadkézi sokszög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Szabadkézi sokszög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2EF2FB6-033B-4A3D-9CA7-0498D376719E}" type="datetimeFigureOut">
              <a:rPr lang="hu-HU" smtClean="0"/>
              <a:pPr/>
              <a:t>2015.04.16.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  <p:grpSp>
        <p:nvGrpSpPr>
          <p:cNvPr id="2" name="Csoportba foglalás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Dinamikai modellek a biológiában</a:t>
            </a:r>
            <a:r>
              <a:rPr lang="hu-HU" smtClean="0"/>
              <a:t/>
            </a:r>
            <a:br>
              <a:rPr lang="hu-HU" smtClean="0"/>
            </a:br>
            <a:r>
              <a:rPr lang="hu-HU" smtClean="0"/>
              <a:t>VI. </a:t>
            </a:r>
            <a:r>
              <a:rPr lang="hu-HU" dirty="0" smtClean="0"/>
              <a:t>gyakorlat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Juhász János</a:t>
            </a:r>
          </a:p>
          <a:p>
            <a:r>
              <a:rPr lang="hu-HU" dirty="0" err="1" smtClean="0"/>
              <a:t>juhja</a:t>
            </a:r>
            <a:r>
              <a:rPr lang="hu-HU" dirty="0" smtClean="0"/>
              <a:t>@</a:t>
            </a:r>
            <a:r>
              <a:rPr lang="hu-HU" dirty="0" err="1" smtClean="0"/>
              <a:t>digitus.itk.ppke.hu</a:t>
            </a:r>
            <a:endParaRPr lang="hu-HU" dirty="0" smtClean="0"/>
          </a:p>
          <a:p>
            <a:r>
              <a:rPr lang="hu-HU" dirty="0" err="1" smtClean="0"/>
              <a:t>Hartdégen</a:t>
            </a:r>
            <a:r>
              <a:rPr lang="hu-HU" dirty="0" smtClean="0"/>
              <a:t> Márton</a:t>
            </a:r>
          </a:p>
          <a:p>
            <a:r>
              <a:rPr lang="hu-HU" dirty="0" err="1" smtClean="0"/>
              <a:t>hartdegenmarton</a:t>
            </a:r>
            <a:r>
              <a:rPr lang="hu-HU" dirty="0" smtClean="0"/>
              <a:t>@</a:t>
            </a:r>
            <a:r>
              <a:rPr lang="hu-HU" dirty="0" err="1" smtClean="0"/>
              <a:t>gmail.com</a:t>
            </a:r>
            <a:endParaRPr lang="hu-HU" dirty="0" smtClean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2015.04.16.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hu-HU" dirty="0" smtClean="0"/>
              <a:t>Járványterjedés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968552"/>
          </a:xfrm>
        </p:spPr>
        <p:txBody>
          <a:bodyPr>
            <a:normAutofit/>
          </a:bodyPr>
          <a:lstStyle/>
          <a:p>
            <a:r>
              <a:rPr lang="hu-HU" dirty="0" smtClean="0"/>
              <a:t>SIR</a:t>
            </a:r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ahol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628800"/>
            <a:ext cx="2486025" cy="197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7437" y="3861048"/>
            <a:ext cx="2490788" cy="1966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146548"/>
            <a:ext cx="5086350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293096"/>
            <a:ext cx="2095500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917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Erdős-Rényi gráf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u-HU" dirty="0" smtClean="0"/>
              <a:t>Minden él adott valószínűséggel egymástól függetlenül van behúzva</a:t>
            </a:r>
          </a:p>
          <a:p>
            <a:r>
              <a:rPr lang="hu-HU" dirty="0" smtClean="0"/>
              <a:t>n </a:t>
            </a:r>
            <a:r>
              <a:rPr lang="hu-HU" dirty="0" smtClean="0"/>
              <a:t>csúcs, m</a:t>
            </a:r>
            <a:r>
              <a:rPr lang="hu-HU" dirty="0" smtClean="0"/>
              <a:t>inden lehetséges értékre p valószínűség</a:t>
            </a:r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r>
              <a:rPr lang="hu-HU" dirty="0" smtClean="0"/>
              <a:t>&gt;1 – létezik óriás komponens (</a:t>
            </a:r>
            <a:r>
              <a:rPr lang="hu-HU" dirty="0" err="1" smtClean="0"/>
              <a:t>cn</a:t>
            </a:r>
            <a:r>
              <a:rPr lang="hu-HU" dirty="0" smtClean="0"/>
              <a:t>) méretű, összefüggő</a:t>
            </a:r>
          </a:p>
          <a:p>
            <a:r>
              <a:rPr lang="hu-HU" dirty="0" smtClean="0"/>
              <a:t>&lt;1 – </a:t>
            </a:r>
            <a:r>
              <a:rPr lang="hu-HU" dirty="0" err="1" smtClean="0"/>
              <a:t>clogn</a:t>
            </a:r>
            <a:r>
              <a:rPr lang="hu-HU" dirty="0" smtClean="0"/>
              <a:t> méretű komponensek vannak, nem összefüggő</a:t>
            </a:r>
            <a:endParaRPr lang="hu-HU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2559" y="3249684"/>
            <a:ext cx="4038600" cy="208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7786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Barabási-Albert</a:t>
            </a:r>
            <a:r>
              <a:rPr lang="hu-HU" dirty="0" smtClean="0"/>
              <a:t> gráf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Csúcsok száma 1…n</a:t>
            </a:r>
            <a:r>
              <a:rPr lang="hu-HU" baseline="-25000" dirty="0" smtClean="0"/>
              <a:t>0</a:t>
            </a:r>
            <a:endParaRPr lang="hu-HU" dirty="0" smtClean="0"/>
          </a:p>
          <a:p>
            <a:r>
              <a:rPr lang="hu-HU" dirty="0" smtClean="0"/>
              <a:t>Gn</a:t>
            </a:r>
            <a:r>
              <a:rPr lang="hu-HU" baseline="-25000" dirty="0" smtClean="0"/>
              <a:t>0</a:t>
            </a:r>
            <a:r>
              <a:rPr lang="hu-HU" dirty="0"/>
              <a:t> </a:t>
            </a:r>
            <a:r>
              <a:rPr lang="hu-HU" dirty="0" smtClean="0"/>
              <a:t>kiindulási gráf</a:t>
            </a:r>
          </a:p>
          <a:p>
            <a:r>
              <a:rPr lang="hu-HU" dirty="0" smtClean="0"/>
              <a:t>Gn</a:t>
            </a:r>
            <a:r>
              <a:rPr lang="hu-HU" baseline="-25000" dirty="0" smtClean="0"/>
              <a:t>0+i+1 </a:t>
            </a:r>
            <a:r>
              <a:rPr lang="hu-HU" dirty="0" smtClean="0"/>
              <a:t>új csúcs</a:t>
            </a:r>
          </a:p>
          <a:p>
            <a:r>
              <a:rPr lang="hu-HU" dirty="0" smtClean="0"/>
              <a:t>Minden lépésben egy csúcsot és m élet (m&lt;n</a:t>
            </a:r>
            <a:r>
              <a:rPr lang="hu-HU" baseline="-25000" dirty="0" smtClean="0"/>
              <a:t>0</a:t>
            </a:r>
            <a:r>
              <a:rPr lang="hu-HU" dirty="0" smtClean="0"/>
              <a:t>) veszünk hozzá </a:t>
            </a:r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r>
              <a:rPr lang="hu-HU" dirty="0" smtClean="0"/>
              <a:t>Nem egyenletesen húzza be az éleket, hanem preferencia alapon</a:t>
            </a:r>
          </a:p>
          <a:p>
            <a:r>
              <a:rPr lang="hu-HU" dirty="0" smtClean="0"/>
              <a:t>Néhány nagy fokszámú csúcs - </a:t>
            </a:r>
            <a:r>
              <a:rPr lang="hu-HU" dirty="0" err="1" smtClean="0"/>
              <a:t>hub</a:t>
            </a:r>
            <a:endParaRPr lang="hu-HU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3573016"/>
            <a:ext cx="5229225" cy="140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8799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err="1" smtClean="0"/>
              <a:t>Strogatz</a:t>
            </a:r>
            <a:r>
              <a:rPr lang="hu-HU" dirty="0" err="1"/>
              <a:t>-</a:t>
            </a:r>
            <a:r>
              <a:rPr lang="hu-HU" dirty="0" err="1" smtClean="0"/>
              <a:t>Watts</a:t>
            </a:r>
            <a:r>
              <a:rPr lang="hu-HU" dirty="0" smtClean="0"/>
              <a:t> ,,</a:t>
            </a:r>
            <a:r>
              <a:rPr lang="hu-HU" dirty="0" err="1" smtClean="0"/>
              <a:t>small-world</a:t>
            </a:r>
            <a:r>
              <a:rPr lang="hu-HU" dirty="0" smtClean="0"/>
              <a:t>” gráf</a:t>
            </a:r>
            <a:endParaRPr lang="hu-H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artalom helye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hu-HU" dirty="0" smtClean="0"/>
                  <a:t>Reguláris </a:t>
                </a:r>
                <a:r>
                  <a:rPr lang="hu-HU" dirty="0" err="1" smtClean="0"/>
                  <a:t>körgráf</a:t>
                </a:r>
                <a:r>
                  <a:rPr lang="hu-HU" dirty="0" smtClean="0"/>
                  <a:t> (d=2,4,6,…)</a:t>
                </a:r>
              </a:p>
              <a:p>
                <a:r>
                  <a:rPr lang="hu-HU" dirty="0" smtClean="0"/>
                  <a:t>Végigmenve a csúcsokon minden él végpontját </a:t>
                </a:r>
                <a:r>
                  <a:rPr lang="el-GR" dirty="0" smtClean="0"/>
                  <a:t>β</a:t>
                </a:r>
                <a:r>
                  <a:rPr lang="hu-HU" dirty="0" smtClean="0"/>
                  <a:t> valószínűséggel módosítjuk egyenletes eloszlás szerint</a:t>
                </a:r>
              </a:p>
              <a:p>
                <a:r>
                  <a:rPr lang="hu-HU" dirty="0" smtClean="0"/>
                  <a:t>0&lt;</a:t>
                </a:r>
                <a:r>
                  <a:rPr lang="el-GR" dirty="0"/>
                  <a:t> </a:t>
                </a:r>
                <a:r>
                  <a:rPr lang="el-GR" dirty="0" smtClean="0"/>
                  <a:t>β</a:t>
                </a:r>
                <a14:m>
                  <m:oMath xmlns:m="http://schemas.openxmlformats.org/officeDocument/2006/math">
                    <m:r>
                      <a:rPr lang="el-GR" i="1" smtClean="0">
                        <a:latin typeface="Cambria Math"/>
                        <a:ea typeface="Cambria Math"/>
                      </a:rPr>
                      <m:t>≪</m:t>
                    </m:r>
                    <m:r>
                      <a:rPr lang="hu-HU" b="0" i="1" smtClean="0">
                        <a:latin typeface="Cambria Math"/>
                        <a:ea typeface="Cambria Math"/>
                      </a:rPr>
                      <m:t>1 </m:t>
                    </m:r>
                  </m:oMath>
                </a14:m>
                <a:r>
                  <a:rPr lang="hu-HU" dirty="0" smtClean="0"/>
                  <a:t>majdnem </a:t>
                </a:r>
                <a:r>
                  <a:rPr lang="hu-HU" dirty="0" err="1" smtClean="0"/>
                  <a:t>körgráf</a:t>
                </a:r>
                <a:r>
                  <a:rPr lang="hu-HU" dirty="0" smtClean="0"/>
                  <a:t>, néhány extra éllel</a:t>
                </a:r>
              </a:p>
              <a:p>
                <a14:m>
                  <m:oMath xmlns:m="http://schemas.openxmlformats.org/officeDocument/2006/math">
                    <m:r>
                      <a:rPr lang="hu-HU" i="1" dirty="0" smtClean="0">
                        <a:latin typeface="Cambria Math"/>
                      </a:rPr>
                      <m:t>𝐸</m:t>
                    </m:r>
                    <m:r>
                      <a:rPr lang="hu-HU" i="1" dirty="0" smtClean="0">
                        <a:latin typeface="Cambria Math"/>
                      </a:rPr>
                      <m:t>(</m:t>
                    </m:r>
                    <m:r>
                      <a:rPr lang="hu-HU" i="1" dirty="0" smtClean="0">
                        <a:latin typeface="Cambria Math"/>
                      </a:rPr>
                      <m:t>𝐺</m:t>
                    </m:r>
                    <m:r>
                      <a:rPr lang="hu-HU" i="1" dirty="0" smtClean="0">
                        <a:latin typeface="Cambria Math"/>
                      </a:rPr>
                      <m:t>)=</m:t>
                    </m:r>
                    <m:f>
                      <m:fPr>
                        <m:ctrlPr>
                          <a:rPr lang="hu-HU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hu-HU" b="0" i="1" dirty="0" smtClean="0">
                            <a:latin typeface="Cambria Math"/>
                          </a:rPr>
                          <m:t>𝑛𝑑</m:t>
                        </m:r>
                      </m:num>
                      <m:den>
                        <m:r>
                          <a:rPr lang="hu-HU" b="0" i="1" dirty="0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hu-HU" dirty="0" smtClean="0"/>
                  <a:t> </a:t>
                </a:r>
                <a:r>
                  <a:rPr lang="hu-HU" dirty="0" err="1" smtClean="0"/>
                  <a:t>small</a:t>
                </a:r>
                <a:r>
                  <a:rPr lang="hu-HU" dirty="0" smtClean="0"/>
                  <a:t> </a:t>
                </a:r>
                <a:r>
                  <a:rPr lang="hu-HU" dirty="0" err="1" smtClean="0"/>
                  <a:t>world</a:t>
                </a:r>
                <a:r>
                  <a:rPr lang="hu-HU" dirty="0" smtClean="0"/>
                  <a:t> gráf lesz</a:t>
                </a:r>
              </a:p>
              <a:p>
                <a:r>
                  <a:rPr lang="el-GR" dirty="0" smtClean="0"/>
                  <a:t>β</a:t>
                </a:r>
                <a:r>
                  <a:rPr lang="hu-HU" dirty="0" smtClean="0"/>
                  <a:t> = 0 eredeti szabályos gráf</a:t>
                </a:r>
              </a:p>
              <a:p>
                <a:r>
                  <a:rPr lang="el-GR" dirty="0" smtClean="0"/>
                  <a:t>β</a:t>
                </a:r>
                <a:r>
                  <a:rPr lang="hu-HU" dirty="0" smtClean="0"/>
                  <a:t> = 1 Erdős-Rényi</a:t>
                </a:r>
              </a:p>
              <a:p>
                <a:r>
                  <a:rPr lang="hu-HU" dirty="0" smtClean="0"/>
                  <a:t>Élek száma:</a:t>
                </a:r>
                <a:endParaRPr lang="hu-HU" dirty="0"/>
              </a:p>
              <a:p>
                <a:endParaRPr lang="hu-HU" b="1" dirty="0"/>
              </a:p>
              <a:p>
                <a:r>
                  <a:rPr lang="hu-HU" dirty="0" smtClean="0"/>
                  <a:t>Interpolál véletlen és szabályos gráf között</a:t>
                </a:r>
              </a:p>
            </p:txBody>
          </p:sp>
        </mc:Choice>
        <mc:Fallback>
          <p:sp>
            <p:nvSpPr>
              <p:cNvPr id="3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741" t="-1944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4581128"/>
            <a:ext cx="1152525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665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Matlab</a:t>
            </a:r>
            <a:r>
              <a:rPr lang="hu-HU" dirty="0" smtClean="0"/>
              <a:t>® kiegészítés 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err="1" smtClean="0"/>
              <a:t>figure</a:t>
            </a:r>
            <a:endParaRPr lang="hu-HU" dirty="0" smtClean="0"/>
          </a:p>
          <a:p>
            <a:r>
              <a:rPr lang="hu-HU" dirty="0" err="1" smtClean="0"/>
              <a:t>grid</a:t>
            </a:r>
            <a:r>
              <a:rPr lang="hu-HU" dirty="0" smtClean="0"/>
              <a:t> </a:t>
            </a:r>
            <a:r>
              <a:rPr lang="hu-HU" dirty="0" err="1" smtClean="0"/>
              <a:t>on</a:t>
            </a:r>
            <a:r>
              <a:rPr lang="hu-HU" dirty="0" smtClean="0"/>
              <a:t>/</a:t>
            </a:r>
            <a:r>
              <a:rPr lang="hu-HU" dirty="0" err="1" smtClean="0"/>
              <a:t>off</a:t>
            </a:r>
            <a:endParaRPr lang="hu-HU" dirty="0" smtClean="0"/>
          </a:p>
          <a:p>
            <a:r>
              <a:rPr lang="hu-HU" dirty="0" err="1" smtClean="0"/>
              <a:t>for</a:t>
            </a:r>
            <a:r>
              <a:rPr lang="hu-HU" dirty="0" smtClean="0"/>
              <a:t> i = 1:0.1:10</a:t>
            </a:r>
            <a:br>
              <a:rPr lang="hu-HU" dirty="0" smtClean="0"/>
            </a:br>
            <a:r>
              <a:rPr lang="hu-HU" dirty="0" smtClean="0"/>
              <a:t>end</a:t>
            </a:r>
          </a:p>
          <a:p>
            <a:r>
              <a:rPr lang="hu-HU" dirty="0" err="1" smtClean="0"/>
              <a:t>if</a:t>
            </a:r>
            <a:r>
              <a:rPr lang="hu-HU" dirty="0" smtClean="0"/>
              <a:t>/</a:t>
            </a:r>
            <a:r>
              <a:rPr lang="hu-HU" dirty="0" err="1" smtClean="0"/>
              <a:t>else</a:t>
            </a:r>
            <a:endParaRPr lang="hu-HU" dirty="0" smtClean="0"/>
          </a:p>
          <a:p>
            <a:r>
              <a:rPr lang="hu-HU" dirty="0" err="1" smtClean="0"/>
              <a:t>plot</a:t>
            </a:r>
            <a:r>
              <a:rPr lang="hu-HU" dirty="0" smtClean="0"/>
              <a:t>()</a:t>
            </a:r>
          </a:p>
          <a:p>
            <a:r>
              <a:rPr lang="hu-HU" dirty="0" err="1"/>
              <a:t>y</a:t>
            </a:r>
            <a:r>
              <a:rPr lang="hu-HU" dirty="0" err="1" smtClean="0"/>
              <a:t>lim</a:t>
            </a:r>
            <a:endParaRPr lang="hu-HU" dirty="0" smtClean="0"/>
          </a:p>
          <a:p>
            <a:r>
              <a:rPr lang="hu-HU" dirty="0" err="1" smtClean="0"/>
              <a:t>xlim</a:t>
            </a:r>
            <a:endParaRPr lang="hu-HU" dirty="0" smtClean="0"/>
          </a:p>
          <a:p>
            <a:r>
              <a:rPr lang="hu-HU" dirty="0" err="1" smtClean="0"/>
              <a:t>title</a:t>
            </a:r>
            <a:r>
              <a:rPr lang="hu-HU" dirty="0" smtClean="0"/>
              <a:t>()</a:t>
            </a:r>
          </a:p>
          <a:p>
            <a:r>
              <a:rPr lang="hu-HU" dirty="0" err="1" smtClean="0"/>
              <a:t>waitforbuttonpress</a:t>
            </a:r>
            <a:endParaRPr lang="hu-HU" dirty="0" smtClean="0"/>
          </a:p>
          <a:p>
            <a:r>
              <a:rPr lang="hu-HU" dirty="0" err="1" smtClean="0"/>
              <a:t>pause</a:t>
            </a:r>
            <a:endParaRPr lang="hu-H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Matlab</a:t>
            </a:r>
            <a:r>
              <a:rPr lang="hu-HU" dirty="0" smtClean="0"/>
              <a:t>® kiegészítés II.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err="1" smtClean="0"/>
              <a:t>Bela</a:t>
            </a:r>
            <a:r>
              <a:rPr lang="hu-HU" dirty="0" smtClean="0"/>
              <a:t> = </a:t>
            </a:r>
            <a:r>
              <a:rPr lang="hu-HU" dirty="0" err="1" smtClean="0"/>
              <a:t>zeros</a:t>
            </a:r>
            <a:r>
              <a:rPr lang="hu-HU" dirty="0" smtClean="0"/>
              <a:t>(1,10)</a:t>
            </a:r>
          </a:p>
          <a:p>
            <a:r>
              <a:rPr lang="hu-HU" dirty="0" err="1" smtClean="0"/>
              <a:t>eig</a:t>
            </a:r>
            <a:r>
              <a:rPr lang="hu-HU" dirty="0" smtClean="0"/>
              <a:t>()</a:t>
            </a:r>
          </a:p>
          <a:p>
            <a:r>
              <a:rPr lang="hu-HU" dirty="0" err="1" smtClean="0"/>
              <a:t>max</a:t>
            </a:r>
            <a:r>
              <a:rPr lang="hu-HU" dirty="0" smtClean="0"/>
              <a:t>()</a:t>
            </a:r>
          </a:p>
          <a:p>
            <a:r>
              <a:rPr lang="hu-HU" dirty="0" err="1" smtClean="0"/>
              <a:t>abs</a:t>
            </a:r>
            <a:r>
              <a:rPr lang="hu-HU" dirty="0" smtClean="0"/>
              <a:t>()</a:t>
            </a:r>
          </a:p>
          <a:p>
            <a:r>
              <a:rPr lang="hu-HU" dirty="0" err="1" smtClean="0"/>
              <a:t>length</a:t>
            </a:r>
            <a:r>
              <a:rPr lang="hu-HU" dirty="0" smtClean="0"/>
              <a:t>()</a:t>
            </a:r>
          </a:p>
          <a:p>
            <a:r>
              <a:rPr lang="hu-HU" dirty="0" err="1" smtClean="0"/>
              <a:t>mesh</a:t>
            </a:r>
            <a:r>
              <a:rPr lang="hu-HU" dirty="0" smtClean="0"/>
              <a:t>()</a:t>
            </a:r>
          </a:p>
          <a:p>
            <a:r>
              <a:rPr lang="hu-HU" dirty="0" err="1" smtClean="0"/>
              <a:t>imagesc</a:t>
            </a:r>
            <a:r>
              <a:rPr lang="hu-HU" dirty="0" smtClean="0"/>
              <a:t>()</a:t>
            </a:r>
            <a:endParaRPr lang="hu-HU" dirty="0"/>
          </a:p>
          <a:p>
            <a:r>
              <a:rPr lang="hu-HU" dirty="0" err="1" smtClean="0"/>
              <a:t>caxis</a:t>
            </a:r>
            <a:r>
              <a:rPr lang="hu-HU" dirty="0" smtClean="0"/>
              <a:t>()</a:t>
            </a:r>
          </a:p>
          <a:p>
            <a:r>
              <a:rPr lang="hu-HU" dirty="0" err="1" smtClean="0"/>
              <a:t>odeset</a:t>
            </a:r>
            <a:r>
              <a:rPr lang="hu-HU" smtClean="0"/>
              <a:t>()</a:t>
            </a: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18631365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Matlab</a:t>
            </a:r>
            <a:r>
              <a:rPr lang="hu-HU" dirty="0" smtClean="0"/>
              <a:t>® kiegészítés III.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[X,Y] = </a:t>
            </a:r>
            <a:r>
              <a:rPr lang="en-US" dirty="0" err="1" smtClean="0">
                <a:solidFill>
                  <a:srgbClr val="FF0000"/>
                </a:solidFill>
              </a:rPr>
              <a:t>meshgrid</a:t>
            </a:r>
            <a:r>
              <a:rPr lang="en-US" dirty="0" smtClean="0"/>
              <a:t>(</a:t>
            </a:r>
            <a:r>
              <a:rPr lang="en-US" dirty="0" err="1" smtClean="0"/>
              <a:t>x,y</a:t>
            </a:r>
            <a:r>
              <a:rPr lang="en-US" dirty="0" smtClean="0"/>
              <a:t>) replicates the grid vectors x and y to produce a full grid.</a:t>
            </a:r>
            <a:endParaRPr lang="hu-HU" dirty="0" smtClean="0"/>
          </a:p>
          <a:p>
            <a:r>
              <a:rPr lang="hu-HU" dirty="0" err="1" smtClean="0"/>
              <a:t>equation</a:t>
            </a:r>
            <a:r>
              <a:rPr lang="hu-HU" dirty="0" smtClean="0"/>
              <a:t>= </a:t>
            </a:r>
            <a:r>
              <a:rPr lang="hu-HU" dirty="0" smtClean="0">
                <a:solidFill>
                  <a:srgbClr val="FF0000"/>
                </a:solidFill>
              </a:rPr>
              <a:t>@(t,</a:t>
            </a:r>
            <a:r>
              <a:rPr lang="hu-HU" dirty="0" smtClean="0">
                <a:solidFill>
                  <a:srgbClr val="00B0F0"/>
                </a:solidFill>
              </a:rPr>
              <a:t>y</a:t>
            </a:r>
            <a:r>
              <a:rPr lang="hu-HU" dirty="0" smtClean="0">
                <a:solidFill>
                  <a:srgbClr val="FF0000"/>
                </a:solidFill>
              </a:rPr>
              <a:t>) </a:t>
            </a:r>
            <a:r>
              <a:rPr lang="hu-HU" dirty="0" smtClean="0"/>
              <a:t>[</a:t>
            </a:r>
            <a:r>
              <a:rPr lang="hu-HU" dirty="0" err="1" smtClean="0">
                <a:solidFill>
                  <a:srgbClr val="00B0F0"/>
                </a:solidFill>
              </a:rPr>
              <a:t>y</a:t>
            </a:r>
            <a:r>
              <a:rPr lang="hu-HU" dirty="0" smtClean="0"/>
              <a:t>(2); </a:t>
            </a:r>
            <a:r>
              <a:rPr lang="hu-HU" dirty="0" smtClean="0">
                <a:solidFill>
                  <a:srgbClr val="00B0F0"/>
                </a:solidFill>
              </a:rPr>
              <a:t>y</a:t>
            </a:r>
            <a:r>
              <a:rPr lang="hu-HU" dirty="0" smtClean="0"/>
              <a:t>(1)]; y(1) = x, y(2) = y, </a:t>
            </a:r>
            <a:br>
              <a:rPr lang="hu-HU" dirty="0" smtClean="0"/>
            </a:br>
            <a:r>
              <a:rPr lang="hu-HU" dirty="0" smtClean="0"/>
              <a:t>	bal oldal </a:t>
            </a:r>
            <a:r>
              <a:rPr lang="hu-HU" dirty="0" err="1" smtClean="0"/>
              <a:t>dx</a:t>
            </a:r>
            <a:r>
              <a:rPr lang="hu-HU" dirty="0" smtClean="0"/>
              <a:t>/</a:t>
            </a:r>
            <a:r>
              <a:rPr lang="hu-HU" dirty="0" err="1" smtClean="0"/>
              <a:t>dt</a:t>
            </a:r>
            <a:r>
              <a:rPr lang="hu-HU" dirty="0" smtClean="0"/>
              <a:t>   ; jobb oldal </a:t>
            </a:r>
            <a:r>
              <a:rPr lang="hu-HU" dirty="0" err="1" smtClean="0"/>
              <a:t>dy</a:t>
            </a:r>
            <a:r>
              <a:rPr lang="hu-HU" dirty="0" smtClean="0"/>
              <a:t>/</a:t>
            </a:r>
            <a:r>
              <a:rPr lang="hu-HU" dirty="0" err="1" smtClean="0"/>
              <a:t>dt</a:t>
            </a:r>
            <a:endParaRPr lang="hu-HU" dirty="0" smtClean="0"/>
          </a:p>
          <a:p>
            <a:r>
              <a:rPr lang="hu-HU" dirty="0" smtClean="0"/>
              <a:t>[t,</a:t>
            </a:r>
            <a:r>
              <a:rPr lang="hu-HU" dirty="0" smtClean="0">
                <a:solidFill>
                  <a:srgbClr val="00B0F0"/>
                </a:solidFill>
              </a:rPr>
              <a:t>y</a:t>
            </a:r>
            <a:r>
              <a:rPr lang="hu-HU" dirty="0" smtClean="0"/>
              <a:t>]=</a:t>
            </a:r>
            <a:r>
              <a:rPr lang="hu-HU" dirty="0" smtClean="0">
                <a:solidFill>
                  <a:srgbClr val="FF0000"/>
                </a:solidFill>
              </a:rPr>
              <a:t>ode45</a:t>
            </a:r>
            <a:r>
              <a:rPr lang="hu-HU" dirty="0" smtClean="0"/>
              <a:t>(</a:t>
            </a:r>
            <a:r>
              <a:rPr lang="hu-HU" dirty="0" err="1" smtClean="0"/>
              <a:t>equation</a:t>
            </a:r>
            <a:r>
              <a:rPr lang="hu-HU" dirty="0" smtClean="0"/>
              <a:t>, [t</a:t>
            </a:r>
            <a:r>
              <a:rPr lang="hu-HU" baseline="-25000" dirty="0" smtClean="0"/>
              <a:t>0</a:t>
            </a:r>
            <a:r>
              <a:rPr lang="hu-HU" dirty="0" smtClean="0"/>
              <a:t>,</a:t>
            </a:r>
            <a:r>
              <a:rPr lang="hu-HU" dirty="0" err="1" smtClean="0"/>
              <a:t>t</a:t>
            </a:r>
            <a:r>
              <a:rPr lang="hu-HU" baseline="-25000" dirty="0" err="1" smtClean="0"/>
              <a:t>max</a:t>
            </a:r>
            <a:r>
              <a:rPr lang="hu-HU" dirty="0" smtClean="0"/>
              <a:t>][</a:t>
            </a:r>
            <a:r>
              <a:rPr lang="hu-HU" dirty="0" err="1" smtClean="0"/>
              <a:t>X</a:t>
            </a:r>
            <a:r>
              <a:rPr lang="hu-HU" baseline="-25000" dirty="0" err="1" smtClean="0"/>
              <a:t>init</a:t>
            </a:r>
            <a:r>
              <a:rPr lang="hu-HU" dirty="0" smtClean="0"/>
              <a:t>,</a:t>
            </a:r>
            <a:r>
              <a:rPr lang="hu-HU" dirty="0" err="1" smtClean="0"/>
              <a:t>Y</a:t>
            </a:r>
            <a:r>
              <a:rPr lang="hu-HU" baseline="-25000" dirty="0" err="1" smtClean="0"/>
              <a:t>init</a:t>
            </a:r>
            <a:r>
              <a:rPr lang="hu-HU" dirty="0" smtClean="0"/>
              <a:t>]);</a:t>
            </a:r>
            <a:br>
              <a:rPr lang="hu-HU" dirty="0" smtClean="0"/>
            </a:br>
            <a:r>
              <a:rPr lang="hu-HU" dirty="0" smtClean="0"/>
              <a:t>több </a:t>
            </a:r>
            <a:r>
              <a:rPr lang="hu-HU" dirty="0" err="1" smtClean="0"/>
              <a:t>ode</a:t>
            </a:r>
            <a:r>
              <a:rPr lang="hu-HU" dirty="0" smtClean="0"/>
              <a:t> </a:t>
            </a:r>
            <a:r>
              <a:rPr lang="hu-HU" dirty="0" err="1" smtClean="0"/>
              <a:t>solver</a:t>
            </a:r>
            <a:r>
              <a:rPr lang="hu-HU" dirty="0" smtClean="0"/>
              <a:t> is választható, elsőnek ezt próbáljuk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figure</a:t>
            </a:r>
            <a:r>
              <a:rPr lang="en-US" dirty="0" smtClean="0"/>
              <a:t> creates figure graphics objects. Figure objects are the individual windows on the screen in which the MATLAB software displays graphical output.</a:t>
            </a:r>
            <a:endParaRPr lang="hu-HU" dirty="0" smtClean="0"/>
          </a:p>
          <a:p>
            <a:r>
              <a:rPr lang="hu-HU" dirty="0" err="1" smtClean="0">
                <a:solidFill>
                  <a:srgbClr val="FF0000"/>
                </a:solidFill>
              </a:rPr>
              <a:t>plot</a:t>
            </a:r>
            <a:r>
              <a:rPr lang="hu-HU" dirty="0" smtClean="0"/>
              <a:t>(x,y,</a:t>
            </a:r>
            <a:r>
              <a:rPr lang="hu-HU" dirty="0" err="1" smtClean="0"/>
              <a:t>how</a:t>
            </a:r>
            <a:r>
              <a:rPr lang="hu-HU" dirty="0" smtClean="0"/>
              <a:t>…)</a:t>
            </a:r>
          </a:p>
          <a:p>
            <a:r>
              <a:rPr lang="hu-HU" dirty="0" err="1" smtClean="0">
                <a:solidFill>
                  <a:srgbClr val="FF0000"/>
                </a:solidFill>
              </a:rPr>
              <a:t>subplot</a:t>
            </a:r>
            <a:r>
              <a:rPr lang="hu-HU" dirty="0" smtClean="0"/>
              <a:t>(m,n,p) (m*n re osztja a </a:t>
            </a:r>
            <a:r>
              <a:rPr lang="hu-HU" dirty="0" err="1" smtClean="0"/>
              <a:t>figure-t</a:t>
            </a:r>
            <a:r>
              <a:rPr lang="hu-HU" dirty="0" smtClean="0"/>
              <a:t>, p. pozícióba/tartományba, etc.))</a:t>
            </a:r>
          </a:p>
          <a:p>
            <a:r>
              <a:rPr lang="hu-HU" dirty="0" err="1" smtClean="0">
                <a:solidFill>
                  <a:srgbClr val="FF0000"/>
                </a:solidFill>
              </a:rPr>
              <a:t>contour</a:t>
            </a:r>
            <a:r>
              <a:rPr lang="en-US" dirty="0" smtClean="0"/>
              <a:t>(X,Y,Z), contour(</a:t>
            </a:r>
            <a:r>
              <a:rPr lang="en-US" dirty="0" err="1" smtClean="0"/>
              <a:t>X,Y,Z,n</a:t>
            </a:r>
            <a:r>
              <a:rPr lang="en-US" dirty="0" smtClean="0"/>
              <a:t>), and contour(</a:t>
            </a:r>
            <a:r>
              <a:rPr lang="en-US" dirty="0" err="1" smtClean="0"/>
              <a:t>X,Y,Z,v</a:t>
            </a:r>
            <a:r>
              <a:rPr lang="en-US" dirty="0" smtClean="0"/>
              <a:t>) draw contour plots of Z using X and Y to determine the x- and y-axis limits.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34732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1504</TotalTime>
  <Words>239</Words>
  <Application>Microsoft Office PowerPoint</Application>
  <PresentationFormat>Diavetítés a képernyőre (4:3 oldalarány)</PresentationFormat>
  <Paragraphs>72</Paragraphs>
  <Slides>8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9" baseType="lpstr">
      <vt:lpstr>Áramlás</vt:lpstr>
      <vt:lpstr>Dinamikai modellek a biológiában VI. gyakorlat</vt:lpstr>
      <vt:lpstr>Járványterjedés</vt:lpstr>
      <vt:lpstr>Erdős-Rényi gráf</vt:lpstr>
      <vt:lpstr>Barabási-Albert gráf</vt:lpstr>
      <vt:lpstr>Strogatz-Watts ,,small-world” gráf</vt:lpstr>
      <vt:lpstr>Matlab® kiegészítés I.</vt:lpstr>
      <vt:lpstr>Matlab® kiegészítés II.</vt:lpstr>
      <vt:lpstr>Matlab® kiegészítés III.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Nemlineáris dinamikus rendszerek alapjai I. gyakorlat</dc:title>
  <dc:creator>Hartdegen</dc:creator>
  <cp:lastModifiedBy>Hartdégen Márton</cp:lastModifiedBy>
  <cp:revision>51</cp:revision>
  <dcterms:created xsi:type="dcterms:W3CDTF">2014-09-15T19:16:28Z</dcterms:created>
  <dcterms:modified xsi:type="dcterms:W3CDTF">2015-04-16T05:58:25Z</dcterms:modified>
</cp:coreProperties>
</file>