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8"/>
  </p:notesMasterIdLst>
  <p:sldIdLst>
    <p:sldId id="256" r:id="rId2"/>
    <p:sldId id="267" r:id="rId3"/>
    <p:sldId id="266" r:id="rId4"/>
    <p:sldId id="263" r:id="rId5"/>
    <p:sldId id="265" r:id="rId6"/>
    <p:sldId id="268" r:id="rId7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1" autoAdjust="0"/>
    <p:restoredTop sz="94660"/>
  </p:normalViewPr>
  <p:slideViewPr>
    <p:cSldViewPr>
      <p:cViewPr varScale="1">
        <p:scale>
          <a:sx n="68" d="100"/>
          <a:sy n="68" d="100"/>
        </p:scale>
        <p:origin x="-5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A9F0CB-8413-4733-8810-CB70C0343899}" type="datetimeFigureOut">
              <a:rPr lang="hu-HU" smtClean="0"/>
              <a:pPr/>
              <a:t>2015.03.05.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560A28-7746-40FE-9BFD-400905BB5545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890140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30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2015.03.05.</a:t>
            </a:fld>
            <a:endParaRPr lang="hu-HU"/>
          </a:p>
        </p:txBody>
      </p:sp>
      <p:sp>
        <p:nvSpPr>
          <p:cNvPr id="19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27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2015.03.05.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2015.03.05.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2015.03.05.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2015.03.05.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2015.03.05.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2015.03.05.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2015.03.05.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2015.03.05.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2015.03.05.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gy sarkán kerekítve levágott téglalap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erékszögű háromszög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2015.03.05.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10" name="Szabadkézi sokszög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Szabadkézi sokszög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abadkézi sokszög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Cím hely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0" name="Szöveg hely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2EF2FB6-033B-4A3D-9CA7-0498D376719E}" type="datetimeFigureOut">
              <a:rPr lang="hu-HU" smtClean="0"/>
              <a:pPr/>
              <a:t>2015.03.05.</a:t>
            </a:fld>
            <a:endParaRPr lang="hu-HU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  <p:grpSp>
        <p:nvGrpSpPr>
          <p:cNvPr id="2" name="Csoportba foglalás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Szabadkézi sokszög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Szabadkézi sokszög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Dinamikai modellek a biológiában</a:t>
            </a:r>
            <a:br>
              <a:rPr lang="hu-HU" dirty="0" smtClean="0"/>
            </a:br>
            <a:r>
              <a:rPr lang="hu-HU" dirty="0" smtClean="0"/>
              <a:t>IV. gyakorlat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 smtClean="0"/>
              <a:t>Juhász János</a:t>
            </a:r>
          </a:p>
          <a:p>
            <a:r>
              <a:rPr lang="hu-HU" dirty="0" err="1" smtClean="0"/>
              <a:t>juhja</a:t>
            </a:r>
            <a:r>
              <a:rPr lang="hu-HU" dirty="0" smtClean="0"/>
              <a:t>@</a:t>
            </a:r>
            <a:r>
              <a:rPr lang="hu-HU" dirty="0" err="1" smtClean="0"/>
              <a:t>digitus.itk.ppke.hu</a:t>
            </a:r>
            <a:endParaRPr lang="hu-HU" dirty="0" smtClean="0"/>
          </a:p>
          <a:p>
            <a:r>
              <a:rPr lang="hu-HU" dirty="0" err="1" smtClean="0"/>
              <a:t>Hartdégen</a:t>
            </a:r>
            <a:r>
              <a:rPr lang="hu-HU" dirty="0" smtClean="0"/>
              <a:t> Márton</a:t>
            </a:r>
          </a:p>
          <a:p>
            <a:r>
              <a:rPr lang="hu-HU" dirty="0" err="1" smtClean="0"/>
              <a:t>hartdegenmarton</a:t>
            </a:r>
            <a:r>
              <a:rPr lang="hu-HU" dirty="0" smtClean="0"/>
              <a:t>@</a:t>
            </a:r>
            <a:r>
              <a:rPr lang="hu-HU" dirty="0" err="1" smtClean="0"/>
              <a:t>gmail.com</a:t>
            </a:r>
            <a:endParaRPr lang="hu-HU" dirty="0" smtClean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2015.03.05.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Lotka-Volterra</a:t>
            </a:r>
            <a:r>
              <a:rPr lang="hu-HU" dirty="0" smtClean="0"/>
              <a:t> modell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Modell kémiai oszcillációkra, ragadozó (y) és prédájának (x) együttélésére</a:t>
            </a:r>
          </a:p>
          <a:p>
            <a:r>
              <a:rPr lang="hu-HU" dirty="0" err="1" smtClean="0"/>
              <a:t>dx</a:t>
            </a:r>
            <a:r>
              <a:rPr lang="hu-HU" dirty="0" smtClean="0"/>
              <a:t>=x*(</a:t>
            </a:r>
            <a:r>
              <a:rPr lang="el-GR" dirty="0" smtClean="0">
                <a:solidFill>
                  <a:srgbClr val="FF0000"/>
                </a:solidFill>
              </a:rPr>
              <a:t>α</a:t>
            </a:r>
            <a:r>
              <a:rPr lang="hu-HU" dirty="0" smtClean="0">
                <a:solidFill>
                  <a:schemeClr val="accent6">
                    <a:lumMod val="75000"/>
                  </a:schemeClr>
                </a:solidFill>
              </a:rPr>
              <a:t>-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</a:t>
            </a:r>
            <a:r>
              <a:rPr lang="hu-HU" dirty="0" smtClean="0">
                <a:solidFill>
                  <a:schemeClr val="accent6">
                    <a:lumMod val="75000"/>
                  </a:schemeClr>
                </a:solidFill>
              </a:rPr>
              <a:t>*y</a:t>
            </a:r>
            <a:r>
              <a:rPr lang="hu-HU" dirty="0" smtClean="0"/>
              <a:t>)</a:t>
            </a:r>
          </a:p>
          <a:p>
            <a:r>
              <a:rPr lang="hu-HU" dirty="0" err="1" smtClean="0"/>
              <a:t>dy</a:t>
            </a:r>
            <a:r>
              <a:rPr lang="hu-HU" dirty="0" smtClean="0"/>
              <a:t>=y*(</a:t>
            </a:r>
            <a:r>
              <a:rPr lang="hu-HU" dirty="0" smtClean="0">
                <a:solidFill>
                  <a:schemeClr val="accent3">
                    <a:lumMod val="75000"/>
                  </a:schemeClr>
                </a:solidFill>
              </a:rPr>
              <a:t>-</a:t>
            </a:r>
            <a:r>
              <a:rPr lang="el-GR" dirty="0" smtClean="0">
                <a:solidFill>
                  <a:schemeClr val="accent3">
                    <a:lumMod val="75000"/>
                  </a:schemeClr>
                </a:solidFill>
              </a:rPr>
              <a:t>γ</a:t>
            </a:r>
            <a:r>
              <a:rPr lang="hu-HU" dirty="0" smtClean="0">
                <a:solidFill>
                  <a:schemeClr val="accent6">
                    <a:lumMod val="75000"/>
                  </a:schemeClr>
                </a:solidFill>
              </a:rPr>
              <a:t>+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</a:t>
            </a:r>
            <a:r>
              <a:rPr lang="hu-HU" dirty="0" smtClean="0">
                <a:solidFill>
                  <a:schemeClr val="accent6">
                    <a:lumMod val="75000"/>
                  </a:schemeClr>
                </a:solidFill>
              </a:rPr>
              <a:t>*x</a:t>
            </a:r>
            <a:r>
              <a:rPr lang="hu-HU" dirty="0" smtClean="0"/>
              <a:t>)</a:t>
            </a:r>
          </a:p>
          <a:p>
            <a:r>
              <a:rPr lang="hu-HU" dirty="0" smtClean="0"/>
              <a:t>A kezdeti értékektől függő stabil oszcilláció alakul(hat) ki a 2 faj mennyiségében.</a:t>
            </a:r>
          </a:p>
          <a:p>
            <a:r>
              <a:rPr lang="hu-HU" dirty="0" smtClean="0"/>
              <a:t>Mennyire jó a modell?</a:t>
            </a:r>
          </a:p>
        </p:txBody>
      </p:sp>
      <p:sp>
        <p:nvSpPr>
          <p:cNvPr id="4" name="Szövegdoboz 3"/>
          <p:cNvSpPr txBox="1"/>
          <p:nvPr/>
        </p:nvSpPr>
        <p:spPr>
          <a:xfrm>
            <a:off x="4860032" y="2636912"/>
            <a:ext cx="38884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>
                <a:solidFill>
                  <a:srgbClr val="FF0000"/>
                </a:solidFill>
              </a:rPr>
              <a:t>Természetes szaporulat</a:t>
            </a:r>
          </a:p>
          <a:p>
            <a:r>
              <a:rPr lang="hu-HU" dirty="0" smtClean="0">
                <a:solidFill>
                  <a:schemeClr val="accent3">
                    <a:lumMod val="75000"/>
                  </a:schemeClr>
                </a:solidFill>
              </a:rPr>
              <a:t>Természetes halál</a:t>
            </a:r>
          </a:p>
          <a:p>
            <a:r>
              <a:rPr lang="hu-HU" dirty="0" smtClean="0">
                <a:solidFill>
                  <a:schemeClr val="accent6">
                    <a:lumMod val="75000"/>
                  </a:schemeClr>
                </a:solidFill>
              </a:rPr>
              <a:t>Fajok közti interakció (itt </a:t>
            </a:r>
            <a:r>
              <a:rPr lang="hu-HU" dirty="0" err="1" smtClean="0">
                <a:solidFill>
                  <a:schemeClr val="accent6">
                    <a:lumMod val="75000"/>
                  </a:schemeClr>
                </a:solidFill>
              </a:rPr>
              <a:t>predáció</a:t>
            </a:r>
            <a:r>
              <a:rPr lang="hu-HU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  <a:endParaRPr lang="hu-HU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77863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/>
          <a:lstStyle/>
          <a:p>
            <a:r>
              <a:rPr lang="hu-HU" dirty="0" smtClean="0"/>
              <a:t>Populációdinamika </a:t>
            </a:r>
            <a:r>
              <a:rPr lang="hu-HU" dirty="0" smtClean="0"/>
              <a:t>II</a:t>
            </a:r>
            <a:r>
              <a:rPr lang="hu-HU" dirty="0" smtClean="0"/>
              <a:t>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968552"/>
          </a:xfrm>
        </p:spPr>
        <p:txBody>
          <a:bodyPr>
            <a:normAutofit lnSpcReduction="10000"/>
          </a:bodyPr>
          <a:lstStyle/>
          <a:p>
            <a:r>
              <a:rPr lang="hu-HU" dirty="0" smtClean="0"/>
              <a:t>x és y fajok alkotják a rendszert</a:t>
            </a:r>
          </a:p>
          <a:p>
            <a:r>
              <a:rPr lang="hu-HU" dirty="0" smtClean="0"/>
              <a:t>Változásaik egyenletei:</a:t>
            </a:r>
          </a:p>
          <a:p>
            <a:pPr lvl="1"/>
            <a:r>
              <a:rPr lang="hu-HU" dirty="0" err="1" smtClean="0"/>
              <a:t>dx</a:t>
            </a:r>
            <a:r>
              <a:rPr lang="hu-HU" dirty="0" smtClean="0"/>
              <a:t>=x*(</a:t>
            </a:r>
            <a:r>
              <a:rPr lang="hu-HU" dirty="0" smtClean="0">
                <a:solidFill>
                  <a:srgbClr val="FF0000"/>
                </a:solidFill>
              </a:rPr>
              <a:t>8</a:t>
            </a:r>
            <a:r>
              <a:rPr lang="hu-HU" dirty="0" smtClean="0">
                <a:solidFill>
                  <a:schemeClr val="accent3">
                    <a:lumMod val="75000"/>
                  </a:schemeClr>
                </a:solidFill>
              </a:rPr>
              <a:t>-x</a:t>
            </a:r>
            <a:r>
              <a:rPr lang="hu-HU" dirty="0" smtClean="0">
                <a:solidFill>
                  <a:schemeClr val="accent6">
                    <a:lumMod val="75000"/>
                  </a:schemeClr>
                </a:solidFill>
              </a:rPr>
              <a:t>-2y</a:t>
            </a:r>
            <a:r>
              <a:rPr lang="hu-HU" dirty="0" smtClean="0"/>
              <a:t>); </a:t>
            </a:r>
          </a:p>
          <a:p>
            <a:pPr lvl="1"/>
            <a:r>
              <a:rPr lang="hu-HU" dirty="0" err="1" smtClean="0"/>
              <a:t>dy</a:t>
            </a:r>
            <a:r>
              <a:rPr lang="hu-HU" dirty="0" smtClean="0"/>
              <a:t>=y*(</a:t>
            </a:r>
            <a:r>
              <a:rPr lang="hu-HU" dirty="0" smtClean="0">
                <a:solidFill>
                  <a:srgbClr val="FF0000"/>
                </a:solidFill>
              </a:rPr>
              <a:t>5</a:t>
            </a:r>
            <a:r>
              <a:rPr lang="hu-HU" dirty="0" smtClean="0">
                <a:solidFill>
                  <a:schemeClr val="accent3">
                    <a:lumMod val="75000"/>
                  </a:schemeClr>
                </a:solidFill>
              </a:rPr>
              <a:t>-y</a:t>
            </a:r>
            <a:r>
              <a:rPr lang="hu-HU" dirty="0" smtClean="0">
                <a:solidFill>
                  <a:schemeClr val="accent6">
                    <a:lumMod val="75000"/>
                  </a:schemeClr>
                </a:solidFill>
              </a:rPr>
              <a:t>-x</a:t>
            </a:r>
            <a:r>
              <a:rPr lang="hu-HU" dirty="0" smtClean="0"/>
              <a:t>);</a:t>
            </a:r>
          </a:p>
          <a:p>
            <a:r>
              <a:rPr lang="hu-HU" dirty="0" smtClean="0"/>
              <a:t>Az egyenletek megmondják, hogy adott kiindulási x és y mellett hogyan alakul az egyes fajok egyedszáma.</a:t>
            </a:r>
          </a:p>
          <a:p>
            <a:r>
              <a:rPr lang="hu-HU" dirty="0" smtClean="0"/>
              <a:t>Feladatok: </a:t>
            </a:r>
          </a:p>
          <a:p>
            <a:pPr lvl="1"/>
            <a:r>
              <a:rPr lang="hu-HU" dirty="0" smtClean="0"/>
              <a:t>mutassuk meg az egyensúlyi pontokat</a:t>
            </a:r>
          </a:p>
          <a:p>
            <a:pPr lvl="1"/>
            <a:r>
              <a:rPr lang="hu-HU" dirty="0" smtClean="0"/>
              <a:t>rajzoljuk ki a nyeregpontot</a:t>
            </a:r>
          </a:p>
          <a:p>
            <a:pPr lvl="1"/>
            <a:r>
              <a:rPr lang="hu-HU" dirty="0" smtClean="0"/>
              <a:t>ábrázoljuk minél szemléletesebben az „élet és halál” szeparáló görbéjét (a görbét ami eldönti, melyik faj marad meg)</a:t>
            </a:r>
          </a:p>
          <a:p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4355976" y="2204864"/>
            <a:ext cx="38884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>
                <a:solidFill>
                  <a:srgbClr val="FF0000"/>
                </a:solidFill>
              </a:rPr>
              <a:t>Természetes szaporulat</a:t>
            </a:r>
          </a:p>
          <a:p>
            <a:r>
              <a:rPr lang="hu-HU" dirty="0" smtClean="0">
                <a:solidFill>
                  <a:schemeClr val="accent3">
                    <a:lumMod val="75000"/>
                  </a:schemeClr>
                </a:solidFill>
              </a:rPr>
              <a:t>Természetes halál</a:t>
            </a:r>
          </a:p>
          <a:p>
            <a:r>
              <a:rPr lang="hu-HU" dirty="0" smtClean="0">
                <a:solidFill>
                  <a:schemeClr val="accent6">
                    <a:lumMod val="75000"/>
                  </a:schemeClr>
                </a:solidFill>
              </a:rPr>
              <a:t>Fajok közti interakció (itt versengés)</a:t>
            </a:r>
            <a:endParaRPr lang="hu-HU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09175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Matlab</a:t>
            </a:r>
            <a:r>
              <a:rPr lang="hu-HU" dirty="0" smtClean="0"/>
              <a:t>® kiegészítés I.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 err="1" smtClean="0"/>
              <a:t>figure</a:t>
            </a:r>
            <a:endParaRPr lang="hu-HU" dirty="0" smtClean="0"/>
          </a:p>
          <a:p>
            <a:r>
              <a:rPr lang="hu-HU" dirty="0" err="1" smtClean="0"/>
              <a:t>grid</a:t>
            </a:r>
            <a:r>
              <a:rPr lang="hu-HU" dirty="0" smtClean="0"/>
              <a:t> </a:t>
            </a:r>
            <a:r>
              <a:rPr lang="hu-HU" dirty="0" err="1" smtClean="0"/>
              <a:t>on</a:t>
            </a:r>
            <a:r>
              <a:rPr lang="hu-HU" dirty="0" smtClean="0"/>
              <a:t>/</a:t>
            </a:r>
            <a:r>
              <a:rPr lang="hu-HU" dirty="0" err="1" smtClean="0"/>
              <a:t>off</a:t>
            </a:r>
            <a:endParaRPr lang="hu-HU" dirty="0" smtClean="0"/>
          </a:p>
          <a:p>
            <a:r>
              <a:rPr lang="hu-HU" dirty="0" err="1" smtClean="0"/>
              <a:t>for</a:t>
            </a:r>
            <a:r>
              <a:rPr lang="hu-HU" dirty="0" smtClean="0"/>
              <a:t> i = 1:0.1:10</a:t>
            </a:r>
            <a:br>
              <a:rPr lang="hu-HU" dirty="0" smtClean="0"/>
            </a:br>
            <a:r>
              <a:rPr lang="hu-HU" dirty="0" smtClean="0"/>
              <a:t>end</a:t>
            </a:r>
          </a:p>
          <a:p>
            <a:r>
              <a:rPr lang="hu-HU" dirty="0" err="1" smtClean="0"/>
              <a:t>if</a:t>
            </a:r>
            <a:r>
              <a:rPr lang="hu-HU" dirty="0" smtClean="0"/>
              <a:t>/</a:t>
            </a:r>
            <a:r>
              <a:rPr lang="hu-HU" dirty="0" err="1" smtClean="0"/>
              <a:t>else</a:t>
            </a:r>
            <a:endParaRPr lang="hu-HU" dirty="0" smtClean="0"/>
          </a:p>
          <a:p>
            <a:r>
              <a:rPr lang="hu-HU" dirty="0" err="1" smtClean="0"/>
              <a:t>plot</a:t>
            </a:r>
            <a:r>
              <a:rPr lang="hu-HU" dirty="0" smtClean="0"/>
              <a:t>()</a:t>
            </a:r>
          </a:p>
          <a:p>
            <a:r>
              <a:rPr lang="hu-HU" dirty="0" err="1"/>
              <a:t>y</a:t>
            </a:r>
            <a:r>
              <a:rPr lang="hu-HU" dirty="0" err="1" smtClean="0"/>
              <a:t>lim</a:t>
            </a:r>
            <a:endParaRPr lang="hu-HU" dirty="0" smtClean="0"/>
          </a:p>
          <a:p>
            <a:r>
              <a:rPr lang="hu-HU" dirty="0" err="1" smtClean="0"/>
              <a:t>xlim</a:t>
            </a:r>
            <a:endParaRPr lang="hu-HU" dirty="0" smtClean="0"/>
          </a:p>
          <a:p>
            <a:r>
              <a:rPr lang="hu-HU" dirty="0" err="1" smtClean="0"/>
              <a:t>title</a:t>
            </a:r>
            <a:r>
              <a:rPr lang="hu-HU" dirty="0" smtClean="0"/>
              <a:t>()</a:t>
            </a:r>
          </a:p>
          <a:p>
            <a:r>
              <a:rPr lang="hu-HU" dirty="0" err="1" smtClean="0"/>
              <a:t>waitforbuttonpress</a:t>
            </a:r>
            <a:endParaRPr lang="hu-HU" dirty="0" smtClean="0"/>
          </a:p>
          <a:p>
            <a:r>
              <a:rPr lang="hu-HU" dirty="0" err="1" smtClean="0"/>
              <a:t>pause</a:t>
            </a:r>
            <a:endParaRPr lang="hu-H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Matlab</a:t>
            </a:r>
            <a:r>
              <a:rPr lang="hu-HU" dirty="0" smtClean="0"/>
              <a:t>® kiegészítés II.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 err="1" smtClean="0"/>
              <a:t>Bela</a:t>
            </a:r>
            <a:r>
              <a:rPr lang="hu-HU" dirty="0" smtClean="0"/>
              <a:t> = </a:t>
            </a:r>
            <a:r>
              <a:rPr lang="hu-HU" dirty="0" err="1" smtClean="0"/>
              <a:t>zeros</a:t>
            </a:r>
            <a:r>
              <a:rPr lang="hu-HU" dirty="0" smtClean="0"/>
              <a:t>(1,10)</a:t>
            </a:r>
          </a:p>
          <a:p>
            <a:r>
              <a:rPr lang="hu-HU" dirty="0" err="1" smtClean="0"/>
              <a:t>eig</a:t>
            </a:r>
            <a:r>
              <a:rPr lang="hu-HU" dirty="0" smtClean="0"/>
              <a:t>()</a:t>
            </a:r>
          </a:p>
          <a:p>
            <a:r>
              <a:rPr lang="hu-HU" dirty="0" err="1" smtClean="0"/>
              <a:t>max</a:t>
            </a:r>
            <a:r>
              <a:rPr lang="hu-HU" dirty="0" smtClean="0"/>
              <a:t>()</a:t>
            </a:r>
          </a:p>
          <a:p>
            <a:r>
              <a:rPr lang="hu-HU" dirty="0" err="1" smtClean="0"/>
              <a:t>abs</a:t>
            </a:r>
            <a:r>
              <a:rPr lang="hu-HU" dirty="0" smtClean="0"/>
              <a:t>()</a:t>
            </a:r>
          </a:p>
          <a:p>
            <a:r>
              <a:rPr lang="hu-HU" dirty="0" err="1" smtClean="0"/>
              <a:t>length</a:t>
            </a:r>
            <a:r>
              <a:rPr lang="hu-HU" dirty="0" smtClean="0"/>
              <a:t>()</a:t>
            </a:r>
          </a:p>
          <a:p>
            <a:r>
              <a:rPr lang="hu-HU" dirty="0" err="1" smtClean="0"/>
              <a:t>mesh</a:t>
            </a:r>
            <a:r>
              <a:rPr lang="hu-HU" dirty="0" smtClean="0"/>
              <a:t>()</a:t>
            </a:r>
          </a:p>
          <a:p>
            <a:r>
              <a:rPr lang="hu-HU" dirty="0" err="1" smtClean="0"/>
              <a:t>imagesc</a:t>
            </a:r>
            <a:r>
              <a:rPr lang="hu-HU" dirty="0" smtClean="0"/>
              <a:t>()</a:t>
            </a:r>
            <a:endParaRPr lang="hu-HU" dirty="0"/>
          </a:p>
          <a:p>
            <a:r>
              <a:rPr lang="hu-HU" dirty="0" err="1" smtClean="0"/>
              <a:t>caxis</a:t>
            </a:r>
            <a:r>
              <a:rPr lang="hu-HU" dirty="0" smtClean="0"/>
              <a:t>()</a:t>
            </a:r>
          </a:p>
          <a:p>
            <a:r>
              <a:rPr lang="hu-HU" dirty="0" err="1" smtClean="0"/>
              <a:t>odeset</a:t>
            </a:r>
            <a:r>
              <a:rPr lang="hu-HU" smtClean="0"/>
              <a:t>()</a:t>
            </a:r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xmlns="" val="18631365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Matlab</a:t>
            </a:r>
            <a:r>
              <a:rPr lang="hu-HU" dirty="0" smtClean="0"/>
              <a:t>® kiegészítés III.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[X,Y] = </a:t>
            </a:r>
            <a:r>
              <a:rPr lang="en-US" dirty="0" err="1" smtClean="0">
                <a:solidFill>
                  <a:srgbClr val="FF0000"/>
                </a:solidFill>
              </a:rPr>
              <a:t>meshgrid</a:t>
            </a:r>
            <a:r>
              <a:rPr lang="en-US" dirty="0" smtClean="0"/>
              <a:t>(</a:t>
            </a:r>
            <a:r>
              <a:rPr lang="en-US" dirty="0" err="1" smtClean="0"/>
              <a:t>x,y</a:t>
            </a:r>
            <a:r>
              <a:rPr lang="en-US" dirty="0" smtClean="0"/>
              <a:t>) replicates the grid vectors x and y to produce a full grid.</a:t>
            </a:r>
            <a:endParaRPr lang="hu-HU" dirty="0" smtClean="0"/>
          </a:p>
          <a:p>
            <a:r>
              <a:rPr lang="hu-HU" dirty="0" err="1" smtClean="0"/>
              <a:t>equation</a:t>
            </a:r>
            <a:r>
              <a:rPr lang="hu-HU" dirty="0" smtClean="0"/>
              <a:t>= </a:t>
            </a:r>
            <a:r>
              <a:rPr lang="hu-HU" dirty="0" smtClean="0">
                <a:solidFill>
                  <a:srgbClr val="FF0000"/>
                </a:solidFill>
              </a:rPr>
              <a:t>@(t,</a:t>
            </a:r>
            <a:r>
              <a:rPr lang="hu-HU" dirty="0" smtClean="0">
                <a:solidFill>
                  <a:srgbClr val="00B0F0"/>
                </a:solidFill>
              </a:rPr>
              <a:t>y</a:t>
            </a:r>
            <a:r>
              <a:rPr lang="hu-HU" dirty="0" smtClean="0">
                <a:solidFill>
                  <a:srgbClr val="FF0000"/>
                </a:solidFill>
              </a:rPr>
              <a:t>) </a:t>
            </a:r>
            <a:r>
              <a:rPr lang="hu-HU" dirty="0" smtClean="0"/>
              <a:t>[</a:t>
            </a:r>
            <a:r>
              <a:rPr lang="hu-HU" dirty="0" err="1" smtClean="0">
                <a:solidFill>
                  <a:srgbClr val="00B0F0"/>
                </a:solidFill>
              </a:rPr>
              <a:t>y</a:t>
            </a:r>
            <a:r>
              <a:rPr lang="hu-HU" dirty="0" smtClean="0"/>
              <a:t>(2); </a:t>
            </a:r>
            <a:r>
              <a:rPr lang="hu-HU" dirty="0" smtClean="0">
                <a:solidFill>
                  <a:srgbClr val="00B0F0"/>
                </a:solidFill>
              </a:rPr>
              <a:t>y</a:t>
            </a:r>
            <a:r>
              <a:rPr lang="hu-HU" dirty="0" smtClean="0"/>
              <a:t>(1)]; y(1) = x, y(2) = y, </a:t>
            </a:r>
            <a:br>
              <a:rPr lang="hu-HU" dirty="0" smtClean="0"/>
            </a:br>
            <a:r>
              <a:rPr lang="hu-HU" dirty="0" smtClean="0"/>
              <a:t>	bal oldal </a:t>
            </a:r>
            <a:r>
              <a:rPr lang="hu-HU" dirty="0" err="1" smtClean="0"/>
              <a:t>dx</a:t>
            </a:r>
            <a:r>
              <a:rPr lang="hu-HU" dirty="0" smtClean="0"/>
              <a:t>/</a:t>
            </a:r>
            <a:r>
              <a:rPr lang="hu-HU" dirty="0" err="1" smtClean="0"/>
              <a:t>dt</a:t>
            </a:r>
            <a:r>
              <a:rPr lang="hu-HU" dirty="0" smtClean="0"/>
              <a:t>   ; jobb oldal </a:t>
            </a:r>
            <a:r>
              <a:rPr lang="hu-HU" dirty="0" err="1" smtClean="0"/>
              <a:t>dy</a:t>
            </a:r>
            <a:r>
              <a:rPr lang="hu-HU" dirty="0" smtClean="0"/>
              <a:t>/</a:t>
            </a:r>
            <a:r>
              <a:rPr lang="hu-HU" dirty="0" err="1" smtClean="0"/>
              <a:t>dt</a:t>
            </a:r>
            <a:endParaRPr lang="hu-HU" dirty="0" smtClean="0"/>
          </a:p>
          <a:p>
            <a:r>
              <a:rPr lang="hu-HU" dirty="0" smtClean="0"/>
              <a:t>[t,</a:t>
            </a:r>
            <a:r>
              <a:rPr lang="hu-HU" dirty="0" smtClean="0">
                <a:solidFill>
                  <a:srgbClr val="00B0F0"/>
                </a:solidFill>
              </a:rPr>
              <a:t>y</a:t>
            </a:r>
            <a:r>
              <a:rPr lang="hu-HU" dirty="0" smtClean="0"/>
              <a:t>]=</a:t>
            </a:r>
            <a:r>
              <a:rPr lang="hu-HU" dirty="0" smtClean="0">
                <a:solidFill>
                  <a:srgbClr val="FF0000"/>
                </a:solidFill>
              </a:rPr>
              <a:t>ode45</a:t>
            </a:r>
            <a:r>
              <a:rPr lang="hu-HU" dirty="0" smtClean="0"/>
              <a:t>(</a:t>
            </a:r>
            <a:r>
              <a:rPr lang="hu-HU" dirty="0" err="1" smtClean="0"/>
              <a:t>equation</a:t>
            </a:r>
            <a:r>
              <a:rPr lang="hu-HU" dirty="0" smtClean="0"/>
              <a:t>, [t</a:t>
            </a:r>
            <a:r>
              <a:rPr lang="hu-HU" baseline="-25000" dirty="0" smtClean="0"/>
              <a:t>0</a:t>
            </a:r>
            <a:r>
              <a:rPr lang="hu-HU" dirty="0" smtClean="0"/>
              <a:t>,</a:t>
            </a:r>
            <a:r>
              <a:rPr lang="hu-HU" dirty="0" err="1" smtClean="0"/>
              <a:t>t</a:t>
            </a:r>
            <a:r>
              <a:rPr lang="hu-HU" baseline="-25000" dirty="0" err="1" smtClean="0"/>
              <a:t>max</a:t>
            </a:r>
            <a:r>
              <a:rPr lang="hu-HU" dirty="0" smtClean="0"/>
              <a:t>][</a:t>
            </a:r>
            <a:r>
              <a:rPr lang="hu-HU" dirty="0" err="1" smtClean="0"/>
              <a:t>X</a:t>
            </a:r>
            <a:r>
              <a:rPr lang="hu-HU" baseline="-25000" dirty="0" err="1" smtClean="0"/>
              <a:t>init</a:t>
            </a:r>
            <a:r>
              <a:rPr lang="hu-HU" dirty="0" smtClean="0"/>
              <a:t>,</a:t>
            </a:r>
            <a:r>
              <a:rPr lang="hu-HU" dirty="0" err="1" smtClean="0"/>
              <a:t>Y</a:t>
            </a:r>
            <a:r>
              <a:rPr lang="hu-HU" baseline="-25000" dirty="0" err="1" smtClean="0"/>
              <a:t>init</a:t>
            </a:r>
            <a:r>
              <a:rPr lang="hu-HU" dirty="0" smtClean="0"/>
              <a:t>]);</a:t>
            </a:r>
            <a:br>
              <a:rPr lang="hu-HU" dirty="0" smtClean="0"/>
            </a:br>
            <a:r>
              <a:rPr lang="hu-HU" dirty="0" smtClean="0"/>
              <a:t>több </a:t>
            </a:r>
            <a:r>
              <a:rPr lang="hu-HU" dirty="0" err="1" smtClean="0"/>
              <a:t>ode</a:t>
            </a:r>
            <a:r>
              <a:rPr lang="hu-HU" dirty="0" smtClean="0"/>
              <a:t> </a:t>
            </a:r>
            <a:r>
              <a:rPr lang="hu-HU" dirty="0" err="1" smtClean="0"/>
              <a:t>solver</a:t>
            </a:r>
            <a:r>
              <a:rPr lang="hu-HU" dirty="0" smtClean="0"/>
              <a:t> is választható, elsőnek ezt próbáljuk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figure</a:t>
            </a:r>
            <a:r>
              <a:rPr lang="en-US" dirty="0" smtClean="0"/>
              <a:t> creates figure graphics objects. Figure objects are the individual windows on the screen in which the MATLAB software displays graphical output.</a:t>
            </a:r>
            <a:endParaRPr lang="hu-HU" dirty="0" smtClean="0"/>
          </a:p>
          <a:p>
            <a:r>
              <a:rPr lang="hu-HU" dirty="0" err="1" smtClean="0">
                <a:solidFill>
                  <a:srgbClr val="FF0000"/>
                </a:solidFill>
              </a:rPr>
              <a:t>plot</a:t>
            </a:r>
            <a:r>
              <a:rPr lang="hu-HU" dirty="0" smtClean="0"/>
              <a:t>(x,y,</a:t>
            </a:r>
            <a:r>
              <a:rPr lang="hu-HU" dirty="0" err="1" smtClean="0"/>
              <a:t>how</a:t>
            </a:r>
            <a:r>
              <a:rPr lang="hu-HU" dirty="0" smtClean="0"/>
              <a:t>…)</a:t>
            </a:r>
          </a:p>
          <a:p>
            <a:r>
              <a:rPr lang="hu-HU" dirty="0" err="1" smtClean="0">
                <a:solidFill>
                  <a:srgbClr val="FF0000"/>
                </a:solidFill>
              </a:rPr>
              <a:t>subplot</a:t>
            </a:r>
            <a:r>
              <a:rPr lang="hu-HU" dirty="0" smtClean="0"/>
              <a:t>(m,n,p) (m*n re osztja a </a:t>
            </a:r>
            <a:r>
              <a:rPr lang="hu-HU" dirty="0" err="1" smtClean="0"/>
              <a:t>figure-t</a:t>
            </a:r>
            <a:r>
              <a:rPr lang="hu-HU" dirty="0" smtClean="0"/>
              <a:t>, p. pozícióba/tartományba, etc.))</a:t>
            </a:r>
          </a:p>
          <a:p>
            <a:r>
              <a:rPr lang="hu-HU" dirty="0" err="1" smtClean="0">
                <a:solidFill>
                  <a:srgbClr val="FF0000"/>
                </a:solidFill>
              </a:rPr>
              <a:t>contour</a:t>
            </a:r>
            <a:r>
              <a:rPr lang="en-US" dirty="0" smtClean="0"/>
              <a:t>(X,Y,Z), contour(</a:t>
            </a:r>
            <a:r>
              <a:rPr lang="en-US" dirty="0" err="1" smtClean="0"/>
              <a:t>X,Y,Z,n</a:t>
            </a:r>
            <a:r>
              <a:rPr lang="en-US" dirty="0" smtClean="0"/>
              <a:t>), and contour(</a:t>
            </a:r>
            <a:r>
              <a:rPr lang="en-US" dirty="0" err="1" smtClean="0"/>
              <a:t>X,Y,Z,v</a:t>
            </a:r>
            <a:r>
              <a:rPr lang="en-US" dirty="0" smtClean="0"/>
              <a:t>) draw contour plots of Z using X and Y to determine the x- and y-axis limits. 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1434732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1437</TotalTime>
  <Words>235</Words>
  <Application>Microsoft Office PowerPoint</Application>
  <PresentationFormat>Diavetítés a képernyőre (4:3 oldalarány)</PresentationFormat>
  <Paragraphs>57</Paragraphs>
  <Slides>6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6</vt:i4>
      </vt:variant>
    </vt:vector>
  </HeadingPairs>
  <TitlesOfParts>
    <vt:vector size="7" baseType="lpstr">
      <vt:lpstr>Áramlás</vt:lpstr>
      <vt:lpstr>Dinamikai modellek a biológiában IV. gyakorlat</vt:lpstr>
      <vt:lpstr>Lotka-Volterra modell</vt:lpstr>
      <vt:lpstr>Populációdinamika II.</vt:lpstr>
      <vt:lpstr>Matlab® kiegészítés I.</vt:lpstr>
      <vt:lpstr>Matlab® kiegészítés II.</vt:lpstr>
      <vt:lpstr>Matlab® kiegészítés III.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Nemlineáris dinamikus rendszerek alapjai I. gyakorlat</dc:title>
  <dc:creator>Hartdegen</dc:creator>
  <cp:lastModifiedBy>JJuhász</cp:lastModifiedBy>
  <cp:revision>44</cp:revision>
  <dcterms:created xsi:type="dcterms:W3CDTF">2014-09-15T19:16:28Z</dcterms:created>
  <dcterms:modified xsi:type="dcterms:W3CDTF">2015-03-05T07:44:05Z</dcterms:modified>
</cp:coreProperties>
</file>