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63" r:id="rId11"/>
    <p:sldId id="265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3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9F0CB-8413-4733-8810-CB70C0343899}" type="datetimeFigureOut">
              <a:rPr lang="hu-HU" smtClean="0"/>
              <a:pPr/>
              <a:t>2015.02.25.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60A28-7746-40FE-9BFD-400905BB554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0140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 = 2,718 281</a:t>
            </a:r>
          </a:p>
          <a:p>
            <a:r>
              <a:rPr lang="hu-HU" dirty="0" smtClean="0"/>
              <a:t>y2 = 1,5</a:t>
            </a:r>
          </a:p>
          <a:p>
            <a:r>
              <a:rPr lang="hu-HU" dirty="0" smtClean="0"/>
              <a:t>ez a</a:t>
            </a:r>
            <a:r>
              <a:rPr lang="hu-HU" baseline="0" dirty="0" smtClean="0"/>
              <a:t> durva felosztásnak köszönhető</a:t>
            </a:r>
          </a:p>
          <a:p>
            <a:r>
              <a:rPr lang="hu-HU" baseline="0" dirty="0" smtClean="0"/>
              <a:t>Próbálkozzunk h = 1/10-el </a:t>
            </a:r>
            <a:r>
              <a:rPr lang="hu-HU" baseline="0" dirty="0" smtClean="0">
                <a:sym typeface="Wingdings" pitchFamily="2" charset="2"/>
              </a:rPr>
              <a:t>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60A28-7746-40FE-9BFD-400905BB5545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2015.02.25.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2015.02.25.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2015.02.25.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2015.02.25.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2015.02.25.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2015.02.25.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2015.02.25.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2015.02.25.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2015.02.25.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2015.02.25.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2015.02.25.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EF2FB6-033B-4A3D-9CA7-0498D376719E}" type="datetimeFigureOut">
              <a:rPr lang="hu-HU" smtClean="0"/>
              <a:pPr/>
              <a:t>2015.02.25.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Dinamikai modellek a biológiában</a:t>
            </a:r>
            <a:br>
              <a:rPr lang="hu-HU" dirty="0" smtClean="0"/>
            </a:br>
            <a:r>
              <a:rPr lang="hu-HU" dirty="0" smtClean="0"/>
              <a:t>III. </a:t>
            </a:r>
            <a:r>
              <a:rPr lang="hu-HU" dirty="0" smtClean="0"/>
              <a:t>gyakorlat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Juhász János</a:t>
            </a:r>
          </a:p>
          <a:p>
            <a:r>
              <a:rPr lang="hu-HU" dirty="0" err="1" smtClean="0"/>
              <a:t>juhja</a:t>
            </a:r>
            <a:r>
              <a:rPr lang="hu-HU" dirty="0" smtClean="0"/>
              <a:t>@</a:t>
            </a:r>
            <a:r>
              <a:rPr lang="hu-HU" dirty="0" err="1" smtClean="0"/>
              <a:t>digitus.itk.ppke.hu</a:t>
            </a:r>
            <a:endParaRPr lang="hu-HU" dirty="0" smtClean="0"/>
          </a:p>
          <a:p>
            <a:r>
              <a:rPr lang="hu-HU" dirty="0" err="1" smtClean="0"/>
              <a:t>Hartdégen</a:t>
            </a:r>
            <a:r>
              <a:rPr lang="hu-HU" dirty="0" smtClean="0"/>
              <a:t> Márton</a:t>
            </a:r>
          </a:p>
          <a:p>
            <a:r>
              <a:rPr lang="hu-HU" dirty="0" err="1" smtClean="0"/>
              <a:t>hartdegenmarton</a:t>
            </a:r>
            <a:r>
              <a:rPr lang="hu-HU" dirty="0" smtClean="0"/>
              <a:t>@</a:t>
            </a:r>
            <a:r>
              <a:rPr lang="hu-HU" dirty="0" err="1" smtClean="0"/>
              <a:t>gmail.com</a:t>
            </a:r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2015.02.25.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err="1" smtClean="0"/>
              <a:t>figure</a:t>
            </a:r>
            <a:endParaRPr lang="hu-HU" dirty="0" smtClean="0"/>
          </a:p>
          <a:p>
            <a:r>
              <a:rPr lang="hu-HU" dirty="0" err="1" smtClean="0"/>
              <a:t>grid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/</a:t>
            </a:r>
            <a:r>
              <a:rPr lang="hu-HU" dirty="0" err="1" smtClean="0"/>
              <a:t>off</a:t>
            </a:r>
            <a:endParaRPr lang="hu-HU" dirty="0" smtClean="0"/>
          </a:p>
          <a:p>
            <a:r>
              <a:rPr lang="hu-HU" dirty="0" err="1" smtClean="0"/>
              <a:t>for</a:t>
            </a:r>
            <a:r>
              <a:rPr lang="hu-HU" dirty="0" smtClean="0"/>
              <a:t> i = 1:0.1:10</a:t>
            </a:r>
            <a:br>
              <a:rPr lang="hu-HU" dirty="0" smtClean="0"/>
            </a:br>
            <a:r>
              <a:rPr lang="hu-HU" dirty="0" smtClean="0"/>
              <a:t>end</a:t>
            </a:r>
          </a:p>
          <a:p>
            <a:r>
              <a:rPr lang="hu-HU" dirty="0" err="1" smtClean="0"/>
              <a:t>if</a:t>
            </a:r>
            <a:r>
              <a:rPr lang="hu-HU" dirty="0" smtClean="0"/>
              <a:t>/</a:t>
            </a:r>
            <a:r>
              <a:rPr lang="hu-HU" dirty="0" err="1" smtClean="0"/>
              <a:t>else</a:t>
            </a:r>
            <a:endParaRPr lang="hu-HU" dirty="0" smtClean="0"/>
          </a:p>
          <a:p>
            <a:r>
              <a:rPr lang="hu-HU" dirty="0" err="1" smtClean="0"/>
              <a:t>plot</a:t>
            </a:r>
            <a:r>
              <a:rPr lang="hu-HU" dirty="0" smtClean="0"/>
              <a:t>()</a:t>
            </a:r>
          </a:p>
          <a:p>
            <a:r>
              <a:rPr lang="hu-HU" dirty="0" err="1"/>
              <a:t>y</a:t>
            </a:r>
            <a:r>
              <a:rPr lang="hu-HU" dirty="0" err="1" smtClean="0"/>
              <a:t>lim</a:t>
            </a:r>
            <a:endParaRPr lang="hu-HU" dirty="0" smtClean="0"/>
          </a:p>
          <a:p>
            <a:r>
              <a:rPr lang="hu-HU" dirty="0" err="1" smtClean="0"/>
              <a:t>xlim</a:t>
            </a:r>
            <a:endParaRPr lang="hu-HU" dirty="0" smtClean="0"/>
          </a:p>
          <a:p>
            <a:r>
              <a:rPr lang="hu-HU" dirty="0" err="1" smtClean="0"/>
              <a:t>title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waitforbuttonpress</a:t>
            </a:r>
            <a:endParaRPr lang="hu-HU" dirty="0" smtClean="0"/>
          </a:p>
          <a:p>
            <a:r>
              <a:rPr lang="hu-HU" dirty="0" err="1" smtClean="0"/>
              <a:t>pause</a:t>
            </a:r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Bela</a:t>
            </a:r>
            <a:r>
              <a:rPr lang="hu-HU" dirty="0" smtClean="0"/>
              <a:t> = </a:t>
            </a:r>
            <a:r>
              <a:rPr lang="hu-HU" dirty="0" err="1" smtClean="0"/>
              <a:t>zeros</a:t>
            </a:r>
            <a:r>
              <a:rPr lang="hu-HU" dirty="0" smtClean="0"/>
              <a:t>(1,10)</a:t>
            </a:r>
          </a:p>
          <a:p>
            <a:r>
              <a:rPr lang="hu-HU" dirty="0" err="1" smtClean="0"/>
              <a:t>eig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max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abs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length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mesh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imagesc</a:t>
            </a:r>
            <a:r>
              <a:rPr lang="hu-HU" dirty="0" smtClean="0"/>
              <a:t>()</a:t>
            </a:r>
            <a:endParaRPr lang="hu-HU" dirty="0"/>
          </a:p>
          <a:p>
            <a:r>
              <a:rPr lang="hu-HU" dirty="0" err="1" smtClean="0"/>
              <a:t>caxis</a:t>
            </a:r>
            <a:r>
              <a:rPr lang="hu-HU" dirty="0" smtClean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863136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Elméleti bevezető I.</a:t>
            </a:r>
            <a:endParaRPr lang="hu-HU" dirty="0"/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511731" y="2636912"/>
            <a:ext cx="7943848" cy="78581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hu-HU" dirty="0" smtClean="0"/>
              <a:t>	Dinamikai </a:t>
            </a:r>
            <a:r>
              <a:rPr lang="hu-HU" dirty="0" err="1" smtClean="0"/>
              <a:t>rsz</a:t>
            </a:r>
            <a:r>
              <a:rPr lang="hu-HU" dirty="0" smtClean="0"/>
              <a:t>.: 1 rendszer állapotainak időbeni változása valamilyen szabály szerint – fizikai folyamat matematikai leírása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hu-H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hu-H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8184" y="3422730"/>
            <a:ext cx="750099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17639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Elméleti bevezető II.</a:t>
            </a:r>
            <a:endParaRPr lang="hu-H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2553494"/>
            <a:ext cx="716280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zövegdoboz 4"/>
          <p:cNvSpPr txBox="1"/>
          <p:nvPr/>
        </p:nvSpPr>
        <p:spPr>
          <a:xfrm>
            <a:off x="928662" y="1857364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Fázistér: a dinamikai rendszer összes lehetséges állapota</a:t>
            </a:r>
            <a:br>
              <a:rPr lang="hu-HU" dirty="0" smtClean="0"/>
            </a:br>
            <a:r>
              <a:rPr lang="hu-HU" dirty="0" err="1" smtClean="0"/>
              <a:t>Trajektória</a:t>
            </a:r>
            <a:r>
              <a:rPr lang="hu-HU" dirty="0" smtClean="0"/>
              <a:t>: egy fázistérből vett elem pályája (nyoma)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85258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Elméleti bevezető III.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857224" y="1857364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Rendszerek típusai: </a:t>
            </a:r>
            <a:r>
              <a:rPr lang="hu-HU" dirty="0" err="1" smtClean="0"/>
              <a:t>disszipatív</a:t>
            </a:r>
            <a:r>
              <a:rPr lang="hu-HU" dirty="0" smtClean="0"/>
              <a:t>, konzervatív, explozív</a:t>
            </a:r>
            <a:br>
              <a:rPr lang="hu-HU" dirty="0" smtClean="0"/>
            </a:br>
            <a:r>
              <a:rPr lang="hu-HU" dirty="0" smtClean="0"/>
              <a:t>Attraktor: pont, periodikus, kaotikus</a:t>
            </a:r>
            <a:endParaRPr lang="hu-H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500306"/>
            <a:ext cx="721995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18955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I. </a:t>
            </a:r>
            <a:r>
              <a:rPr lang="hu-HU" dirty="0" smtClean="0"/>
              <a:t>Rugó egyenlet, analitikus </a:t>
            </a:r>
            <a:r>
              <a:rPr lang="hu-HU" dirty="0" err="1" smtClean="0"/>
              <a:t>m.o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Vizsgáljuk meg, majd implementáljuk </a:t>
            </a:r>
            <a:r>
              <a:rPr lang="hu-HU" dirty="0" err="1" smtClean="0"/>
              <a:t>Matlab-ban</a:t>
            </a:r>
            <a:r>
              <a:rPr lang="hu-HU" dirty="0" smtClean="0"/>
              <a:t> az alábbi egyenleteket, rajzoltassuk ki , és vizsgáljuk meg különböző paraméterek mellett!</a:t>
            </a:r>
          </a:p>
          <a:p>
            <a:r>
              <a:rPr lang="hu-HU" dirty="0" smtClean="0"/>
              <a:t>1.</a:t>
            </a:r>
          </a:p>
          <a:p>
            <a:r>
              <a:rPr lang="hu-HU" dirty="0" smtClean="0"/>
              <a:t>2</a:t>
            </a:r>
            <a:r>
              <a:rPr lang="hu-HU" dirty="0" smtClean="0"/>
              <a:t>.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Az első egyenlet analitikus megoldása:</a:t>
            </a:r>
          </a:p>
          <a:p>
            <a:endParaRPr lang="hu-HU" dirty="0" smtClean="0"/>
          </a:p>
        </p:txBody>
      </p:sp>
      <p:pic>
        <p:nvPicPr>
          <p:cNvPr id="1026" name="Picture 2" descr="C:\Users\Hartdegen\Downloads\Garay\Gyakorlatok\Gyakorlat_03\egyenlete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395" y="3389645"/>
            <a:ext cx="2701691" cy="1191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277" y="5229200"/>
            <a:ext cx="153017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6814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II. Explicit </a:t>
            </a:r>
            <a:r>
              <a:rPr lang="hu-HU" dirty="0" smtClean="0"/>
              <a:t>Euler </a:t>
            </a:r>
            <a:r>
              <a:rPr lang="hu-HU" dirty="0" smtClean="0"/>
              <a:t>módszer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Példa:</a:t>
            </a:r>
          </a:p>
          <a:p>
            <a:endParaRPr lang="hu-H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857496"/>
            <a:ext cx="7601003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7294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hu-HU" dirty="0" smtClean="0"/>
              <a:t>Explicit </a:t>
            </a:r>
            <a:r>
              <a:rPr lang="hu-HU" dirty="0" smtClean="0"/>
              <a:t>Euler módszer </a:t>
            </a:r>
            <a:r>
              <a:rPr lang="hu-HU" dirty="0" smtClean="0"/>
              <a:t>II.</a:t>
            </a:r>
            <a:endParaRPr lang="hu-H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1500174"/>
            <a:ext cx="6572296" cy="5357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4822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Explicit </a:t>
            </a:r>
            <a:r>
              <a:rPr lang="hu-HU" dirty="0" smtClean="0"/>
              <a:t>Euler módszer </a:t>
            </a:r>
            <a:r>
              <a:rPr lang="hu-HU" dirty="0" smtClean="0"/>
              <a:t>III.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Def</a:t>
            </a:r>
            <a:r>
              <a:rPr lang="hu-HU" dirty="0" smtClean="0"/>
              <a:t>.:</a:t>
            </a:r>
          </a:p>
          <a:p>
            <a:endParaRPr lang="hu-H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428868"/>
            <a:ext cx="8303294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3779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ode45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Oldjuk meg a rugó egyenleteket ode45 segítségével, majd hasonlítsuk össze az analitikus megoldás és az explicit Euler módszer során kapott megoldásokkal!</a:t>
            </a:r>
          </a:p>
          <a:p>
            <a:r>
              <a:rPr lang="hu-HU" dirty="0" smtClean="0"/>
              <a:t>Vizsgáljuk meg az ode45 ,,lelkivilágát”</a:t>
            </a:r>
            <a:br>
              <a:rPr lang="hu-HU" dirty="0" smtClean="0"/>
            </a:br>
            <a:r>
              <a:rPr lang="hu-HU" dirty="0" smtClean="0"/>
              <a:t>- </a:t>
            </a:r>
            <a:r>
              <a:rPr lang="hu-HU" dirty="0" err="1" smtClean="0"/>
              <a:t>RelTol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- </a:t>
            </a:r>
            <a:r>
              <a:rPr lang="hu-HU" dirty="0" err="1" smtClean="0"/>
              <a:t>AbsTol</a:t>
            </a:r>
            <a:endParaRPr lang="hu-HU" dirty="0" smtClean="0"/>
          </a:p>
          <a:p>
            <a:r>
              <a:rPr lang="hu-HU" dirty="0" smtClean="0"/>
              <a:t>Mit tapasztalunk?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28385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1026</TotalTime>
  <Words>182</Words>
  <Application>Microsoft Office PowerPoint</Application>
  <PresentationFormat>Diavetítés a képernyőre (4:3 oldalarány)</PresentationFormat>
  <Paragraphs>52</Paragraphs>
  <Slides>11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Áramlás</vt:lpstr>
      <vt:lpstr>Dinamikai modellek a biológiában III. gyakorlat</vt:lpstr>
      <vt:lpstr>Elméleti bevezető I.</vt:lpstr>
      <vt:lpstr>Elméleti bevezető II.</vt:lpstr>
      <vt:lpstr>Elméleti bevezető III.</vt:lpstr>
      <vt:lpstr>I. Rugó egyenlet, analitikus m.o.</vt:lpstr>
      <vt:lpstr>II. Explicit Euler módszer</vt:lpstr>
      <vt:lpstr>Explicit Euler módszer II.</vt:lpstr>
      <vt:lpstr>Explicit Euler módszer III.</vt:lpstr>
      <vt:lpstr>III. ode45</vt:lpstr>
      <vt:lpstr>Matlab® kiegészítés I.</vt:lpstr>
      <vt:lpstr>Matlab® kiegészítés II.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Nemlineáris dinamikus rendszerek alapjai I. gyakorlat</dc:title>
  <dc:creator>Hartdegen</dc:creator>
  <cp:lastModifiedBy>Hartdégen Márton</cp:lastModifiedBy>
  <cp:revision>40</cp:revision>
  <dcterms:created xsi:type="dcterms:W3CDTF">2014-09-15T19:16:28Z</dcterms:created>
  <dcterms:modified xsi:type="dcterms:W3CDTF">2015-02-25T15:19:16Z</dcterms:modified>
</cp:coreProperties>
</file>