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6" r:id="rId2"/>
    <p:sldId id="272" r:id="rId3"/>
    <p:sldId id="273" r:id="rId4"/>
    <p:sldId id="276" r:id="rId5"/>
    <p:sldId id="275" r:id="rId6"/>
    <p:sldId id="263" r:id="rId7"/>
    <p:sldId id="265" r:id="rId8"/>
    <p:sldId id="268" r:id="rId9"/>
    <p:sldId id="267" r:id="rId1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1" autoAdjust="0"/>
    <p:restoredTop sz="76895" autoAdjust="0"/>
  </p:normalViewPr>
  <p:slideViewPr>
    <p:cSldViewPr>
      <p:cViewPr varScale="1">
        <p:scale>
          <a:sx n="67" d="100"/>
          <a:sy n="67" d="100"/>
        </p:scale>
        <p:origin x="-1901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9F0CB-8413-4733-8810-CB70C0343899}" type="datetimeFigureOut">
              <a:rPr lang="hu-HU" smtClean="0"/>
              <a:pPr/>
              <a:t>2015.05.21.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60A28-7746-40FE-9BFD-400905BB554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90140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hemonet.hu/hun/eloado/neuro/glossary.html#membran" TargetMode="External"/><Relationship Id="rId7" Type="http://schemas.openxmlformats.org/officeDocument/2006/relationships/hyperlink" Target="http://chemonet.hu/hun/eloado/neuro/glossary.html#membranpot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chemonet.hu/hun/eloado/neuro/glossary.html#akcpot" TargetMode="External"/><Relationship Id="rId5" Type="http://schemas.openxmlformats.org/officeDocument/2006/relationships/hyperlink" Target="http://chemonet.hu/hun/eloado/neuro/glossary.html#ionpumpa" TargetMode="External"/><Relationship Id="rId4" Type="http://schemas.openxmlformats.org/officeDocument/2006/relationships/hyperlink" Target="http://chemonet.hu/hun/eloado/neuro/glossary.html#ioncsat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b="1" dirty="0" smtClean="0"/>
              <a:t>Membránpotenciál:</a:t>
            </a:r>
            <a:r>
              <a:rPr lang="hu-HU" dirty="0" smtClean="0"/>
              <a:t> </a:t>
            </a:r>
            <a:r>
              <a:rPr lang="hu-HU" dirty="0" smtClean="0">
                <a:solidFill>
                  <a:schemeClr val="tx1"/>
                </a:solidFill>
              </a:rPr>
              <a:t>A </a:t>
            </a:r>
            <a:r>
              <a:rPr lang="hu-HU" dirty="0" smtClean="0">
                <a:solidFill>
                  <a:schemeClr val="tx1"/>
                </a:solidFill>
                <a:hlinkClick r:id="rId3"/>
              </a:rPr>
              <a:t>membrán</a:t>
            </a:r>
            <a:r>
              <a:rPr lang="hu-HU" dirty="0" smtClean="0">
                <a:solidFill>
                  <a:schemeClr val="tx1"/>
                </a:solidFill>
              </a:rPr>
              <a:t> két oldala között fennálló potenciálkülönbség, megegyezés szerint a </a:t>
            </a:r>
            <a:r>
              <a:rPr lang="hu-HU" dirty="0" err="1" smtClean="0">
                <a:solidFill>
                  <a:schemeClr val="tx1"/>
                </a:solidFill>
              </a:rPr>
              <a:t>külsõ</a:t>
            </a:r>
            <a:r>
              <a:rPr lang="hu-HU" dirty="0" smtClean="0">
                <a:solidFill>
                  <a:schemeClr val="tx1"/>
                </a:solidFill>
              </a:rPr>
              <a:t> tér potenciálját nullának tekintve. A </a:t>
            </a:r>
            <a:r>
              <a:rPr lang="hu-HU" b="1" dirty="0" smtClean="0">
                <a:solidFill>
                  <a:schemeClr val="tx1"/>
                </a:solidFill>
              </a:rPr>
              <a:t>~</a:t>
            </a:r>
            <a:r>
              <a:rPr lang="hu-HU" dirty="0" err="1" smtClean="0">
                <a:solidFill>
                  <a:schemeClr val="tx1"/>
                </a:solidFill>
              </a:rPr>
              <a:t>-t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a</a:t>
            </a:r>
            <a:r>
              <a:rPr lang="hu-HU" dirty="0" smtClean="0">
                <a:solidFill>
                  <a:schemeClr val="tx1"/>
                </a:solidFill>
              </a:rPr>
              <a:t> különféle ionoknak a membrán két oldala közötti </a:t>
            </a:r>
            <a:r>
              <a:rPr lang="hu-HU" dirty="0" err="1" smtClean="0">
                <a:solidFill>
                  <a:schemeClr val="tx1"/>
                </a:solidFill>
              </a:rPr>
              <a:t>egyenlõtlen</a:t>
            </a:r>
            <a:r>
              <a:rPr lang="hu-HU" dirty="0" smtClean="0">
                <a:solidFill>
                  <a:schemeClr val="tx1"/>
                </a:solidFill>
              </a:rPr>
              <a:t> megoszlása hozza létre. Az ionmegoszlás kialakításában az </a:t>
            </a:r>
            <a:r>
              <a:rPr lang="hu-HU" dirty="0" smtClean="0">
                <a:solidFill>
                  <a:schemeClr val="tx1"/>
                </a:solidFill>
                <a:hlinkClick r:id="rId4"/>
              </a:rPr>
              <a:t>ioncsatornáknak</a:t>
            </a:r>
            <a:r>
              <a:rPr lang="hu-HU" dirty="0" smtClean="0">
                <a:solidFill>
                  <a:schemeClr val="tx1"/>
                </a:solidFill>
              </a:rPr>
              <a:t> és az </a:t>
            </a:r>
            <a:r>
              <a:rPr lang="hu-HU" dirty="0" smtClean="0">
                <a:solidFill>
                  <a:schemeClr val="tx1"/>
                </a:solidFill>
                <a:hlinkClick r:id="rId5"/>
              </a:rPr>
              <a:t>ionpumpáknak</a:t>
            </a:r>
            <a:r>
              <a:rPr lang="hu-HU" dirty="0" smtClean="0">
                <a:solidFill>
                  <a:schemeClr val="tx1"/>
                </a:solidFill>
              </a:rPr>
              <a:t> van meghatározó szerepük.</a:t>
            </a:r>
          </a:p>
          <a:p>
            <a:endParaRPr lang="hu-HU" dirty="0" smtClean="0">
              <a:solidFill>
                <a:schemeClr val="tx1"/>
              </a:solidFill>
            </a:endParaRPr>
          </a:p>
          <a:p>
            <a:r>
              <a:rPr lang="hu-HU" b="1" i="1" dirty="0" err="1" smtClean="0"/>
              <a:t>Burst</a:t>
            </a:r>
            <a:r>
              <a:rPr lang="hu-HU" b="1" i="1" dirty="0" smtClean="0"/>
              <a:t>:</a:t>
            </a:r>
            <a:r>
              <a:rPr lang="hu-HU" dirty="0" smtClean="0"/>
              <a:t> Gyors </a:t>
            </a:r>
            <a:r>
              <a:rPr lang="hu-HU" dirty="0" smtClean="0">
                <a:hlinkClick r:id="rId6"/>
              </a:rPr>
              <a:t>akcióspotenciál</a:t>
            </a:r>
            <a:r>
              <a:rPr lang="hu-HU" dirty="0" smtClean="0"/>
              <a:t>-sorozat, amelyet hosszabb "csend" követ. Az egyes akciós potenciálok között a </a:t>
            </a:r>
            <a:r>
              <a:rPr lang="hu-HU" dirty="0" smtClean="0">
                <a:hlinkClick r:id="rId7"/>
              </a:rPr>
              <a:t>membránpotenciál</a:t>
            </a:r>
            <a:r>
              <a:rPr lang="hu-HU" dirty="0" smtClean="0"/>
              <a:t> nem tér vissza a nyugalmi értékre. Az egyedi akciós potenciáloknál hatékonyabb információ-átadást és </a:t>
            </a:r>
            <a:r>
              <a:rPr lang="hu-HU" dirty="0" err="1" smtClean="0"/>
              <a:t>szinkronizációt</a:t>
            </a:r>
            <a:r>
              <a:rPr lang="hu-HU" dirty="0" smtClean="0"/>
              <a:t> tesz </a:t>
            </a:r>
            <a:r>
              <a:rPr lang="hu-HU" dirty="0" err="1" smtClean="0"/>
              <a:t>lehetõvé</a:t>
            </a:r>
            <a:r>
              <a:rPr lang="hu-HU" dirty="0" smtClean="0"/>
              <a:t>.</a:t>
            </a:r>
          </a:p>
          <a:p>
            <a:endParaRPr lang="hu-HU" dirty="0" smtClean="0">
              <a:solidFill>
                <a:schemeClr val="tx1"/>
              </a:solidFill>
            </a:endParaRPr>
          </a:p>
          <a:p>
            <a:r>
              <a:rPr lang="hu-HU" dirty="0" err="1" smtClean="0">
                <a:solidFill>
                  <a:schemeClr val="tx1"/>
                </a:solidFill>
              </a:rPr>
              <a:t>Spike</a:t>
            </a:r>
            <a:r>
              <a:rPr lang="hu-HU" dirty="0" smtClean="0">
                <a:solidFill>
                  <a:schemeClr val="tx1"/>
                </a:solidFill>
              </a:rPr>
              <a:t>: tüske – 1 </a:t>
            </a:r>
            <a:r>
              <a:rPr lang="hu-HU" dirty="0" err="1" smtClean="0">
                <a:solidFill>
                  <a:schemeClr val="tx1"/>
                </a:solidFill>
              </a:rPr>
              <a:t>akc</a:t>
            </a:r>
            <a:r>
              <a:rPr lang="hu-HU" dirty="0" smtClean="0">
                <a:solidFill>
                  <a:schemeClr val="tx1"/>
                </a:solidFill>
              </a:rPr>
              <a:t>. </a:t>
            </a:r>
            <a:r>
              <a:rPr lang="hu-HU" dirty="0" err="1" smtClean="0">
                <a:solidFill>
                  <a:schemeClr val="tx1"/>
                </a:solidFill>
              </a:rPr>
              <a:t>pot</a:t>
            </a:r>
            <a:r>
              <a:rPr lang="hu-HU" dirty="0" smtClean="0">
                <a:solidFill>
                  <a:schemeClr val="tx1"/>
                </a:solidFill>
              </a:rPr>
              <a:t>.</a:t>
            </a:r>
          </a:p>
          <a:p>
            <a:endParaRPr lang="hu-HU" dirty="0" smtClean="0">
              <a:solidFill>
                <a:schemeClr val="tx1"/>
              </a:solidFill>
            </a:endParaRPr>
          </a:p>
          <a:p>
            <a:r>
              <a:rPr lang="hu-HU" dirty="0" err="1" smtClean="0">
                <a:solidFill>
                  <a:schemeClr val="tx1"/>
                </a:solidFill>
              </a:rPr>
              <a:t>Sodium</a:t>
            </a:r>
            <a:r>
              <a:rPr lang="hu-HU" baseline="0" dirty="0" smtClean="0">
                <a:solidFill>
                  <a:schemeClr val="tx1"/>
                </a:solidFill>
              </a:rPr>
              <a:t> – Na</a:t>
            </a:r>
          </a:p>
          <a:p>
            <a:r>
              <a:rPr lang="hu-HU" baseline="0" dirty="0" err="1" smtClean="0">
                <a:solidFill>
                  <a:schemeClr val="tx1"/>
                </a:solidFill>
              </a:rPr>
              <a:t>Potassium</a:t>
            </a:r>
            <a:r>
              <a:rPr lang="hu-HU" baseline="0" dirty="0" smtClean="0">
                <a:solidFill>
                  <a:schemeClr val="tx1"/>
                </a:solidFill>
              </a:rPr>
              <a:t> - </a:t>
            </a:r>
            <a:r>
              <a:rPr lang="hu-HU" baseline="0" dirty="0" err="1" smtClean="0">
                <a:solidFill>
                  <a:schemeClr val="tx1"/>
                </a:solidFill>
              </a:rPr>
              <a:t>Ka</a:t>
            </a:r>
            <a:endParaRPr lang="hu-HU" baseline="0" dirty="0" smtClean="0">
              <a:solidFill>
                <a:schemeClr val="tx1"/>
              </a:solidFill>
            </a:endParaRPr>
          </a:p>
          <a:p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60A28-7746-40FE-9BFD-400905BB5545}" type="slidenum">
              <a:rPr lang="hu-HU" smtClean="0"/>
              <a:pPr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85686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hu-HU" dirty="0" smtClean="0"/>
              <a:t>Edward</a:t>
            </a:r>
            <a:r>
              <a:rPr lang="hu-HU" baseline="0" dirty="0" smtClean="0"/>
              <a:t> Norton Lorenz (1917-2008) – matematikus és meteorológus</a:t>
            </a:r>
          </a:p>
          <a:p>
            <a:pPr marL="171450" indent="-171450">
              <a:buFont typeface="Arial" charset="0"/>
              <a:buChar char="•"/>
            </a:pPr>
            <a:r>
              <a:rPr lang="hu-HU" baseline="0" dirty="0" smtClean="0"/>
              <a:t>Különös attraktorok + pillangóhatás</a:t>
            </a:r>
          </a:p>
          <a:p>
            <a:pPr marL="171450" indent="-171450">
              <a:buFont typeface="Arial" charset="0"/>
              <a:buChar char="•"/>
            </a:pPr>
            <a:r>
              <a:rPr lang="hu-HU" baseline="0" dirty="0" smtClean="0"/>
              <a:t>Munka meggyorsítására MÁR KISZÁMOLT feladatot ellenőrizvén 6 </a:t>
            </a:r>
            <a:r>
              <a:rPr lang="hu-HU" baseline="0" dirty="0" err="1" smtClean="0"/>
              <a:t>tizedesjegy</a:t>
            </a:r>
            <a:r>
              <a:rPr lang="hu-HU" baseline="0" dirty="0" smtClean="0"/>
              <a:t> pontosság helyett ,,csak” 3-al ellenőrzött – teljesen más eredmény</a:t>
            </a:r>
          </a:p>
          <a:p>
            <a:pPr marL="171450" indent="-171450">
              <a:buFont typeface="Arial" charset="0"/>
              <a:buChar char="•"/>
            </a:pPr>
            <a:r>
              <a:rPr lang="hu-HU" baseline="0" dirty="0" smtClean="0"/>
              <a:t>- természeti rendszerek is ilyenek, adott egy alapdinamika, de nagyon érzékeny a kezdeti feltételekre</a:t>
            </a:r>
          </a:p>
          <a:p>
            <a:pPr marL="171450" indent="-171450">
              <a:buFont typeface="Arial" charset="0"/>
              <a:buChar char="•"/>
            </a:pPr>
            <a:r>
              <a:rPr lang="hu-HU" dirty="0" smtClean="0"/>
              <a:t>„Lorenz leszögezte, hogy az időjárás és a légkör viselkedése kaotikus, ami azt jelenti, hogy viselkedésük hosszú távú előrejelzése lehetetlen, aminek a korlátja nem az előrejelzéshez használt számítógépek vagy egyéb eszközök kezdetlegessége, hanem ez maga a rendszer alaptulajdonsága.”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60A28-7746-40FE-9BFD-400905BB5545}" type="slidenum">
              <a:rPr lang="hu-HU" smtClean="0"/>
              <a:pPr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0664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2015.05.21.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2015.05.21.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2015.05.21.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2015.05.21.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2015.05.21.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2015.05.21.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2015.05.21.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2015.05.21.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2015.05.21.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2015.05.21.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2015.05.21.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EF2FB6-033B-4A3D-9CA7-0498D376719E}" type="datetimeFigureOut">
              <a:rPr lang="hu-HU" smtClean="0"/>
              <a:pPr/>
              <a:t>2015.05.21.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Dinamikai modellek a biológiában</a:t>
            </a:r>
            <a:br>
              <a:rPr lang="hu-HU" dirty="0" smtClean="0"/>
            </a:br>
            <a:r>
              <a:rPr lang="hu-HU" dirty="0" smtClean="0"/>
              <a:t>XII. </a:t>
            </a:r>
            <a:r>
              <a:rPr lang="hu-HU" dirty="0" smtClean="0"/>
              <a:t>gyakorlat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Juhász János</a:t>
            </a:r>
          </a:p>
          <a:p>
            <a:r>
              <a:rPr lang="hu-HU" dirty="0" err="1" smtClean="0"/>
              <a:t>juhja</a:t>
            </a:r>
            <a:r>
              <a:rPr lang="hu-HU" dirty="0" smtClean="0"/>
              <a:t>@</a:t>
            </a:r>
            <a:r>
              <a:rPr lang="hu-HU" dirty="0" err="1" smtClean="0"/>
              <a:t>digitus.itk.ppke.hu</a:t>
            </a:r>
            <a:endParaRPr lang="hu-HU" dirty="0" smtClean="0"/>
          </a:p>
          <a:p>
            <a:r>
              <a:rPr lang="hu-HU" dirty="0" err="1" smtClean="0"/>
              <a:t>Hartdégen</a:t>
            </a:r>
            <a:r>
              <a:rPr lang="hu-HU" dirty="0" smtClean="0"/>
              <a:t> Márton</a:t>
            </a:r>
          </a:p>
          <a:p>
            <a:r>
              <a:rPr lang="hu-HU" dirty="0" err="1" smtClean="0"/>
              <a:t>hartdegenmarton</a:t>
            </a:r>
            <a:r>
              <a:rPr lang="hu-HU" dirty="0" smtClean="0"/>
              <a:t>@</a:t>
            </a:r>
            <a:r>
              <a:rPr lang="hu-HU" dirty="0" err="1" smtClean="0"/>
              <a:t>gmail.com</a:t>
            </a:r>
            <a:endParaRPr lang="hu-HU" dirty="0" smtClean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2015.05.21.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err="1" smtClean="0"/>
              <a:t>Hindmarsh-Rose</a:t>
            </a:r>
            <a:r>
              <a:rPr lang="hu-HU" dirty="0" smtClean="0"/>
              <a:t> neuron modell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Egyszerűsített </a:t>
            </a:r>
            <a:r>
              <a:rPr lang="hu-HU" dirty="0" err="1" smtClean="0"/>
              <a:t>Hodgkin-Huxley</a:t>
            </a:r>
            <a:r>
              <a:rPr lang="hu-HU" dirty="0" smtClean="0"/>
              <a:t> modell – membránpotenciál változásának leírása kísérleti adatok alapján (1 neuronra)</a:t>
            </a:r>
          </a:p>
          <a:p>
            <a:r>
              <a:rPr lang="hu-HU" dirty="0" smtClean="0"/>
              <a:t>x(t): membránpotenciál (dimenziómentes)</a:t>
            </a:r>
          </a:p>
          <a:p>
            <a:r>
              <a:rPr lang="hu-HU" dirty="0" smtClean="0"/>
              <a:t>A következő két változó az ion áramlást írja le ioncsatornákon keresztül:</a:t>
            </a:r>
          </a:p>
          <a:p>
            <a:r>
              <a:rPr lang="hu-HU" dirty="0" smtClean="0"/>
              <a:t>y(t): (</a:t>
            </a:r>
            <a:r>
              <a:rPr lang="hu-HU" dirty="0" err="1" smtClean="0"/>
              <a:t>spiking</a:t>
            </a:r>
            <a:r>
              <a:rPr lang="hu-HU" dirty="0" smtClean="0"/>
              <a:t> </a:t>
            </a:r>
            <a:r>
              <a:rPr lang="hu-HU" dirty="0" err="1" smtClean="0"/>
              <a:t>variable</a:t>
            </a:r>
            <a:r>
              <a:rPr lang="hu-HU" dirty="0" smtClean="0"/>
              <a:t>) nátrium és kálium ion áramlás „gyors” ioncsatornákon keresztül</a:t>
            </a:r>
          </a:p>
          <a:p>
            <a:r>
              <a:rPr lang="hu-HU" dirty="0" smtClean="0"/>
              <a:t>z(t): (</a:t>
            </a:r>
            <a:r>
              <a:rPr lang="hu-HU" dirty="0" err="1" smtClean="0"/>
              <a:t>bursting</a:t>
            </a:r>
            <a:r>
              <a:rPr lang="hu-HU" dirty="0" smtClean="0"/>
              <a:t> </a:t>
            </a:r>
            <a:r>
              <a:rPr lang="hu-HU" dirty="0" err="1" smtClean="0"/>
              <a:t>variable</a:t>
            </a:r>
            <a:r>
              <a:rPr lang="hu-HU" dirty="0" smtClean="0"/>
              <a:t>) egyéb ionok áramlása „lassú” ioncsatornákon keresztül</a:t>
            </a:r>
          </a:p>
          <a:p>
            <a:r>
              <a:rPr lang="hu-HU" dirty="0" smtClean="0"/>
              <a:t>=&gt; 3 nemlineáris ODE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70410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err="1"/>
              <a:t>Hindmarsh-Rose</a:t>
            </a:r>
            <a:r>
              <a:rPr lang="hu-HU" dirty="0"/>
              <a:t> neuron </a:t>
            </a:r>
            <a:r>
              <a:rPr lang="hu-HU" dirty="0" smtClean="0"/>
              <a:t>modell 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matematikai modell:</a:t>
            </a: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ahol I a neuronra eső feszültség (-10 és 10 között) és µ a 10</a:t>
            </a:r>
            <a:r>
              <a:rPr lang="hu-HU" baseline="30000" dirty="0" smtClean="0"/>
              <a:t>-3</a:t>
            </a:r>
            <a:r>
              <a:rPr lang="hu-HU" dirty="0" smtClean="0"/>
              <a:t> nagyságrendű</a:t>
            </a:r>
          </a:p>
          <a:p>
            <a:pPr marL="0" indent="0">
              <a:buNone/>
            </a:pPr>
            <a:r>
              <a:rPr lang="hu-HU" dirty="0" smtClean="0"/>
              <a:t>Speciális </a:t>
            </a:r>
            <a:r>
              <a:rPr lang="hu-HU" dirty="0" err="1" smtClean="0"/>
              <a:t>paraméterbeállítás</a:t>
            </a:r>
            <a:r>
              <a:rPr lang="hu-HU" dirty="0" smtClean="0"/>
              <a:t> mellett kaotikus viselkedést mutat.</a:t>
            </a:r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420888"/>
            <a:ext cx="2808312" cy="1985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0716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Lorenz* rendszer (1960)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u-HU" dirty="0" smtClean="0"/>
              <a:t>Sekély réteg folyadék: alulról fűtjük, fentről hűtjük</a:t>
            </a:r>
          </a:p>
          <a:p>
            <a:pPr algn="just"/>
            <a:r>
              <a:rPr lang="hu-HU" dirty="0" smtClean="0"/>
              <a:t>Egyszerűsített </a:t>
            </a:r>
            <a:r>
              <a:rPr lang="hu-HU" dirty="0" smtClean="0"/>
              <a:t>időjárási áramlási </a:t>
            </a:r>
            <a:r>
              <a:rPr lang="hu-HU" dirty="0" smtClean="0"/>
              <a:t>modell </a:t>
            </a:r>
            <a:r>
              <a:rPr lang="hu-HU" dirty="0" smtClean="0"/>
              <a:t> </a:t>
            </a:r>
            <a:r>
              <a:rPr lang="hu-HU" dirty="0" smtClean="0"/>
              <a:t>atmoszférikus </a:t>
            </a:r>
            <a:r>
              <a:rPr lang="hu-HU" dirty="0" smtClean="0"/>
              <a:t>áramlás:</a:t>
            </a:r>
            <a:endParaRPr lang="hu-HU" dirty="0" smtClean="0"/>
          </a:p>
          <a:p>
            <a:pPr algn="just"/>
            <a:endParaRPr lang="hu-HU" dirty="0" smtClean="0"/>
          </a:p>
          <a:p>
            <a:pPr algn="just"/>
            <a:endParaRPr lang="hu-HU" dirty="0" smtClean="0"/>
          </a:p>
          <a:p>
            <a:pPr algn="just"/>
            <a:endParaRPr lang="hu-HU" dirty="0" smtClean="0"/>
          </a:p>
          <a:p>
            <a:pPr algn="just"/>
            <a:r>
              <a:rPr lang="hu-HU" dirty="0" smtClean="0"/>
              <a:t>Bizonyos </a:t>
            </a:r>
            <a:r>
              <a:rPr lang="hu-HU" dirty="0" err="1" smtClean="0"/>
              <a:t>paraméterbeállítások</a:t>
            </a:r>
            <a:r>
              <a:rPr lang="hu-HU" dirty="0" smtClean="0"/>
              <a:t> mellett kaotikus viselkedést mutat (</a:t>
            </a:r>
            <a:r>
              <a:rPr lang="hu-HU" dirty="0" err="1" smtClean="0"/>
              <a:t>rho</a:t>
            </a:r>
            <a:r>
              <a:rPr lang="hu-HU" dirty="0" smtClean="0"/>
              <a:t>&gt;24.74</a:t>
            </a:r>
            <a:r>
              <a:rPr lang="hu-HU" dirty="0" smtClean="0"/>
              <a:t>) – lyukkártyás gép</a:t>
            </a:r>
            <a:endParaRPr lang="hu-HU" dirty="0" smtClean="0"/>
          </a:p>
          <a:p>
            <a:pPr algn="just"/>
            <a:r>
              <a:rPr lang="hu-HU" dirty="0" smtClean="0"/>
              <a:t>Feltételezzük hogy a paraméterek pozitívak.</a:t>
            </a:r>
          </a:p>
          <a:p>
            <a:pPr algn="just"/>
            <a:endParaRPr lang="hu-HU" dirty="0" smtClean="0"/>
          </a:p>
          <a:p>
            <a:pPr algn="just"/>
            <a:endParaRPr lang="hu-H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74729" y="3400424"/>
            <a:ext cx="1581167" cy="381004"/>
          </a:xfrm>
          <a:prstGeom prst="rect">
            <a:avLst/>
          </a:prstGeom>
          <a:noFill/>
        </p:spPr>
      </p:pic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74729" y="3757614"/>
            <a:ext cx="2038371" cy="381004"/>
          </a:xfrm>
          <a:prstGeom prst="rect">
            <a:avLst/>
          </a:prstGeom>
          <a:noFill/>
        </p:spPr>
      </p:pic>
      <p:pic>
        <p:nvPicPr>
          <p:cNvPr id="31745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74729" y="4186242"/>
            <a:ext cx="1447815" cy="381004"/>
          </a:xfrm>
          <a:prstGeom prst="rect">
            <a:avLst/>
          </a:prstGeom>
          <a:noFill/>
        </p:spPr>
      </p:pic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hu-H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hu-H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http://upload.wikimedia.org/wikipedia/commons/thumb/5/5b/Lorenz_attractor_yb.svg/750px-Lorenz_attractor_yb.svg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926066"/>
            <a:ext cx="1800200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693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328498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Köszönjük a(z egész éves) figyelmet!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10063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Matlab</a:t>
            </a:r>
            <a:r>
              <a:rPr lang="hu-HU" dirty="0" smtClean="0"/>
              <a:t>® kiegészítés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err="1" smtClean="0"/>
              <a:t>figure</a:t>
            </a:r>
            <a:endParaRPr lang="hu-HU" dirty="0" smtClean="0"/>
          </a:p>
          <a:p>
            <a:r>
              <a:rPr lang="hu-HU" dirty="0" err="1" smtClean="0"/>
              <a:t>grid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/</a:t>
            </a:r>
            <a:r>
              <a:rPr lang="hu-HU" dirty="0" err="1" smtClean="0"/>
              <a:t>off</a:t>
            </a:r>
            <a:endParaRPr lang="hu-HU" dirty="0" smtClean="0"/>
          </a:p>
          <a:p>
            <a:r>
              <a:rPr lang="hu-HU" dirty="0" err="1" smtClean="0"/>
              <a:t>for</a:t>
            </a:r>
            <a:r>
              <a:rPr lang="hu-HU" dirty="0" smtClean="0"/>
              <a:t> i = 1:0.1:10</a:t>
            </a:r>
            <a:br>
              <a:rPr lang="hu-HU" dirty="0" smtClean="0"/>
            </a:br>
            <a:r>
              <a:rPr lang="hu-HU" dirty="0" smtClean="0"/>
              <a:t>end</a:t>
            </a:r>
          </a:p>
          <a:p>
            <a:r>
              <a:rPr lang="hu-HU" dirty="0" err="1" smtClean="0"/>
              <a:t>if</a:t>
            </a:r>
            <a:r>
              <a:rPr lang="hu-HU" dirty="0" smtClean="0"/>
              <a:t>/</a:t>
            </a:r>
            <a:r>
              <a:rPr lang="hu-HU" dirty="0" err="1" smtClean="0"/>
              <a:t>else</a:t>
            </a:r>
            <a:endParaRPr lang="hu-HU" dirty="0" smtClean="0"/>
          </a:p>
          <a:p>
            <a:r>
              <a:rPr lang="hu-HU" dirty="0" err="1" smtClean="0"/>
              <a:t>plot</a:t>
            </a:r>
            <a:r>
              <a:rPr lang="hu-HU" dirty="0" smtClean="0"/>
              <a:t>()</a:t>
            </a:r>
          </a:p>
          <a:p>
            <a:r>
              <a:rPr lang="hu-HU" dirty="0" err="1"/>
              <a:t>y</a:t>
            </a:r>
            <a:r>
              <a:rPr lang="hu-HU" dirty="0" err="1" smtClean="0"/>
              <a:t>lim</a:t>
            </a:r>
            <a:endParaRPr lang="hu-HU" dirty="0" smtClean="0"/>
          </a:p>
          <a:p>
            <a:r>
              <a:rPr lang="hu-HU" dirty="0" err="1" smtClean="0"/>
              <a:t>xlim</a:t>
            </a:r>
            <a:endParaRPr lang="hu-HU" dirty="0" smtClean="0"/>
          </a:p>
          <a:p>
            <a:r>
              <a:rPr lang="hu-HU" dirty="0" err="1" smtClean="0"/>
              <a:t>title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waitforbuttonpress</a:t>
            </a:r>
            <a:endParaRPr lang="hu-HU" dirty="0" smtClean="0"/>
          </a:p>
          <a:p>
            <a:r>
              <a:rPr lang="hu-HU" dirty="0" err="1" smtClean="0"/>
              <a:t>pause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Matlab</a:t>
            </a:r>
            <a:r>
              <a:rPr lang="hu-HU" dirty="0" smtClean="0"/>
              <a:t>® kiegészítés 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err="1" smtClean="0"/>
              <a:t>Bela</a:t>
            </a:r>
            <a:r>
              <a:rPr lang="hu-HU" dirty="0" smtClean="0"/>
              <a:t> = </a:t>
            </a:r>
            <a:r>
              <a:rPr lang="hu-HU" dirty="0" err="1" smtClean="0"/>
              <a:t>zeros</a:t>
            </a:r>
            <a:r>
              <a:rPr lang="hu-HU" dirty="0" smtClean="0"/>
              <a:t>(1,10)</a:t>
            </a:r>
          </a:p>
          <a:p>
            <a:r>
              <a:rPr lang="hu-HU" dirty="0" err="1" smtClean="0"/>
              <a:t>eig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max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abs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length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mesh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imagesc</a:t>
            </a:r>
            <a:r>
              <a:rPr lang="hu-HU" dirty="0" smtClean="0"/>
              <a:t>()</a:t>
            </a:r>
            <a:endParaRPr lang="hu-HU" dirty="0"/>
          </a:p>
          <a:p>
            <a:r>
              <a:rPr lang="hu-HU" dirty="0" err="1" smtClean="0"/>
              <a:t>caxis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odeset</a:t>
            </a:r>
            <a:r>
              <a:rPr lang="hu-HU" smtClean="0"/>
              <a:t>()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186313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Matlab</a:t>
            </a:r>
            <a:r>
              <a:rPr lang="hu-HU" dirty="0" smtClean="0"/>
              <a:t>® kiegészítés III.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[X,Y] = </a:t>
            </a:r>
            <a:r>
              <a:rPr lang="en-US" dirty="0" err="1" smtClean="0">
                <a:solidFill>
                  <a:srgbClr val="FF0000"/>
                </a:solidFill>
              </a:rPr>
              <a:t>meshgrid</a:t>
            </a:r>
            <a:r>
              <a:rPr lang="en-US" dirty="0" smtClean="0"/>
              <a:t>(</a:t>
            </a:r>
            <a:r>
              <a:rPr lang="en-US" dirty="0" err="1" smtClean="0"/>
              <a:t>x,y</a:t>
            </a:r>
            <a:r>
              <a:rPr lang="en-US" dirty="0" smtClean="0"/>
              <a:t>) replicates the grid vectors x and y to produce a full grid.</a:t>
            </a:r>
            <a:endParaRPr lang="hu-HU" dirty="0" smtClean="0"/>
          </a:p>
          <a:p>
            <a:r>
              <a:rPr lang="hu-HU" dirty="0" err="1" smtClean="0"/>
              <a:t>equation</a:t>
            </a:r>
            <a:r>
              <a:rPr lang="hu-HU" dirty="0" smtClean="0"/>
              <a:t>= </a:t>
            </a:r>
            <a:r>
              <a:rPr lang="hu-HU" dirty="0" smtClean="0">
                <a:solidFill>
                  <a:srgbClr val="FF0000"/>
                </a:solidFill>
              </a:rPr>
              <a:t>@(t,</a:t>
            </a:r>
            <a:r>
              <a:rPr lang="hu-HU" dirty="0" smtClean="0">
                <a:solidFill>
                  <a:srgbClr val="00B0F0"/>
                </a:solidFill>
              </a:rPr>
              <a:t>y</a:t>
            </a:r>
            <a:r>
              <a:rPr lang="hu-HU" dirty="0" smtClean="0">
                <a:solidFill>
                  <a:srgbClr val="FF0000"/>
                </a:solidFill>
              </a:rPr>
              <a:t>) </a:t>
            </a:r>
            <a:r>
              <a:rPr lang="hu-HU" dirty="0" smtClean="0"/>
              <a:t>[</a:t>
            </a:r>
            <a:r>
              <a:rPr lang="hu-HU" dirty="0" err="1" smtClean="0">
                <a:solidFill>
                  <a:srgbClr val="00B0F0"/>
                </a:solidFill>
              </a:rPr>
              <a:t>y</a:t>
            </a:r>
            <a:r>
              <a:rPr lang="hu-HU" dirty="0" smtClean="0"/>
              <a:t>(2); </a:t>
            </a:r>
            <a:r>
              <a:rPr lang="hu-HU" dirty="0" smtClean="0">
                <a:solidFill>
                  <a:srgbClr val="00B0F0"/>
                </a:solidFill>
              </a:rPr>
              <a:t>y</a:t>
            </a:r>
            <a:r>
              <a:rPr lang="hu-HU" dirty="0" smtClean="0"/>
              <a:t>(1)]; y(1) = x, y(2) = y, </a:t>
            </a:r>
            <a:br>
              <a:rPr lang="hu-HU" dirty="0" smtClean="0"/>
            </a:br>
            <a:r>
              <a:rPr lang="hu-HU" dirty="0" smtClean="0"/>
              <a:t>	bal oldal </a:t>
            </a:r>
            <a:r>
              <a:rPr lang="hu-HU" dirty="0" err="1" smtClean="0"/>
              <a:t>dx</a:t>
            </a:r>
            <a:r>
              <a:rPr lang="hu-HU" dirty="0" smtClean="0"/>
              <a:t>/</a:t>
            </a:r>
            <a:r>
              <a:rPr lang="hu-HU" dirty="0" err="1" smtClean="0"/>
              <a:t>dt</a:t>
            </a:r>
            <a:r>
              <a:rPr lang="hu-HU" dirty="0" smtClean="0"/>
              <a:t>   ; jobb oldal </a:t>
            </a:r>
            <a:r>
              <a:rPr lang="hu-HU" dirty="0" err="1" smtClean="0"/>
              <a:t>dy</a:t>
            </a:r>
            <a:r>
              <a:rPr lang="hu-HU" dirty="0" smtClean="0"/>
              <a:t>/</a:t>
            </a:r>
            <a:r>
              <a:rPr lang="hu-HU" dirty="0" err="1" smtClean="0"/>
              <a:t>dt</a:t>
            </a:r>
            <a:endParaRPr lang="hu-HU" dirty="0" smtClean="0"/>
          </a:p>
          <a:p>
            <a:r>
              <a:rPr lang="hu-HU" dirty="0" smtClean="0"/>
              <a:t>[t,</a:t>
            </a:r>
            <a:r>
              <a:rPr lang="hu-HU" dirty="0" smtClean="0">
                <a:solidFill>
                  <a:srgbClr val="00B0F0"/>
                </a:solidFill>
              </a:rPr>
              <a:t>y</a:t>
            </a:r>
            <a:r>
              <a:rPr lang="hu-HU" dirty="0" smtClean="0"/>
              <a:t>]=</a:t>
            </a:r>
            <a:r>
              <a:rPr lang="hu-HU" dirty="0" smtClean="0">
                <a:solidFill>
                  <a:srgbClr val="FF0000"/>
                </a:solidFill>
              </a:rPr>
              <a:t>ode45</a:t>
            </a:r>
            <a:r>
              <a:rPr lang="hu-HU" dirty="0" smtClean="0"/>
              <a:t>(</a:t>
            </a:r>
            <a:r>
              <a:rPr lang="hu-HU" dirty="0" err="1" smtClean="0"/>
              <a:t>equation</a:t>
            </a:r>
            <a:r>
              <a:rPr lang="hu-HU" dirty="0" smtClean="0"/>
              <a:t>, [t</a:t>
            </a:r>
            <a:r>
              <a:rPr lang="hu-HU" baseline="-25000" dirty="0" smtClean="0"/>
              <a:t>0</a:t>
            </a:r>
            <a:r>
              <a:rPr lang="hu-HU" dirty="0" smtClean="0"/>
              <a:t>,</a:t>
            </a:r>
            <a:r>
              <a:rPr lang="hu-HU" dirty="0" err="1" smtClean="0"/>
              <a:t>t</a:t>
            </a:r>
            <a:r>
              <a:rPr lang="hu-HU" baseline="-25000" dirty="0" err="1" smtClean="0"/>
              <a:t>max</a:t>
            </a:r>
            <a:r>
              <a:rPr lang="hu-HU" dirty="0" smtClean="0"/>
              <a:t>][</a:t>
            </a:r>
            <a:r>
              <a:rPr lang="hu-HU" dirty="0" err="1" smtClean="0"/>
              <a:t>X</a:t>
            </a:r>
            <a:r>
              <a:rPr lang="hu-HU" baseline="-25000" dirty="0" err="1" smtClean="0"/>
              <a:t>init</a:t>
            </a:r>
            <a:r>
              <a:rPr lang="hu-HU" dirty="0" smtClean="0"/>
              <a:t>,</a:t>
            </a:r>
            <a:r>
              <a:rPr lang="hu-HU" dirty="0" err="1" smtClean="0"/>
              <a:t>Y</a:t>
            </a:r>
            <a:r>
              <a:rPr lang="hu-HU" baseline="-25000" dirty="0" err="1" smtClean="0"/>
              <a:t>init</a:t>
            </a:r>
            <a:r>
              <a:rPr lang="hu-HU" dirty="0" smtClean="0"/>
              <a:t>]);</a:t>
            </a:r>
            <a:br>
              <a:rPr lang="hu-HU" dirty="0" smtClean="0"/>
            </a:br>
            <a:r>
              <a:rPr lang="hu-HU" dirty="0" smtClean="0"/>
              <a:t>több </a:t>
            </a:r>
            <a:r>
              <a:rPr lang="hu-HU" dirty="0" err="1" smtClean="0"/>
              <a:t>ode</a:t>
            </a:r>
            <a:r>
              <a:rPr lang="hu-HU" dirty="0" smtClean="0"/>
              <a:t> </a:t>
            </a:r>
            <a:r>
              <a:rPr lang="hu-HU" dirty="0" err="1" smtClean="0"/>
              <a:t>solver</a:t>
            </a:r>
            <a:r>
              <a:rPr lang="hu-HU" dirty="0" smtClean="0"/>
              <a:t> is választható, elsőnek ezt próbáljuk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figure</a:t>
            </a:r>
            <a:r>
              <a:rPr lang="en-US" dirty="0" smtClean="0"/>
              <a:t> creates figure graphics objects. Figure objects are the individual windows on the screen in which the MATLAB software displays graphical output.</a:t>
            </a:r>
            <a:endParaRPr lang="hu-HU" dirty="0" smtClean="0"/>
          </a:p>
          <a:p>
            <a:r>
              <a:rPr lang="hu-HU" dirty="0" err="1" smtClean="0">
                <a:solidFill>
                  <a:srgbClr val="FF0000"/>
                </a:solidFill>
              </a:rPr>
              <a:t>plot</a:t>
            </a:r>
            <a:r>
              <a:rPr lang="hu-HU" dirty="0" smtClean="0"/>
              <a:t>(x,y,</a:t>
            </a:r>
            <a:r>
              <a:rPr lang="hu-HU" dirty="0" err="1" smtClean="0"/>
              <a:t>how</a:t>
            </a:r>
            <a:r>
              <a:rPr lang="hu-HU" dirty="0" smtClean="0"/>
              <a:t>…)</a:t>
            </a:r>
          </a:p>
          <a:p>
            <a:r>
              <a:rPr lang="hu-HU" dirty="0" err="1" smtClean="0">
                <a:solidFill>
                  <a:srgbClr val="FF0000"/>
                </a:solidFill>
              </a:rPr>
              <a:t>subplot</a:t>
            </a:r>
            <a:r>
              <a:rPr lang="hu-HU" dirty="0" smtClean="0"/>
              <a:t>(m,n,p) (m*n re osztja a </a:t>
            </a:r>
            <a:r>
              <a:rPr lang="hu-HU" dirty="0" err="1" smtClean="0"/>
              <a:t>figure-t</a:t>
            </a:r>
            <a:r>
              <a:rPr lang="hu-HU" dirty="0" smtClean="0"/>
              <a:t>, p. pozícióba/tartományba, etc.))</a:t>
            </a:r>
          </a:p>
          <a:p>
            <a:r>
              <a:rPr lang="hu-HU" dirty="0" err="1" smtClean="0">
                <a:solidFill>
                  <a:srgbClr val="FF0000"/>
                </a:solidFill>
              </a:rPr>
              <a:t>contour</a:t>
            </a:r>
            <a:r>
              <a:rPr lang="en-US" dirty="0" smtClean="0"/>
              <a:t>(X,Y,Z), contour(</a:t>
            </a:r>
            <a:r>
              <a:rPr lang="en-US" dirty="0" err="1" smtClean="0"/>
              <a:t>X,Y,Z,n</a:t>
            </a:r>
            <a:r>
              <a:rPr lang="en-US" dirty="0" smtClean="0"/>
              <a:t>), and contour(</a:t>
            </a:r>
            <a:r>
              <a:rPr lang="en-US" dirty="0" err="1" smtClean="0"/>
              <a:t>X,Y,Z,v</a:t>
            </a:r>
            <a:r>
              <a:rPr lang="en-US" dirty="0" smtClean="0"/>
              <a:t>) draw contour plots of Z using X and Y to determine the x- and y-axis limits.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3473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Hodgkin-Huxley</a:t>
            </a:r>
            <a:r>
              <a:rPr lang="hu-HU" dirty="0" smtClean="0"/>
              <a:t> modell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r>
              <a:rPr lang="hu-HU" dirty="0" smtClean="0"/>
              <a:t>I – áramerősség</a:t>
            </a:r>
          </a:p>
          <a:p>
            <a:r>
              <a:rPr lang="hu-HU" dirty="0" err="1" smtClean="0"/>
              <a:t>α</a:t>
            </a:r>
            <a:r>
              <a:rPr lang="hu-HU" baseline="-25000" dirty="0" err="1" smtClean="0"/>
              <a:t>n</a:t>
            </a:r>
            <a:r>
              <a:rPr lang="hu-HU" dirty="0" smtClean="0"/>
              <a:t> és </a:t>
            </a:r>
            <a:r>
              <a:rPr lang="el-GR" dirty="0" smtClean="0"/>
              <a:t>β</a:t>
            </a:r>
            <a:r>
              <a:rPr lang="hu-HU" baseline="-25000" dirty="0" smtClean="0"/>
              <a:t>n</a:t>
            </a:r>
            <a:r>
              <a:rPr lang="hu-HU" dirty="0" smtClean="0"/>
              <a:t> – </a:t>
            </a:r>
            <a:r>
              <a:rPr lang="hu-HU" smtClean="0"/>
              <a:t>mért eredmények</a:t>
            </a:r>
            <a:endParaRPr lang="hu-HU" dirty="0" smtClean="0"/>
          </a:p>
          <a:p>
            <a:r>
              <a:rPr lang="hu-HU" dirty="0" err="1" smtClean="0"/>
              <a:t>g</a:t>
            </a:r>
            <a:r>
              <a:rPr lang="hu-HU" baseline="-25000" dirty="0" err="1"/>
              <a:t>n</a:t>
            </a:r>
            <a:r>
              <a:rPr lang="hu-HU" dirty="0" smtClean="0"/>
              <a:t> – vezetőképesség </a:t>
            </a:r>
            <a:r>
              <a:rPr lang="hu-HU" dirty="0" err="1" smtClean="0"/>
              <a:t>max</a:t>
            </a:r>
            <a:r>
              <a:rPr lang="hu-HU" dirty="0" smtClean="0"/>
              <a:t>. értéke</a:t>
            </a:r>
          </a:p>
          <a:p>
            <a:r>
              <a:rPr lang="hu-HU" dirty="0" smtClean="0"/>
              <a:t>n,m és h 0-1 közötti értékek</a:t>
            </a:r>
            <a:endParaRPr lang="hu-HU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31101"/>
            <a:ext cx="6877050" cy="237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1402" y="2420888"/>
            <a:ext cx="4181475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786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2299</TotalTime>
  <Words>461</Words>
  <Application>Microsoft Office PowerPoint</Application>
  <PresentationFormat>Diavetítés a képernyőre (4:3 oldalarány)</PresentationFormat>
  <Paragraphs>86</Paragraphs>
  <Slides>9</Slides>
  <Notes>2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0" baseType="lpstr">
      <vt:lpstr>Áramlás</vt:lpstr>
      <vt:lpstr>Dinamikai modellek a biológiában XII. gyakorlat</vt:lpstr>
      <vt:lpstr>Hindmarsh-Rose neuron modell I.</vt:lpstr>
      <vt:lpstr>Hindmarsh-Rose neuron modell II.</vt:lpstr>
      <vt:lpstr>Lorenz* rendszer (1960)</vt:lpstr>
      <vt:lpstr>Köszönjük a(z egész éves) figyelmet!</vt:lpstr>
      <vt:lpstr>Matlab® kiegészítés I.</vt:lpstr>
      <vt:lpstr>Matlab® kiegészítés II.</vt:lpstr>
      <vt:lpstr>Matlab® kiegészítés III.</vt:lpstr>
      <vt:lpstr>Hodgkin-Huxley modell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Nemlineáris dinamikus rendszerek alapjai I. gyakorlat</dc:title>
  <dc:creator>Hartdegen</dc:creator>
  <cp:lastModifiedBy>Hartdégen Márton</cp:lastModifiedBy>
  <cp:revision>57</cp:revision>
  <dcterms:created xsi:type="dcterms:W3CDTF">2014-09-15T19:16:28Z</dcterms:created>
  <dcterms:modified xsi:type="dcterms:W3CDTF">2015-05-21T06:07:12Z</dcterms:modified>
</cp:coreProperties>
</file>