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69" r:id="rId3"/>
    <p:sldId id="270" r:id="rId4"/>
    <p:sldId id="271" r:id="rId5"/>
    <p:sldId id="267" r:id="rId6"/>
    <p:sldId id="263" r:id="rId7"/>
    <p:sldId id="265" r:id="rId8"/>
    <p:sldId id="268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1" autoAdjust="0"/>
    <p:restoredTop sz="76895" autoAdjust="0"/>
  </p:normalViewPr>
  <p:slideViewPr>
    <p:cSldViewPr>
      <p:cViewPr varScale="1">
        <p:scale>
          <a:sx n="67" d="100"/>
          <a:sy n="67" d="100"/>
        </p:scale>
        <p:origin x="-1901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F0CB-8413-4733-8810-CB70C0343899}" type="datetimeFigureOut">
              <a:rPr lang="hu-HU" smtClean="0"/>
              <a:pPr/>
              <a:t>2015.05.07.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0A28-7746-40FE-9BFD-400905BB55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0140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Forrás:</a:t>
            </a:r>
          </a:p>
          <a:p>
            <a:r>
              <a:rPr lang="hu-HU" dirty="0" smtClean="0"/>
              <a:t>https://wiki.itk.ppke.hu/twiki/pub/PPKE/Azideg-%C3%A9sizomrendszerelektrofiziol%C3%B3giaivizsg%C3%A1l%C3%B3m%C3%B3dszerei/membrjelensegek2015.pdf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9997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2015.05.07.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2015.05.07.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2015.05.07.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2015.05.07.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2015.05.07.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2015.05.07.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2015.05.07.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2015.05.07.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2015.05.07.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2015.05.07.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2015.05.07.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/>
              <a:pPr/>
              <a:t>2015.05.07.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Dinamikai modellek a biológiában</a:t>
            </a:r>
            <a:br>
              <a:rPr lang="hu-HU" dirty="0" smtClean="0"/>
            </a:br>
            <a:r>
              <a:rPr lang="hu-HU" dirty="0"/>
              <a:t>X</a:t>
            </a:r>
            <a:r>
              <a:rPr lang="hu-HU" dirty="0" smtClean="0"/>
              <a:t>. gyakorlat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Juhász János</a:t>
            </a:r>
          </a:p>
          <a:p>
            <a:r>
              <a:rPr lang="hu-HU" dirty="0" err="1" smtClean="0"/>
              <a:t>juhja</a:t>
            </a:r>
            <a:r>
              <a:rPr lang="hu-HU" dirty="0" smtClean="0"/>
              <a:t>@</a:t>
            </a:r>
            <a:r>
              <a:rPr lang="hu-HU" dirty="0" err="1" smtClean="0"/>
              <a:t>digitus.itk.ppke.hu</a:t>
            </a:r>
            <a:endParaRPr lang="hu-HU" dirty="0" smtClean="0"/>
          </a:p>
          <a:p>
            <a:r>
              <a:rPr lang="hu-HU" dirty="0" err="1" smtClean="0"/>
              <a:t>Hartdégen</a:t>
            </a:r>
            <a:r>
              <a:rPr lang="hu-HU" dirty="0" smtClean="0"/>
              <a:t> Márton</a:t>
            </a:r>
          </a:p>
          <a:p>
            <a:r>
              <a:rPr lang="hu-HU" dirty="0" err="1" smtClean="0"/>
              <a:t>hartdegenmarton</a:t>
            </a:r>
            <a:r>
              <a:rPr lang="hu-HU" dirty="0" smtClean="0"/>
              <a:t>@</a:t>
            </a:r>
            <a:r>
              <a:rPr lang="hu-HU" dirty="0" err="1" smtClean="0"/>
              <a:t>gmail.com</a:t>
            </a:r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2015.05.07.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Sejtmembrán fehérjék szerkezete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99103"/>
            <a:ext cx="8064896" cy="4948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426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6368" y="404664"/>
            <a:ext cx="8229600" cy="1143000"/>
          </a:xfrm>
        </p:spPr>
        <p:txBody>
          <a:bodyPr/>
          <a:lstStyle/>
          <a:p>
            <a:r>
              <a:rPr lang="hu-HU" dirty="0" smtClean="0"/>
              <a:t>Akciós potenciál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7776864" cy="5311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080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420688"/>
            <a:ext cx="8229600" cy="1143000"/>
          </a:xfrm>
        </p:spPr>
        <p:txBody>
          <a:bodyPr/>
          <a:lstStyle/>
          <a:p>
            <a:r>
              <a:rPr lang="hu-HU" dirty="0" smtClean="0"/>
              <a:t>Akciós potenciál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Picture 3" descr="C:\Users\Hartdegen\Downloads\Garay\Gyakorlatok\Gyakorlat_10\image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556792"/>
            <a:ext cx="8890000" cy="5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114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Hodgkin-Huxley</a:t>
            </a:r>
            <a:r>
              <a:rPr lang="hu-HU" dirty="0" smtClean="0"/>
              <a:t> modell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r>
              <a:rPr lang="hu-HU" dirty="0" smtClean="0"/>
              <a:t>I – áramerősség</a:t>
            </a:r>
          </a:p>
          <a:p>
            <a:r>
              <a:rPr lang="hu-HU" dirty="0" err="1" smtClean="0"/>
              <a:t>α</a:t>
            </a:r>
            <a:r>
              <a:rPr lang="hu-HU" baseline="-25000" dirty="0" err="1" smtClean="0"/>
              <a:t>n</a:t>
            </a:r>
            <a:r>
              <a:rPr lang="hu-HU" dirty="0" smtClean="0"/>
              <a:t> és </a:t>
            </a:r>
            <a:r>
              <a:rPr lang="el-GR" dirty="0" smtClean="0"/>
              <a:t>β</a:t>
            </a:r>
            <a:r>
              <a:rPr lang="hu-HU" baseline="-25000" dirty="0" smtClean="0"/>
              <a:t>n</a:t>
            </a:r>
            <a:r>
              <a:rPr lang="hu-HU" dirty="0" smtClean="0"/>
              <a:t> </a:t>
            </a:r>
            <a:r>
              <a:rPr lang="hu-HU" dirty="0" smtClean="0"/>
              <a:t>– </a:t>
            </a:r>
            <a:r>
              <a:rPr lang="hu-HU" smtClean="0"/>
              <a:t>mért eredmények</a:t>
            </a:r>
            <a:endParaRPr lang="hu-HU" dirty="0" smtClean="0"/>
          </a:p>
          <a:p>
            <a:r>
              <a:rPr lang="hu-HU" dirty="0" err="1" smtClean="0"/>
              <a:t>g</a:t>
            </a:r>
            <a:r>
              <a:rPr lang="hu-HU" baseline="-25000" dirty="0" err="1"/>
              <a:t>n</a:t>
            </a:r>
            <a:r>
              <a:rPr lang="hu-HU" dirty="0" smtClean="0"/>
              <a:t> – vezetőképesség </a:t>
            </a:r>
            <a:r>
              <a:rPr lang="hu-HU" dirty="0" err="1" smtClean="0"/>
              <a:t>max</a:t>
            </a:r>
            <a:r>
              <a:rPr lang="hu-HU" dirty="0" smtClean="0"/>
              <a:t>. értéke</a:t>
            </a:r>
          </a:p>
          <a:p>
            <a:r>
              <a:rPr lang="hu-HU" dirty="0" smtClean="0"/>
              <a:t>n,m és h 0-1 közötti értékek</a:t>
            </a:r>
            <a:endParaRPr lang="hu-HU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31101"/>
            <a:ext cx="6877050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402" y="2420888"/>
            <a:ext cx="4181475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78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err="1" smtClean="0"/>
              <a:t>figure</a:t>
            </a:r>
            <a:endParaRPr lang="hu-HU" dirty="0" smtClean="0"/>
          </a:p>
          <a:p>
            <a:r>
              <a:rPr lang="hu-HU" dirty="0" err="1" smtClean="0"/>
              <a:t>grid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/</a:t>
            </a:r>
            <a:r>
              <a:rPr lang="hu-HU" dirty="0" err="1" smtClean="0"/>
              <a:t>off</a:t>
            </a:r>
            <a:endParaRPr lang="hu-HU" dirty="0" smtClean="0"/>
          </a:p>
          <a:p>
            <a:r>
              <a:rPr lang="hu-HU" dirty="0" err="1" smtClean="0"/>
              <a:t>for</a:t>
            </a:r>
            <a:r>
              <a:rPr lang="hu-HU" dirty="0" smtClean="0"/>
              <a:t> i = 1:0.1:10</a:t>
            </a:r>
            <a:br>
              <a:rPr lang="hu-HU" dirty="0" smtClean="0"/>
            </a:br>
            <a:r>
              <a:rPr lang="hu-HU" dirty="0" smtClean="0"/>
              <a:t>end</a:t>
            </a:r>
          </a:p>
          <a:p>
            <a:r>
              <a:rPr lang="hu-HU" dirty="0" err="1" smtClean="0"/>
              <a:t>if</a:t>
            </a:r>
            <a:r>
              <a:rPr lang="hu-HU" dirty="0" smtClean="0"/>
              <a:t>/</a:t>
            </a:r>
            <a:r>
              <a:rPr lang="hu-HU" dirty="0" err="1" smtClean="0"/>
              <a:t>else</a:t>
            </a:r>
            <a:endParaRPr lang="hu-HU" dirty="0" smtClean="0"/>
          </a:p>
          <a:p>
            <a:r>
              <a:rPr lang="hu-HU" dirty="0" err="1" smtClean="0"/>
              <a:t>plot</a:t>
            </a:r>
            <a:r>
              <a:rPr lang="hu-HU" dirty="0" smtClean="0"/>
              <a:t>()</a:t>
            </a:r>
          </a:p>
          <a:p>
            <a:r>
              <a:rPr lang="hu-HU" dirty="0" err="1"/>
              <a:t>y</a:t>
            </a:r>
            <a:r>
              <a:rPr lang="hu-HU" dirty="0" err="1" smtClean="0"/>
              <a:t>lim</a:t>
            </a:r>
            <a:endParaRPr lang="hu-HU" dirty="0" smtClean="0"/>
          </a:p>
          <a:p>
            <a:r>
              <a:rPr lang="hu-HU" dirty="0" err="1" smtClean="0"/>
              <a:t>xlim</a:t>
            </a:r>
            <a:endParaRPr lang="hu-HU" dirty="0" smtClean="0"/>
          </a:p>
          <a:p>
            <a:r>
              <a:rPr lang="hu-HU" dirty="0" err="1" smtClean="0"/>
              <a:t>title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waitforbuttonpress</a:t>
            </a:r>
            <a:endParaRPr lang="hu-HU" dirty="0" smtClean="0"/>
          </a:p>
          <a:p>
            <a:r>
              <a:rPr lang="hu-HU" dirty="0" err="1" smtClean="0"/>
              <a:t>pause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Bela</a:t>
            </a:r>
            <a:r>
              <a:rPr lang="hu-HU" dirty="0" smtClean="0"/>
              <a:t> = </a:t>
            </a:r>
            <a:r>
              <a:rPr lang="hu-HU" dirty="0" err="1" smtClean="0"/>
              <a:t>zeros</a:t>
            </a:r>
            <a:r>
              <a:rPr lang="hu-HU" dirty="0" smtClean="0"/>
              <a:t>(1,10)</a:t>
            </a:r>
          </a:p>
          <a:p>
            <a:r>
              <a:rPr lang="hu-HU" dirty="0" err="1" smtClean="0"/>
              <a:t>eig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max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abs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length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mesh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imagesc</a:t>
            </a:r>
            <a:r>
              <a:rPr lang="hu-HU" dirty="0" smtClean="0"/>
              <a:t>()</a:t>
            </a:r>
            <a:endParaRPr lang="hu-HU" dirty="0"/>
          </a:p>
          <a:p>
            <a:r>
              <a:rPr lang="hu-HU" dirty="0" err="1" smtClean="0"/>
              <a:t>caxis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odeset</a:t>
            </a:r>
            <a:r>
              <a:rPr lang="hu-HU" smtClean="0"/>
              <a:t>()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186313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[X,Y] = </a:t>
            </a:r>
            <a:r>
              <a:rPr lang="en-US" dirty="0" err="1" smtClean="0">
                <a:solidFill>
                  <a:srgbClr val="FF0000"/>
                </a:solidFill>
              </a:rPr>
              <a:t>meshgrid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 replicates the grid vectors x and y to produce a full grid.</a:t>
            </a:r>
            <a:endParaRPr lang="hu-HU" dirty="0" smtClean="0"/>
          </a:p>
          <a:p>
            <a:r>
              <a:rPr lang="hu-HU" dirty="0" err="1" smtClean="0"/>
              <a:t>equation</a:t>
            </a:r>
            <a:r>
              <a:rPr lang="hu-HU" dirty="0" smtClean="0"/>
              <a:t>= </a:t>
            </a:r>
            <a:r>
              <a:rPr lang="hu-HU" dirty="0" smtClean="0">
                <a:solidFill>
                  <a:srgbClr val="FF0000"/>
                </a:solidFill>
              </a:rPr>
              <a:t>@(t,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>
                <a:solidFill>
                  <a:srgbClr val="FF0000"/>
                </a:solidFill>
              </a:rPr>
              <a:t>) </a:t>
            </a:r>
            <a:r>
              <a:rPr lang="hu-HU" dirty="0" smtClean="0"/>
              <a:t>[</a:t>
            </a:r>
            <a:r>
              <a:rPr lang="hu-HU" dirty="0" err="1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(2); 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(1)]; y(1) = x, y(2) = y, </a:t>
            </a:r>
            <a:br>
              <a:rPr lang="hu-HU" dirty="0" smtClean="0"/>
            </a:br>
            <a:r>
              <a:rPr lang="hu-HU" dirty="0" smtClean="0"/>
              <a:t>	bal oldal </a:t>
            </a:r>
            <a:r>
              <a:rPr lang="hu-HU" dirty="0" err="1" smtClean="0"/>
              <a:t>dx</a:t>
            </a:r>
            <a:r>
              <a:rPr lang="hu-HU" dirty="0" smtClean="0"/>
              <a:t>/</a:t>
            </a:r>
            <a:r>
              <a:rPr lang="hu-HU" dirty="0" err="1" smtClean="0"/>
              <a:t>dt</a:t>
            </a:r>
            <a:r>
              <a:rPr lang="hu-HU" dirty="0" smtClean="0"/>
              <a:t>   ; jobb oldal </a:t>
            </a:r>
            <a:r>
              <a:rPr lang="hu-HU" dirty="0" err="1" smtClean="0"/>
              <a:t>dy</a:t>
            </a:r>
            <a:r>
              <a:rPr lang="hu-HU" dirty="0" smtClean="0"/>
              <a:t>/</a:t>
            </a:r>
            <a:r>
              <a:rPr lang="hu-HU" dirty="0" err="1" smtClean="0"/>
              <a:t>dt</a:t>
            </a:r>
            <a:endParaRPr lang="hu-HU" dirty="0" smtClean="0"/>
          </a:p>
          <a:p>
            <a:r>
              <a:rPr lang="hu-HU" dirty="0" smtClean="0"/>
              <a:t>[t,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]=</a:t>
            </a:r>
            <a:r>
              <a:rPr lang="hu-HU" dirty="0" smtClean="0">
                <a:solidFill>
                  <a:srgbClr val="FF0000"/>
                </a:solidFill>
              </a:rPr>
              <a:t>ode45</a:t>
            </a:r>
            <a:r>
              <a:rPr lang="hu-HU" dirty="0" smtClean="0"/>
              <a:t>(</a:t>
            </a:r>
            <a:r>
              <a:rPr lang="hu-HU" dirty="0" err="1" smtClean="0"/>
              <a:t>equation</a:t>
            </a:r>
            <a:r>
              <a:rPr lang="hu-HU" dirty="0" smtClean="0"/>
              <a:t>, [t</a:t>
            </a:r>
            <a:r>
              <a:rPr lang="hu-HU" baseline="-25000" dirty="0" smtClean="0"/>
              <a:t>0</a:t>
            </a:r>
            <a:r>
              <a:rPr lang="hu-HU" dirty="0" smtClean="0"/>
              <a:t>,</a:t>
            </a:r>
            <a:r>
              <a:rPr lang="hu-HU" dirty="0" err="1" smtClean="0"/>
              <a:t>t</a:t>
            </a:r>
            <a:r>
              <a:rPr lang="hu-HU" baseline="-25000" dirty="0" err="1" smtClean="0"/>
              <a:t>max</a:t>
            </a:r>
            <a:r>
              <a:rPr lang="hu-HU" dirty="0" smtClean="0"/>
              <a:t>][</a:t>
            </a:r>
            <a:r>
              <a:rPr lang="hu-HU" dirty="0" err="1" smtClean="0"/>
              <a:t>X</a:t>
            </a:r>
            <a:r>
              <a:rPr lang="hu-HU" baseline="-25000" dirty="0" err="1" smtClean="0"/>
              <a:t>init</a:t>
            </a:r>
            <a:r>
              <a:rPr lang="hu-HU" dirty="0" smtClean="0"/>
              <a:t>,</a:t>
            </a:r>
            <a:r>
              <a:rPr lang="hu-HU" dirty="0" err="1" smtClean="0"/>
              <a:t>Y</a:t>
            </a:r>
            <a:r>
              <a:rPr lang="hu-HU" baseline="-25000" dirty="0" err="1" smtClean="0"/>
              <a:t>init</a:t>
            </a:r>
            <a:r>
              <a:rPr lang="hu-HU" dirty="0" smtClean="0"/>
              <a:t>]);</a:t>
            </a:r>
            <a:br>
              <a:rPr lang="hu-HU" dirty="0" smtClean="0"/>
            </a:br>
            <a:r>
              <a:rPr lang="hu-HU" dirty="0" smtClean="0"/>
              <a:t>több </a:t>
            </a:r>
            <a:r>
              <a:rPr lang="hu-HU" dirty="0" err="1" smtClean="0"/>
              <a:t>ode</a:t>
            </a:r>
            <a:r>
              <a:rPr lang="hu-HU" dirty="0" smtClean="0"/>
              <a:t> </a:t>
            </a:r>
            <a:r>
              <a:rPr lang="hu-HU" dirty="0" err="1" smtClean="0"/>
              <a:t>solver</a:t>
            </a:r>
            <a:r>
              <a:rPr lang="hu-HU" dirty="0" smtClean="0"/>
              <a:t> is választható, elsőnek ezt próbáljuk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figure</a:t>
            </a:r>
            <a:r>
              <a:rPr lang="en-US" dirty="0" smtClean="0"/>
              <a:t> creates figure graphics objects. Figure objects are the individual windows on the screen in which the MATLAB software displays graphical output.</a:t>
            </a:r>
            <a:endParaRPr lang="hu-HU" dirty="0" smtClean="0"/>
          </a:p>
          <a:p>
            <a:r>
              <a:rPr lang="hu-HU" dirty="0" err="1" smtClean="0">
                <a:solidFill>
                  <a:srgbClr val="FF0000"/>
                </a:solidFill>
              </a:rPr>
              <a:t>plot</a:t>
            </a:r>
            <a:r>
              <a:rPr lang="hu-HU" dirty="0" smtClean="0"/>
              <a:t>(x,y,</a:t>
            </a:r>
            <a:r>
              <a:rPr lang="hu-HU" dirty="0" err="1" smtClean="0"/>
              <a:t>how</a:t>
            </a:r>
            <a:r>
              <a:rPr lang="hu-HU" dirty="0" smtClean="0"/>
              <a:t>…)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subplot</a:t>
            </a:r>
            <a:r>
              <a:rPr lang="hu-HU" dirty="0" smtClean="0"/>
              <a:t>(m,n,p) (m*n re osztja a </a:t>
            </a:r>
            <a:r>
              <a:rPr lang="hu-HU" dirty="0" err="1" smtClean="0"/>
              <a:t>figure-t</a:t>
            </a:r>
            <a:r>
              <a:rPr lang="hu-HU" dirty="0" smtClean="0"/>
              <a:t>, p. pozícióba/tartományba, etc.))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contour</a:t>
            </a:r>
            <a:r>
              <a:rPr lang="en-US" dirty="0" smtClean="0"/>
              <a:t>(X,Y,Z), contour(</a:t>
            </a:r>
            <a:r>
              <a:rPr lang="en-US" dirty="0" err="1" smtClean="0"/>
              <a:t>X,Y,Z,n</a:t>
            </a:r>
            <a:r>
              <a:rPr lang="en-US" dirty="0" smtClean="0"/>
              <a:t>), and contour(</a:t>
            </a:r>
            <a:r>
              <a:rPr lang="en-US" dirty="0" err="1" smtClean="0"/>
              <a:t>X,Y,Z,v</a:t>
            </a:r>
            <a:r>
              <a:rPr lang="en-US" dirty="0" smtClean="0"/>
              <a:t>) draw contour plots of Z using X and Y to determine the x- and y-axis limits.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3473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2073</TotalTime>
  <Words>135</Words>
  <Application>Microsoft Office PowerPoint</Application>
  <PresentationFormat>Diavetítés a képernyőre (4:3 oldalarány)</PresentationFormat>
  <Paragraphs>51</Paragraphs>
  <Slides>8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Áramlás</vt:lpstr>
      <vt:lpstr>Dinamikai modellek a biológiában X. gyakorlat</vt:lpstr>
      <vt:lpstr>Sejtmembrán fehérjék szerkezete</vt:lpstr>
      <vt:lpstr>Akciós potenciál I.</vt:lpstr>
      <vt:lpstr>Akciós potenciál II.</vt:lpstr>
      <vt:lpstr>Hodgkin-Huxley modell</vt:lpstr>
      <vt:lpstr>Matlab® kiegészítés I.</vt:lpstr>
      <vt:lpstr>Matlab® kiegészítés II.</vt:lpstr>
      <vt:lpstr>Matlab® kiegészítés III.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Nemlineáris dinamikus rendszerek alapjai I. gyakorlat</dc:title>
  <dc:creator>Hartdegen</dc:creator>
  <cp:lastModifiedBy>Hartdégen Márton</cp:lastModifiedBy>
  <cp:revision>51</cp:revision>
  <dcterms:created xsi:type="dcterms:W3CDTF">2014-09-15T19:16:28Z</dcterms:created>
  <dcterms:modified xsi:type="dcterms:W3CDTF">2015-05-07T06:25:17Z</dcterms:modified>
</cp:coreProperties>
</file>