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1203285" cy="406392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lectrotonic_potential" TargetMode="External"/><Relationship Id="rId2" Type="http://schemas.openxmlformats.org/officeDocument/2006/relationships/hyperlink" Target="https://www.khanacademy.org/science/biology/human-biology/neuron-nervous-system/v/electrotonic-action-potentia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B83B43F-20D7-48E8-95A9-5410D99264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Electrotonic</a:t>
            </a:r>
            <a:r>
              <a:rPr lang="hu-HU" dirty="0"/>
              <a:t> potential, </a:t>
            </a:r>
            <a:r>
              <a:rPr lang="hu-HU" dirty="0" err="1"/>
              <a:t>conductance</a:t>
            </a: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57BAB5C-2B25-44E6-B2D8-F5515B0BBE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1600" dirty="0" err="1"/>
              <a:t>Presentation</a:t>
            </a:r>
            <a:r>
              <a:rPr lang="hu-HU" sz="1600" dirty="0"/>
              <a:t> </a:t>
            </a:r>
            <a:r>
              <a:rPr lang="hu-HU" sz="1600" dirty="0" err="1"/>
              <a:t>by</a:t>
            </a:r>
            <a:r>
              <a:rPr lang="hu-HU" sz="1600" dirty="0"/>
              <a:t> Belcsik Bence</a:t>
            </a:r>
          </a:p>
        </p:txBody>
      </p:sp>
    </p:spTree>
    <p:extLst>
      <p:ext uri="{BB962C8B-B14F-4D97-AF65-F5344CB8AC3E}">
        <p14:creationId xmlns:p14="http://schemas.microsoft.com/office/powerpoint/2010/main" val="2912318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4BEF787-9E8A-42C6-B177-B403A50D4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few</a:t>
            </a:r>
            <a:r>
              <a:rPr lang="hu-HU" dirty="0"/>
              <a:t> </a:t>
            </a:r>
            <a:r>
              <a:rPr lang="hu-HU" dirty="0" err="1"/>
              <a:t>quick</a:t>
            </a:r>
            <a:r>
              <a:rPr lang="hu-HU" dirty="0"/>
              <a:t> </a:t>
            </a:r>
            <a:r>
              <a:rPr lang="hu-HU" dirty="0" err="1"/>
              <a:t>definitions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01312F6-7357-4140-98BD-D34FB7A7F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968340" cy="4289214"/>
          </a:xfrm>
        </p:spPr>
        <p:txBody>
          <a:bodyPr/>
          <a:lstStyle/>
          <a:p>
            <a:r>
              <a:rPr lang="hu-HU" i="1" dirty="0" err="1"/>
              <a:t>Electrotonus</a:t>
            </a:r>
            <a:r>
              <a:rPr lang="hu-HU" i="1" dirty="0"/>
              <a:t>: </a:t>
            </a:r>
            <a:r>
              <a:rPr lang="hu-HU" dirty="0" err="1"/>
              <a:t>passive</a:t>
            </a:r>
            <a:r>
              <a:rPr lang="hu-HU" dirty="0"/>
              <a:t> </a:t>
            </a:r>
            <a:r>
              <a:rPr lang="hu-HU" dirty="0" err="1"/>
              <a:t>spread</a:t>
            </a:r>
            <a:r>
              <a:rPr lang="hu-HU" dirty="0"/>
              <a:t> of </a:t>
            </a:r>
            <a:r>
              <a:rPr lang="hu-HU" dirty="0" err="1"/>
              <a:t>charge</a:t>
            </a:r>
            <a:r>
              <a:rPr lang="hu-HU" dirty="0"/>
              <a:t> </a:t>
            </a:r>
            <a:r>
              <a:rPr lang="hu-HU" dirty="0" err="1"/>
              <a:t>inside</a:t>
            </a:r>
            <a:r>
              <a:rPr lang="hu-HU" dirty="0"/>
              <a:t> of a neuron</a:t>
            </a:r>
          </a:p>
          <a:p>
            <a:r>
              <a:rPr lang="hu-HU" i="1" dirty="0" err="1"/>
              <a:t>Electrotonic</a:t>
            </a:r>
            <a:r>
              <a:rPr lang="hu-HU" i="1" dirty="0"/>
              <a:t> potential: </a:t>
            </a:r>
            <a:r>
              <a:rPr lang="hu-HU" dirty="0"/>
              <a:t>local potential, </a:t>
            </a:r>
            <a:r>
              <a:rPr lang="hu-HU" dirty="0" err="1"/>
              <a:t>which</a:t>
            </a:r>
            <a:r>
              <a:rPr lang="hu-HU" dirty="0"/>
              <a:t> is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result</a:t>
            </a:r>
            <a:r>
              <a:rPr lang="hu-HU" dirty="0"/>
              <a:t> of local </a:t>
            </a:r>
            <a:r>
              <a:rPr lang="hu-HU" dirty="0" err="1"/>
              <a:t>change</a:t>
            </a:r>
            <a:r>
              <a:rPr lang="hu-HU" dirty="0"/>
              <a:t> in </a:t>
            </a:r>
            <a:r>
              <a:rPr lang="hu-HU" dirty="0" err="1"/>
              <a:t>ionic</a:t>
            </a:r>
            <a:r>
              <a:rPr lang="hu-HU" dirty="0"/>
              <a:t> </a:t>
            </a:r>
            <a:r>
              <a:rPr lang="hu-HU" dirty="0" err="1"/>
              <a:t>conductance</a:t>
            </a:r>
            <a:r>
              <a:rPr lang="hu-HU" dirty="0"/>
              <a:t> – </a:t>
            </a:r>
            <a:r>
              <a:rPr lang="hu-HU" dirty="0" err="1"/>
              <a:t>it</a:t>
            </a:r>
            <a:r>
              <a:rPr lang="hu-HU" dirty="0"/>
              <a:t> </a:t>
            </a:r>
            <a:r>
              <a:rPr lang="hu-HU" dirty="0" err="1"/>
              <a:t>changes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membrane</a:t>
            </a:r>
            <a:r>
              <a:rPr lang="hu-HU" dirty="0"/>
              <a:t> potential</a:t>
            </a:r>
          </a:p>
          <a:p>
            <a:r>
              <a:rPr lang="hu-HU" i="1" dirty="0"/>
              <a:t>Action potential: </a:t>
            </a:r>
            <a:r>
              <a:rPr lang="hu-HU" dirty="0"/>
              <a:t>an </a:t>
            </a:r>
            <a:r>
              <a:rPr lang="hu-HU" dirty="0" err="1"/>
              <a:t>impulse</a:t>
            </a:r>
            <a:r>
              <a:rPr lang="hu-HU" dirty="0"/>
              <a:t>, </a:t>
            </a:r>
            <a:r>
              <a:rPr lang="hu-HU" dirty="0" err="1"/>
              <a:t>which</a:t>
            </a:r>
            <a:r>
              <a:rPr lang="hu-HU" dirty="0"/>
              <a:t> is </a:t>
            </a:r>
            <a:r>
              <a:rPr lang="hu-HU" dirty="0" err="1"/>
              <a:t>propageted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ion-</a:t>
            </a:r>
            <a:r>
              <a:rPr lang="hu-HU" dirty="0" err="1"/>
              <a:t>channels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90053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39A7B1-3AF2-4073-AA85-9CED799FB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Properties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electrotonic</a:t>
            </a:r>
            <a:r>
              <a:rPr lang="hu-HU" dirty="0"/>
              <a:t> potential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A0A7B2C-9229-4C7F-9698-2B100A2A3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915331" cy="4289214"/>
          </a:xfrm>
        </p:spPr>
        <p:txBody>
          <a:bodyPr/>
          <a:lstStyle/>
          <a:p>
            <a:r>
              <a:rPr lang="hu-HU" dirty="0" err="1"/>
              <a:t>It</a:t>
            </a:r>
            <a:r>
              <a:rPr lang="hu-HU" dirty="0"/>
              <a:t> </a:t>
            </a:r>
            <a:r>
              <a:rPr lang="hu-HU" dirty="0" err="1"/>
              <a:t>gets</a:t>
            </a:r>
            <a:r>
              <a:rPr lang="hu-HU" dirty="0"/>
              <a:t> </a:t>
            </a:r>
            <a:r>
              <a:rPr lang="hu-HU" dirty="0" err="1"/>
              <a:t>exponentially</a:t>
            </a:r>
            <a:r>
              <a:rPr lang="hu-HU" dirty="0"/>
              <a:t> </a:t>
            </a:r>
            <a:r>
              <a:rPr lang="hu-HU" dirty="0" err="1"/>
              <a:t>smaller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</a:t>
            </a:r>
            <a:r>
              <a:rPr lang="hu-HU" dirty="0" err="1"/>
              <a:t>it</a:t>
            </a:r>
            <a:r>
              <a:rPr lang="hu-HU" dirty="0"/>
              <a:t> </a:t>
            </a:r>
            <a:r>
              <a:rPr lang="hu-HU" dirty="0" err="1"/>
              <a:t>spreads</a:t>
            </a:r>
            <a:r>
              <a:rPr lang="hu-HU" dirty="0"/>
              <a:t> </a:t>
            </a:r>
            <a:r>
              <a:rPr lang="hu-HU" dirty="0" err="1"/>
              <a:t>along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axon</a:t>
            </a:r>
            <a:endParaRPr lang="hu-HU" dirty="0"/>
          </a:p>
          <a:p>
            <a:r>
              <a:rPr lang="hu-HU" dirty="0"/>
              <a:t>Has an </a:t>
            </a:r>
            <a:r>
              <a:rPr lang="hu-HU" dirty="0" err="1"/>
              <a:t>amplitude</a:t>
            </a:r>
            <a:r>
              <a:rPr lang="hu-HU" dirty="0"/>
              <a:t> of 5-20 </a:t>
            </a:r>
            <a:r>
              <a:rPr lang="hu-HU" dirty="0" err="1"/>
              <a:t>mV</a:t>
            </a:r>
            <a:r>
              <a:rPr lang="hu-HU" dirty="0"/>
              <a:t>, </a:t>
            </a:r>
            <a:r>
              <a:rPr lang="hu-HU" dirty="0" err="1"/>
              <a:t>lasts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1 </a:t>
            </a:r>
            <a:r>
              <a:rPr lang="hu-HU" dirty="0" err="1"/>
              <a:t>ms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a </a:t>
            </a:r>
            <a:r>
              <a:rPr lang="hu-HU" dirty="0" err="1"/>
              <a:t>few</a:t>
            </a:r>
            <a:r>
              <a:rPr lang="hu-HU" dirty="0"/>
              <a:t> </a:t>
            </a:r>
            <a:r>
              <a:rPr lang="hu-HU" dirty="0" err="1"/>
              <a:t>seconds</a:t>
            </a:r>
            <a:endParaRPr lang="hu-HU" dirty="0"/>
          </a:p>
          <a:p>
            <a:r>
              <a:rPr lang="hu-HU" dirty="0" err="1"/>
              <a:t>Membrane</a:t>
            </a:r>
            <a:r>
              <a:rPr lang="hu-HU" dirty="0"/>
              <a:t> </a:t>
            </a:r>
            <a:r>
              <a:rPr lang="hu-HU" dirty="0" err="1"/>
              <a:t>time</a:t>
            </a:r>
            <a:r>
              <a:rPr lang="hu-HU" dirty="0"/>
              <a:t> constant (τ): </a:t>
            </a:r>
            <a:r>
              <a:rPr lang="hu-HU" dirty="0" err="1"/>
              <a:t>amount</a:t>
            </a:r>
            <a:r>
              <a:rPr lang="hu-HU" dirty="0"/>
              <a:t> of </a:t>
            </a:r>
            <a:r>
              <a:rPr lang="hu-HU" dirty="0" err="1"/>
              <a:t>time</a:t>
            </a:r>
            <a:r>
              <a:rPr lang="hu-HU" dirty="0"/>
              <a:t> </a:t>
            </a:r>
            <a:r>
              <a:rPr lang="hu-HU" dirty="0" err="1"/>
              <a:t>needed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passively</a:t>
            </a:r>
            <a:r>
              <a:rPr lang="hu-HU" dirty="0"/>
              <a:t> </a:t>
            </a:r>
            <a:r>
              <a:rPr lang="hu-HU" dirty="0" err="1"/>
              <a:t>fall</a:t>
            </a:r>
            <a:r>
              <a:rPr lang="hu-HU" dirty="0"/>
              <a:t> </a:t>
            </a:r>
            <a:r>
              <a:rPr lang="hu-HU" dirty="0" err="1"/>
              <a:t>to</a:t>
            </a:r>
            <a:br>
              <a:rPr lang="hu-HU" dirty="0"/>
            </a:br>
            <a:r>
              <a:rPr lang="hu-HU" dirty="0"/>
              <a:t>1/e (~37%)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amplitude</a:t>
            </a:r>
            <a:r>
              <a:rPr lang="hu-HU" dirty="0"/>
              <a:t> (</a:t>
            </a:r>
            <a:r>
              <a:rPr lang="hu-HU" dirty="0" err="1"/>
              <a:t>typical</a:t>
            </a:r>
            <a:r>
              <a:rPr lang="hu-HU" dirty="0"/>
              <a:t> </a:t>
            </a:r>
            <a:r>
              <a:rPr lang="hu-HU" dirty="0" err="1"/>
              <a:t>value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neurons</a:t>
            </a:r>
            <a:r>
              <a:rPr lang="hu-HU" dirty="0"/>
              <a:t>: 1-20 </a:t>
            </a:r>
            <a:r>
              <a:rPr lang="hu-HU" dirty="0" err="1"/>
              <a:t>ms</a:t>
            </a:r>
            <a:r>
              <a:rPr lang="hu-HU" dirty="0"/>
              <a:t>)</a:t>
            </a:r>
          </a:p>
          <a:p>
            <a:r>
              <a:rPr lang="hu-HU" dirty="0" err="1"/>
              <a:t>Membrane</a:t>
            </a:r>
            <a:r>
              <a:rPr lang="hu-HU" dirty="0"/>
              <a:t> </a:t>
            </a:r>
            <a:r>
              <a:rPr lang="hu-HU" dirty="0" err="1"/>
              <a:t>length</a:t>
            </a:r>
            <a:r>
              <a:rPr lang="hu-HU" dirty="0"/>
              <a:t> constant (λ): </a:t>
            </a:r>
            <a:r>
              <a:rPr lang="hu-HU" dirty="0" err="1"/>
              <a:t>needed</a:t>
            </a:r>
            <a:r>
              <a:rPr lang="hu-HU" dirty="0"/>
              <a:t> </a:t>
            </a:r>
            <a:r>
              <a:rPr lang="hu-HU" dirty="0" err="1"/>
              <a:t>distance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fall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1/e (~37%)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electronic</a:t>
            </a:r>
            <a:r>
              <a:rPr lang="hu-HU" dirty="0"/>
              <a:t> potential </a:t>
            </a:r>
            <a:r>
              <a:rPr lang="hu-HU" dirty="0" err="1"/>
              <a:t>value</a:t>
            </a:r>
            <a:r>
              <a:rPr lang="hu-HU" dirty="0"/>
              <a:t> </a:t>
            </a:r>
            <a:r>
              <a:rPr lang="hu-HU" dirty="0" err="1"/>
              <a:t>at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point</a:t>
            </a:r>
            <a:r>
              <a:rPr lang="hu-HU" dirty="0"/>
              <a:t>, </a:t>
            </a:r>
            <a:r>
              <a:rPr lang="hu-HU" dirty="0" err="1"/>
              <a:t>where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potential </a:t>
            </a:r>
            <a:r>
              <a:rPr lang="hu-HU" dirty="0" err="1"/>
              <a:t>started</a:t>
            </a:r>
            <a:endParaRPr lang="hu-HU" dirty="0"/>
          </a:p>
          <a:p>
            <a:r>
              <a:rPr lang="hu-HU" dirty="0" err="1"/>
              <a:t>Conducted</a:t>
            </a:r>
            <a:r>
              <a:rPr lang="hu-HU" dirty="0"/>
              <a:t> </a:t>
            </a:r>
            <a:r>
              <a:rPr lang="hu-HU" dirty="0" err="1"/>
              <a:t>faster</a:t>
            </a:r>
            <a:r>
              <a:rPr lang="hu-HU" dirty="0"/>
              <a:t> </a:t>
            </a:r>
            <a:r>
              <a:rPr lang="hu-HU" dirty="0" err="1"/>
              <a:t>than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action</a:t>
            </a:r>
            <a:r>
              <a:rPr lang="hu-HU" dirty="0"/>
              <a:t> potential, </a:t>
            </a:r>
            <a:r>
              <a:rPr lang="hu-HU" dirty="0" err="1"/>
              <a:t>but</a:t>
            </a:r>
            <a:r>
              <a:rPr lang="hu-HU" dirty="0"/>
              <a:t> </a:t>
            </a:r>
            <a:r>
              <a:rPr lang="hu-HU" dirty="0" err="1"/>
              <a:t>reduce</a:t>
            </a:r>
            <a:r>
              <a:rPr lang="hu-HU" dirty="0"/>
              <a:t> </a:t>
            </a:r>
            <a:r>
              <a:rPr lang="hu-HU" dirty="0" err="1"/>
              <a:t>quickly</a:t>
            </a:r>
            <a:r>
              <a:rPr lang="hu-HU" dirty="0"/>
              <a:t> </a:t>
            </a:r>
            <a:r>
              <a:rPr lang="hu-HU" dirty="0">
                <a:latin typeface="Impact" panose="020B0806030902050204" pitchFamily="34" charset="0"/>
              </a:rPr>
              <a:t>→ </a:t>
            </a:r>
            <a:r>
              <a:rPr lang="hu-HU" dirty="0" err="1"/>
              <a:t>unsuitable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long-distance</a:t>
            </a:r>
            <a:r>
              <a:rPr lang="hu-HU" dirty="0"/>
              <a:t> </a:t>
            </a:r>
            <a:r>
              <a:rPr lang="hu-HU" dirty="0" err="1"/>
              <a:t>signaling</a:t>
            </a:r>
            <a:endParaRPr lang="hu-HU" dirty="0"/>
          </a:p>
          <a:p>
            <a:r>
              <a:rPr lang="hu-HU" dirty="0" err="1"/>
              <a:t>Travels</a:t>
            </a:r>
            <a:r>
              <a:rPr lang="hu-HU" dirty="0"/>
              <a:t> </a:t>
            </a:r>
            <a:r>
              <a:rPr lang="hu-HU" dirty="0" err="1"/>
              <a:t>via</a:t>
            </a:r>
            <a:r>
              <a:rPr lang="hu-HU" dirty="0"/>
              <a:t> </a:t>
            </a:r>
            <a:r>
              <a:rPr lang="hu-HU" dirty="0" err="1"/>
              <a:t>electronic</a:t>
            </a:r>
            <a:r>
              <a:rPr lang="hu-HU" dirty="0"/>
              <a:t> </a:t>
            </a:r>
            <a:r>
              <a:rPr lang="hu-HU" dirty="0" err="1"/>
              <a:t>spread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69729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660288D-AFBF-4DC0-AFB2-3B96A558C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Types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effect</a:t>
            </a:r>
            <a:r>
              <a:rPr lang="hu-HU" dirty="0"/>
              <a:t> of </a:t>
            </a:r>
            <a:r>
              <a:rPr lang="hu-HU" dirty="0" err="1"/>
              <a:t>electrotonic</a:t>
            </a:r>
            <a:r>
              <a:rPr lang="hu-HU" dirty="0"/>
              <a:t> potential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B72627C-8F5D-40BA-A69F-637E21496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1087609" cy="4063928"/>
          </a:xfrm>
        </p:spPr>
        <p:txBody>
          <a:bodyPr/>
          <a:lstStyle/>
          <a:p>
            <a:r>
              <a:rPr lang="hu-HU" dirty="0" err="1"/>
              <a:t>Capable</a:t>
            </a:r>
            <a:r>
              <a:rPr lang="hu-HU" dirty="0"/>
              <a:t> of </a:t>
            </a:r>
            <a:r>
              <a:rPr lang="hu-HU" dirty="0" err="1"/>
              <a:t>increasing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membrane</a:t>
            </a:r>
            <a:r>
              <a:rPr lang="hu-HU" dirty="0"/>
              <a:t> potential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influx</a:t>
            </a:r>
            <a:r>
              <a:rPr lang="hu-HU" dirty="0"/>
              <a:t> of </a:t>
            </a:r>
            <a:r>
              <a:rPr lang="hu-HU" dirty="0" err="1"/>
              <a:t>positive</a:t>
            </a:r>
            <a:r>
              <a:rPr lang="hu-HU" dirty="0"/>
              <a:t> </a:t>
            </a:r>
            <a:r>
              <a:rPr lang="hu-HU" dirty="0" err="1"/>
              <a:t>charged</a:t>
            </a:r>
            <a:r>
              <a:rPr lang="hu-HU" dirty="0"/>
              <a:t> </a:t>
            </a:r>
            <a:r>
              <a:rPr lang="hu-HU" dirty="0" err="1"/>
              <a:t>ions</a:t>
            </a:r>
            <a:endParaRPr lang="hu-HU" dirty="0"/>
          </a:p>
          <a:p>
            <a:r>
              <a:rPr lang="hu-HU" dirty="0" err="1"/>
              <a:t>Capable</a:t>
            </a:r>
            <a:r>
              <a:rPr lang="hu-HU" dirty="0"/>
              <a:t> of </a:t>
            </a:r>
            <a:r>
              <a:rPr lang="hu-HU" dirty="0" err="1"/>
              <a:t>decreasing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membrane</a:t>
            </a:r>
            <a:r>
              <a:rPr lang="hu-HU" dirty="0"/>
              <a:t> potential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influx</a:t>
            </a:r>
            <a:r>
              <a:rPr lang="hu-HU" dirty="0"/>
              <a:t> of </a:t>
            </a:r>
            <a:r>
              <a:rPr lang="hu-HU" dirty="0" err="1"/>
              <a:t>negative</a:t>
            </a:r>
            <a:r>
              <a:rPr lang="hu-HU" dirty="0"/>
              <a:t> </a:t>
            </a:r>
            <a:r>
              <a:rPr lang="hu-HU" dirty="0" err="1"/>
              <a:t>charged</a:t>
            </a:r>
            <a:r>
              <a:rPr lang="hu-HU" dirty="0"/>
              <a:t> </a:t>
            </a:r>
            <a:r>
              <a:rPr lang="hu-HU" dirty="0" err="1"/>
              <a:t>ions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efflux</a:t>
            </a:r>
            <a:r>
              <a:rPr lang="hu-HU" dirty="0"/>
              <a:t> of </a:t>
            </a:r>
            <a:r>
              <a:rPr lang="hu-HU" dirty="0" err="1"/>
              <a:t>positive</a:t>
            </a:r>
            <a:r>
              <a:rPr lang="hu-HU" dirty="0"/>
              <a:t> </a:t>
            </a:r>
            <a:r>
              <a:rPr lang="hu-HU" dirty="0" err="1"/>
              <a:t>charged</a:t>
            </a:r>
            <a:r>
              <a:rPr lang="hu-HU" dirty="0"/>
              <a:t> </a:t>
            </a:r>
            <a:r>
              <a:rPr lang="hu-HU" dirty="0" err="1"/>
              <a:t>ions</a:t>
            </a:r>
            <a:endParaRPr lang="hu-HU" dirty="0"/>
          </a:p>
          <a:p>
            <a:r>
              <a:rPr lang="hu-HU" dirty="0" err="1"/>
              <a:t>Excitatory</a:t>
            </a:r>
            <a:r>
              <a:rPr lang="hu-HU" dirty="0"/>
              <a:t> </a:t>
            </a:r>
            <a:r>
              <a:rPr lang="hu-HU" dirty="0" err="1"/>
              <a:t>postsynaptic</a:t>
            </a:r>
            <a:r>
              <a:rPr lang="hu-HU" dirty="0"/>
              <a:t> </a:t>
            </a:r>
            <a:r>
              <a:rPr lang="hu-HU" dirty="0" err="1"/>
              <a:t>potentials</a:t>
            </a:r>
            <a:r>
              <a:rPr lang="hu-HU" dirty="0"/>
              <a:t> (</a:t>
            </a:r>
            <a:r>
              <a:rPr lang="hu-HU" dirty="0" err="1"/>
              <a:t>EPSPs</a:t>
            </a:r>
            <a:r>
              <a:rPr lang="hu-HU" dirty="0"/>
              <a:t>): </a:t>
            </a:r>
            <a:r>
              <a:rPr lang="hu-HU" dirty="0" err="1"/>
              <a:t>electrotonic</a:t>
            </a:r>
            <a:r>
              <a:rPr lang="hu-HU" dirty="0"/>
              <a:t> </a:t>
            </a:r>
            <a:r>
              <a:rPr lang="hu-HU" dirty="0" err="1"/>
              <a:t>potentials</a:t>
            </a:r>
            <a:r>
              <a:rPr lang="hu-HU" dirty="0"/>
              <a:t> </a:t>
            </a:r>
            <a:r>
              <a:rPr lang="hu-HU" dirty="0" err="1"/>
              <a:t>that</a:t>
            </a:r>
            <a:r>
              <a:rPr lang="hu-HU" dirty="0"/>
              <a:t> </a:t>
            </a:r>
            <a:r>
              <a:rPr lang="hu-HU" dirty="0" err="1"/>
              <a:t>increase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membrane</a:t>
            </a:r>
            <a:r>
              <a:rPr lang="hu-HU" dirty="0"/>
              <a:t> potential – </a:t>
            </a:r>
            <a:r>
              <a:rPr lang="hu-HU" dirty="0" err="1"/>
              <a:t>they</a:t>
            </a:r>
            <a:r>
              <a:rPr lang="hu-HU" dirty="0"/>
              <a:t> </a:t>
            </a:r>
            <a:r>
              <a:rPr lang="hu-HU" dirty="0" err="1"/>
              <a:t>depolarize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membrane</a:t>
            </a:r>
            <a:r>
              <a:rPr lang="hu-HU" dirty="0"/>
              <a:t> </a:t>
            </a:r>
            <a:r>
              <a:rPr lang="hu-HU" dirty="0">
                <a:latin typeface="Impact" panose="020B0806030902050204" pitchFamily="34" charset="0"/>
              </a:rPr>
              <a:t>→ </a:t>
            </a:r>
            <a:r>
              <a:rPr lang="hu-HU" dirty="0" err="1"/>
              <a:t>increasing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likelihood</a:t>
            </a:r>
            <a:r>
              <a:rPr lang="hu-HU" dirty="0"/>
              <a:t> of an </a:t>
            </a:r>
            <a:r>
              <a:rPr lang="hu-HU" dirty="0" err="1"/>
              <a:t>action</a:t>
            </a:r>
            <a:r>
              <a:rPr lang="hu-HU" dirty="0"/>
              <a:t> potential</a:t>
            </a:r>
          </a:p>
          <a:p>
            <a:r>
              <a:rPr lang="hu-HU" dirty="0" err="1"/>
              <a:t>Inhibitory</a:t>
            </a:r>
            <a:r>
              <a:rPr lang="hu-HU" dirty="0"/>
              <a:t> </a:t>
            </a:r>
            <a:r>
              <a:rPr lang="hu-HU" dirty="0" err="1"/>
              <a:t>postsynaptic</a:t>
            </a:r>
            <a:r>
              <a:rPr lang="hu-HU" dirty="0"/>
              <a:t> </a:t>
            </a:r>
            <a:r>
              <a:rPr lang="hu-HU" dirty="0" err="1"/>
              <a:t>potentials</a:t>
            </a:r>
            <a:r>
              <a:rPr lang="hu-HU" dirty="0"/>
              <a:t> (</a:t>
            </a:r>
            <a:r>
              <a:rPr lang="hu-HU" dirty="0" err="1"/>
              <a:t>IPSPs</a:t>
            </a:r>
            <a:r>
              <a:rPr lang="hu-HU" dirty="0"/>
              <a:t>): </a:t>
            </a:r>
            <a:r>
              <a:rPr lang="hu-HU" dirty="0" err="1"/>
              <a:t>electrotonic</a:t>
            </a:r>
            <a:r>
              <a:rPr lang="hu-HU" dirty="0"/>
              <a:t> </a:t>
            </a:r>
            <a:r>
              <a:rPr lang="hu-HU" dirty="0" err="1"/>
              <a:t>potentials</a:t>
            </a:r>
            <a:r>
              <a:rPr lang="hu-HU" dirty="0"/>
              <a:t> </a:t>
            </a:r>
            <a:r>
              <a:rPr lang="hu-HU" dirty="0" err="1"/>
              <a:t>that</a:t>
            </a:r>
            <a:r>
              <a:rPr lang="hu-HU" dirty="0"/>
              <a:t> </a:t>
            </a:r>
            <a:r>
              <a:rPr lang="hu-HU" dirty="0" err="1"/>
              <a:t>decrease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membrane</a:t>
            </a:r>
            <a:r>
              <a:rPr lang="hu-HU" dirty="0"/>
              <a:t> potential – </a:t>
            </a:r>
            <a:r>
              <a:rPr lang="hu-HU" dirty="0" err="1"/>
              <a:t>they</a:t>
            </a:r>
            <a:r>
              <a:rPr lang="hu-HU" dirty="0"/>
              <a:t> </a:t>
            </a:r>
            <a:r>
              <a:rPr lang="hu-HU" dirty="0" err="1"/>
              <a:t>hyperpolarize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membrane</a:t>
            </a:r>
            <a:r>
              <a:rPr lang="hu-HU" dirty="0"/>
              <a:t> </a:t>
            </a:r>
            <a:r>
              <a:rPr lang="hu-HU" dirty="0">
                <a:latin typeface="Impact" panose="020B0806030902050204" pitchFamily="34" charset="0"/>
              </a:rPr>
              <a:t>→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creation</a:t>
            </a:r>
            <a:r>
              <a:rPr lang="hu-HU" dirty="0"/>
              <a:t> of </a:t>
            </a:r>
            <a:r>
              <a:rPr lang="hu-HU" dirty="0" err="1"/>
              <a:t>action</a:t>
            </a:r>
            <a:r>
              <a:rPr lang="hu-HU" dirty="0"/>
              <a:t> potential </a:t>
            </a:r>
            <a:r>
              <a:rPr lang="hu-HU" dirty="0" err="1"/>
              <a:t>gets</a:t>
            </a:r>
            <a:r>
              <a:rPr lang="hu-HU" dirty="0"/>
              <a:t> </a:t>
            </a:r>
            <a:r>
              <a:rPr lang="hu-HU" dirty="0" err="1"/>
              <a:t>harder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366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5A1227B-EF79-425A-A27B-BBA1427AA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The </a:t>
            </a:r>
            <a:r>
              <a:rPr lang="hu-HU" dirty="0" err="1"/>
              <a:t>conductance</a:t>
            </a:r>
            <a:r>
              <a:rPr lang="hu-HU" dirty="0"/>
              <a:t> of </a:t>
            </a:r>
            <a:r>
              <a:rPr lang="hu-HU" dirty="0" err="1"/>
              <a:t>electrotonic</a:t>
            </a:r>
            <a:r>
              <a:rPr lang="hu-HU" dirty="0"/>
              <a:t> potential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B0DE5A8-E253-4D37-B170-2C5F86EFF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1203285" cy="4395232"/>
          </a:xfrm>
        </p:spPr>
        <p:txBody>
          <a:bodyPr/>
          <a:lstStyle/>
          <a:p>
            <a:r>
              <a:rPr lang="hu-HU" dirty="0" err="1"/>
              <a:t>Membrane</a:t>
            </a:r>
            <a:r>
              <a:rPr lang="hu-HU" dirty="0"/>
              <a:t> </a:t>
            </a:r>
            <a:r>
              <a:rPr lang="hu-HU" dirty="0" err="1"/>
              <a:t>becomes</a:t>
            </a:r>
            <a:r>
              <a:rPr lang="hu-HU" dirty="0"/>
              <a:t> </a:t>
            </a:r>
            <a:r>
              <a:rPr lang="hu-HU" dirty="0" err="1"/>
              <a:t>permeable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Na</a:t>
            </a:r>
            <a:r>
              <a:rPr lang="hu-HU" baseline="30000" dirty="0"/>
              <a:t>+</a:t>
            </a:r>
            <a:r>
              <a:rPr lang="hu-HU" dirty="0"/>
              <a:t>, Na</a:t>
            </a:r>
            <a:r>
              <a:rPr lang="hu-HU" baseline="30000" dirty="0"/>
              <a:t>+</a:t>
            </a:r>
            <a:r>
              <a:rPr lang="hu-HU" dirty="0"/>
              <a:t> </a:t>
            </a:r>
            <a:r>
              <a:rPr lang="hu-HU" dirty="0" err="1"/>
              <a:t>floods</a:t>
            </a:r>
            <a:r>
              <a:rPr lang="hu-HU" dirty="0"/>
              <a:t> </a:t>
            </a:r>
            <a:r>
              <a:rPr lang="hu-HU" dirty="0" err="1"/>
              <a:t>into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neuron</a:t>
            </a:r>
          </a:p>
          <a:p>
            <a:r>
              <a:rPr lang="hu-HU" dirty="0" err="1"/>
              <a:t>Reasons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influx</a:t>
            </a:r>
            <a:r>
              <a:rPr lang="hu-HU" dirty="0"/>
              <a:t>: a) </a:t>
            </a:r>
            <a:r>
              <a:rPr lang="hu-HU" dirty="0" err="1"/>
              <a:t>difference</a:t>
            </a:r>
            <a:r>
              <a:rPr lang="hu-HU" dirty="0"/>
              <a:t> 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majority</a:t>
            </a:r>
            <a:r>
              <a:rPr lang="hu-HU" dirty="0"/>
              <a:t> of </a:t>
            </a:r>
            <a:r>
              <a:rPr lang="hu-HU" dirty="0" err="1"/>
              <a:t>charges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two</a:t>
            </a:r>
            <a:r>
              <a:rPr lang="hu-HU" dirty="0"/>
              <a:t> </a:t>
            </a:r>
            <a:r>
              <a:rPr lang="hu-HU" dirty="0" err="1"/>
              <a:t>sides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membrane</a:t>
            </a:r>
            <a:r>
              <a:rPr lang="hu-HU" dirty="0"/>
              <a:t> (</a:t>
            </a:r>
            <a:r>
              <a:rPr lang="hu-HU" dirty="0" err="1"/>
              <a:t>outside</a:t>
            </a:r>
            <a:r>
              <a:rPr lang="hu-HU" dirty="0"/>
              <a:t> +, </a:t>
            </a:r>
            <a:r>
              <a:rPr lang="hu-HU" dirty="0" err="1"/>
              <a:t>inside</a:t>
            </a:r>
            <a:r>
              <a:rPr lang="hu-HU" dirty="0"/>
              <a:t> -), b)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concentration</a:t>
            </a:r>
            <a:r>
              <a:rPr lang="hu-HU" dirty="0"/>
              <a:t> </a:t>
            </a:r>
            <a:r>
              <a:rPr lang="hu-HU" dirty="0" err="1"/>
              <a:t>gradient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flooding</a:t>
            </a:r>
            <a:r>
              <a:rPr lang="hu-HU" dirty="0"/>
              <a:t> ion</a:t>
            </a:r>
          </a:p>
          <a:p>
            <a:r>
              <a:rPr lang="hu-HU" dirty="0"/>
              <a:t>The ion concentartion, </a:t>
            </a:r>
            <a:r>
              <a:rPr lang="hu-HU" dirty="0" err="1"/>
              <a:t>as</a:t>
            </a:r>
            <a:r>
              <a:rPr lang="hu-HU" dirty="0"/>
              <a:t> </a:t>
            </a:r>
            <a:r>
              <a:rPr lang="hu-HU" dirty="0" err="1"/>
              <a:t>well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concentration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positive</a:t>
            </a:r>
            <a:r>
              <a:rPr lang="hu-HU" dirty="0"/>
              <a:t> </a:t>
            </a:r>
            <a:r>
              <a:rPr lang="hu-HU" dirty="0" err="1"/>
              <a:t>charges</a:t>
            </a:r>
            <a:r>
              <a:rPr lang="hu-HU" dirty="0"/>
              <a:t>, </a:t>
            </a:r>
            <a:r>
              <a:rPr lang="hu-HU" dirty="0" err="1"/>
              <a:t>increases</a:t>
            </a:r>
            <a:r>
              <a:rPr lang="hu-HU" dirty="0"/>
              <a:t> </a:t>
            </a:r>
            <a:r>
              <a:rPr lang="hu-HU" dirty="0" err="1"/>
              <a:t>at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point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influx</a:t>
            </a:r>
            <a:r>
              <a:rPr lang="hu-HU" dirty="0"/>
              <a:t>, </a:t>
            </a:r>
            <a:r>
              <a:rPr lang="hu-HU" dirty="0" err="1"/>
              <a:t>which</a:t>
            </a:r>
            <a:r>
              <a:rPr lang="hu-HU" dirty="0"/>
              <a:t> </a:t>
            </a:r>
            <a:r>
              <a:rPr lang="hu-HU" dirty="0" err="1"/>
              <a:t>results</a:t>
            </a:r>
            <a:r>
              <a:rPr lang="hu-HU" dirty="0"/>
              <a:t> in </a:t>
            </a:r>
            <a:r>
              <a:rPr lang="hu-HU" dirty="0" err="1"/>
              <a:t>the</a:t>
            </a:r>
            <a:r>
              <a:rPr lang="hu-HU" dirty="0"/>
              <a:t> flow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other</a:t>
            </a:r>
            <a:r>
              <a:rPr lang="hu-HU" dirty="0"/>
              <a:t> </a:t>
            </a:r>
            <a:r>
              <a:rPr lang="hu-HU" dirty="0" err="1"/>
              <a:t>positive</a:t>
            </a:r>
            <a:r>
              <a:rPr lang="hu-HU" dirty="0"/>
              <a:t> </a:t>
            </a:r>
            <a:r>
              <a:rPr lang="hu-HU" dirty="0" err="1"/>
              <a:t>charges</a:t>
            </a:r>
            <a:r>
              <a:rPr lang="hu-HU" dirty="0"/>
              <a:t> </a:t>
            </a:r>
            <a:r>
              <a:rPr lang="hu-HU" dirty="0" err="1"/>
              <a:t>inside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cell</a:t>
            </a:r>
            <a:r>
              <a:rPr lang="hu-HU" dirty="0"/>
              <a:t>, </a:t>
            </a:r>
            <a:r>
              <a:rPr lang="hu-HU" dirty="0" err="1"/>
              <a:t>due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repulsion</a:t>
            </a:r>
            <a:r>
              <a:rPr lang="hu-HU" dirty="0"/>
              <a:t> of like-</a:t>
            </a:r>
            <a:r>
              <a:rPr lang="hu-HU" dirty="0" err="1"/>
              <a:t>charged</a:t>
            </a:r>
            <a:r>
              <a:rPr lang="hu-HU" dirty="0"/>
              <a:t> </a:t>
            </a:r>
            <a:r>
              <a:rPr lang="hu-HU" dirty="0" err="1"/>
              <a:t>ions</a:t>
            </a:r>
            <a:endParaRPr lang="hu-HU" dirty="0"/>
          </a:p>
          <a:p>
            <a:r>
              <a:rPr lang="hu-HU" dirty="0"/>
              <a:t>The </a:t>
            </a:r>
            <a:r>
              <a:rPr lang="hu-HU" dirty="0" err="1"/>
              <a:t>spread</a:t>
            </a:r>
            <a:r>
              <a:rPr lang="hu-HU" dirty="0"/>
              <a:t> of </a:t>
            </a:r>
            <a:r>
              <a:rPr lang="hu-HU" dirty="0" err="1"/>
              <a:t>ions</a:t>
            </a:r>
            <a:r>
              <a:rPr lang="hu-HU" dirty="0"/>
              <a:t> </a:t>
            </a:r>
            <a:r>
              <a:rPr lang="hu-HU" dirty="0" err="1"/>
              <a:t>goes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all</a:t>
            </a:r>
            <a:r>
              <a:rPr lang="hu-HU" dirty="0"/>
              <a:t> </a:t>
            </a:r>
            <a:r>
              <a:rPr lang="hu-HU" dirty="0" err="1"/>
              <a:t>directions</a:t>
            </a:r>
            <a:endParaRPr lang="hu-HU" dirty="0"/>
          </a:p>
          <a:p>
            <a:r>
              <a:rPr lang="hu-HU" dirty="0"/>
              <a:t>The </a:t>
            </a:r>
            <a:r>
              <a:rPr lang="hu-HU" dirty="0" err="1"/>
              <a:t>concentration</a:t>
            </a:r>
            <a:r>
              <a:rPr lang="hu-HU" dirty="0"/>
              <a:t> </a:t>
            </a:r>
            <a:r>
              <a:rPr lang="hu-HU" dirty="0" err="1"/>
              <a:t>increase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ions</a:t>
            </a:r>
            <a:r>
              <a:rPr lang="hu-HU" dirty="0"/>
              <a:t> </a:t>
            </a:r>
            <a:r>
              <a:rPr lang="hu-HU" dirty="0" err="1"/>
              <a:t>spreads</a:t>
            </a:r>
            <a:r>
              <a:rPr lang="hu-HU" dirty="0"/>
              <a:t> out </a:t>
            </a:r>
            <a:r>
              <a:rPr lang="hu-HU" dirty="0">
                <a:latin typeface="Impact" panose="020B0806030902050204" pitchFamily="34" charset="0"/>
              </a:rPr>
              <a:t>→ </a:t>
            </a:r>
            <a:r>
              <a:rPr lang="hu-HU" dirty="0" err="1"/>
              <a:t>increase</a:t>
            </a:r>
            <a:r>
              <a:rPr lang="hu-HU" dirty="0"/>
              <a:t> of potential </a:t>
            </a:r>
            <a:r>
              <a:rPr lang="hu-HU" dirty="0" err="1"/>
              <a:t>at</a:t>
            </a:r>
            <a:r>
              <a:rPr lang="hu-HU" dirty="0"/>
              <a:t> </a:t>
            </a:r>
            <a:r>
              <a:rPr lang="hu-HU" dirty="0" err="1"/>
              <a:t>other</a:t>
            </a:r>
            <a:r>
              <a:rPr lang="hu-HU" dirty="0"/>
              <a:t> </a:t>
            </a:r>
            <a:r>
              <a:rPr lang="hu-HU" dirty="0" err="1"/>
              <a:t>points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axon</a:t>
            </a:r>
            <a:endParaRPr lang="hu-HU" dirty="0"/>
          </a:p>
          <a:p>
            <a:r>
              <a:rPr lang="hu-HU" dirty="0" err="1"/>
              <a:t>After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concentration</a:t>
            </a:r>
            <a:r>
              <a:rPr lang="hu-HU" dirty="0"/>
              <a:t> </a:t>
            </a:r>
            <a:r>
              <a:rPr lang="hu-HU" dirty="0" err="1"/>
              <a:t>fully</a:t>
            </a:r>
            <a:r>
              <a:rPr lang="hu-HU" dirty="0"/>
              <a:t> </a:t>
            </a:r>
            <a:r>
              <a:rPr lang="hu-HU" dirty="0" err="1"/>
              <a:t>spread</a:t>
            </a:r>
            <a:r>
              <a:rPr lang="hu-HU" dirty="0"/>
              <a:t> out </a:t>
            </a:r>
            <a:r>
              <a:rPr lang="hu-HU" dirty="0">
                <a:latin typeface="Impact" panose="020B0806030902050204" pitchFamily="34" charset="0"/>
              </a:rPr>
              <a:t>→ </a:t>
            </a:r>
            <a:r>
              <a:rPr lang="hu-HU" dirty="0"/>
              <a:t>resting </a:t>
            </a:r>
            <a:r>
              <a:rPr lang="hu-HU" dirty="0" err="1"/>
              <a:t>membrane</a:t>
            </a:r>
            <a:r>
              <a:rPr lang="hu-HU" dirty="0"/>
              <a:t> potential</a:t>
            </a:r>
          </a:p>
        </p:txBody>
      </p:sp>
    </p:spTree>
    <p:extLst>
      <p:ext uri="{BB962C8B-B14F-4D97-AF65-F5344CB8AC3E}">
        <p14:creationId xmlns:p14="http://schemas.microsoft.com/office/powerpoint/2010/main" val="2403380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31D632C-49D8-4DF8-BD5C-71F78498F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Sources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B6C6534-3C30-4DFD-84A7-7D9DCBAF4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Sperelakis</a:t>
            </a:r>
            <a:r>
              <a:rPr lang="en-US" dirty="0"/>
              <a:t>, Nicholas (2011). </a:t>
            </a:r>
            <a:r>
              <a:rPr lang="en-US" i="1" dirty="0"/>
              <a:t>Cell Physiology Source Book</a:t>
            </a:r>
            <a:r>
              <a:rPr lang="en-US" dirty="0"/>
              <a:t>. Academic Press. pp. 563–578.</a:t>
            </a:r>
            <a:endParaRPr lang="hu-HU" dirty="0"/>
          </a:p>
          <a:p>
            <a:r>
              <a:rPr lang="hu-HU" dirty="0"/>
              <a:t>Khan Academy - </a:t>
            </a:r>
            <a:r>
              <a:rPr lang="hu-HU" dirty="0" err="1"/>
              <a:t>Electrotonic</a:t>
            </a:r>
            <a:r>
              <a:rPr lang="hu-HU" dirty="0"/>
              <a:t> and </a:t>
            </a:r>
            <a:r>
              <a:rPr lang="hu-HU" dirty="0" err="1"/>
              <a:t>action</a:t>
            </a:r>
            <a:r>
              <a:rPr lang="hu-HU" dirty="0"/>
              <a:t> </a:t>
            </a:r>
            <a:r>
              <a:rPr lang="hu-HU" dirty="0" err="1"/>
              <a:t>potentials</a:t>
            </a:r>
            <a:r>
              <a:rPr lang="hu-HU" dirty="0"/>
              <a:t>: </a:t>
            </a:r>
            <a:r>
              <a:rPr lang="hu-HU" dirty="0">
                <a:hlinkClick r:id="rId2"/>
              </a:rPr>
              <a:t>https://www.khanacademy.org/science/biology/human-biology/neuron-nervous-system/v/electrotonic-action-potential</a:t>
            </a:r>
            <a:endParaRPr lang="hu-HU" dirty="0"/>
          </a:p>
          <a:p>
            <a:r>
              <a:rPr lang="hu-HU" dirty="0"/>
              <a:t>Wikipedia - </a:t>
            </a:r>
            <a:r>
              <a:rPr lang="hu-HU" dirty="0" err="1"/>
              <a:t>Electrotonic</a:t>
            </a:r>
            <a:r>
              <a:rPr lang="hu-HU" dirty="0"/>
              <a:t> potential: </a:t>
            </a:r>
            <a:r>
              <a:rPr lang="hu-HU" dirty="0">
                <a:hlinkClick r:id="rId3"/>
              </a:rPr>
              <a:t>https://en.wikipedia.org/wiki/Electrotonic_potential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6065935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72</TotalTime>
  <Words>330</Words>
  <Application>Microsoft Office PowerPoint</Application>
  <PresentationFormat>Szélesvásznú</PresentationFormat>
  <Paragraphs>29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Impact</vt:lpstr>
      <vt:lpstr>Trebuchet MS</vt:lpstr>
      <vt:lpstr>Berlin</vt:lpstr>
      <vt:lpstr>Electrotonic potential, conductance</vt:lpstr>
      <vt:lpstr>A few quick definitions</vt:lpstr>
      <vt:lpstr>Properties of the electrotonic potential</vt:lpstr>
      <vt:lpstr>Types of the effect of electrotonic potential</vt:lpstr>
      <vt:lpstr>The conductance of electrotonic potential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Electrotonic potential, conductance</dc:title>
  <dc:creator>Bence Belcsik</dc:creator>
  <cp:lastModifiedBy>Bence Belcsik</cp:lastModifiedBy>
  <cp:revision>10</cp:revision>
  <dcterms:created xsi:type="dcterms:W3CDTF">2019-09-25T21:35:31Z</dcterms:created>
  <dcterms:modified xsi:type="dcterms:W3CDTF">2019-09-25T22:48:17Z</dcterms:modified>
</cp:coreProperties>
</file>