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7"/>
  </p:notesMasterIdLst>
  <p:sldIdLst>
    <p:sldId id="256" r:id="rId2"/>
    <p:sldId id="258" r:id="rId3"/>
    <p:sldId id="259" r:id="rId4"/>
    <p:sldId id="260" r:id="rId5"/>
    <p:sldId id="257"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4660"/>
  </p:normalViewPr>
  <p:slideViewPr>
    <p:cSldViewPr snapToGrid="0">
      <p:cViewPr varScale="1">
        <p:scale>
          <a:sx n="119" d="100"/>
          <a:sy n="119" d="100"/>
        </p:scale>
        <p:origin x="96" y="19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átum hely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D43634-E45A-4D15-A2CF-6A6433CA5D53}" type="datetimeFigureOut">
              <a:rPr lang="en-US" smtClean="0"/>
              <a:t>10/23/2019</a:t>
            </a:fld>
            <a:endParaRPr lang="en-US"/>
          </a:p>
        </p:txBody>
      </p:sp>
      <p:sp>
        <p:nvSpPr>
          <p:cNvPr id="4" name="Diakép hely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Jegyzetek hely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a:p>
        </p:txBody>
      </p:sp>
      <p:sp>
        <p:nvSpPr>
          <p:cNvPr id="6" name="Élőláb hely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Dia számának hely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E32BC5-E1B1-46A9-99A0-7335BEBC1FD7}" type="slidenum">
              <a:rPr lang="en-US" smtClean="0"/>
              <a:t>‹#›</a:t>
            </a:fld>
            <a:endParaRPr lang="en-US"/>
          </a:p>
        </p:txBody>
      </p:sp>
    </p:spTree>
    <p:extLst>
      <p:ext uri="{BB962C8B-B14F-4D97-AF65-F5344CB8AC3E}">
        <p14:creationId xmlns:p14="http://schemas.microsoft.com/office/powerpoint/2010/main" val="28980739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sz="1200" kern="1200" dirty="0">
                <a:solidFill>
                  <a:schemeClr val="tx1"/>
                </a:solidFill>
                <a:effectLst/>
                <a:latin typeface="+mn-lt"/>
                <a:ea typeface="+mn-ea"/>
                <a:cs typeface="+mn-cs"/>
              </a:rPr>
              <a:t>The spinal cord is one of two main parts of the CNS. It’s main job is to connect the brain to the PNS. The spinal cord exits the skull through a cavity called that is named the foramen magnum, and it goes down the vertebral column. </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spinal cord is divided into 31 segments, each segment outputs a pair of spinal nerves. These are categorized by their location. There are 8 cervical segments, 12 thoracic segments, 5 lumbar segments, also 5 sacral segments, and a single coccygeal segment.</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There are two locations along the cord, that are enlarged compared to the other locations. The cervical and the lumbar enlargements. These parts contain more neurons to supply the limbs.</a:t>
            </a:r>
          </a:p>
          <a:p>
            <a:endParaRPr lang="en-US" dirty="0"/>
          </a:p>
          <a:p>
            <a:r>
              <a:rPr lang="en-US" dirty="0"/>
              <a:t>The grey and white matter composition changes in the segments based on the needs of the particular spinal nerve pair.</a:t>
            </a:r>
          </a:p>
        </p:txBody>
      </p:sp>
      <p:sp>
        <p:nvSpPr>
          <p:cNvPr id="4" name="Dia számának helye 3"/>
          <p:cNvSpPr>
            <a:spLocks noGrp="1"/>
          </p:cNvSpPr>
          <p:nvPr>
            <p:ph type="sldNum" sz="quarter" idx="5"/>
          </p:nvPr>
        </p:nvSpPr>
        <p:spPr/>
        <p:txBody>
          <a:bodyPr/>
          <a:lstStyle/>
          <a:p>
            <a:fld id="{75E32BC5-E1B1-46A9-99A0-7335BEBC1FD7}" type="slidenum">
              <a:rPr lang="en-US" smtClean="0"/>
              <a:t>2</a:t>
            </a:fld>
            <a:endParaRPr lang="en-US"/>
          </a:p>
        </p:txBody>
      </p:sp>
    </p:spTree>
    <p:extLst>
      <p:ext uri="{BB962C8B-B14F-4D97-AF65-F5344CB8AC3E}">
        <p14:creationId xmlns:p14="http://schemas.microsoft.com/office/powerpoint/2010/main" val="41408100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At any level of the spinal cord, we can find a butterfly-shaped region of grey matter surrounded by white matter. The grey matter is made up of the cell bodies of the neurons while the white matter </a:t>
            </a:r>
            <a:r>
              <a:rPr lang="en-US" sz="1200" kern="1200" dirty="0" err="1">
                <a:solidFill>
                  <a:schemeClr val="tx1"/>
                </a:solidFill>
                <a:effectLst/>
                <a:latin typeface="+mn-lt"/>
                <a:ea typeface="+mn-ea"/>
                <a:cs typeface="+mn-cs"/>
              </a:rPr>
              <a:t>consits</a:t>
            </a:r>
            <a:r>
              <a:rPr lang="en-US" sz="1200" kern="1200" dirty="0">
                <a:solidFill>
                  <a:schemeClr val="tx1"/>
                </a:solidFill>
                <a:effectLst/>
                <a:latin typeface="+mn-lt"/>
                <a:ea typeface="+mn-ea"/>
                <a:cs typeface="+mn-cs"/>
              </a:rPr>
              <a:t> of axons, that travel up the spinal cord to the brain, or down, to the PNS.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There is a small groove called the posterolateral sulcus where dorsal roots enter the cord carrying sensory information. There is another groove at the front of the cord called the anterolateral sulcus, from where ventral roots leave to carry motor information to the muscles.</a:t>
            </a:r>
          </a:p>
          <a:p>
            <a:endParaRPr lang="en-US" dirty="0"/>
          </a:p>
          <a:p>
            <a:r>
              <a:rPr lang="en-US" sz="1200" kern="1200" dirty="0">
                <a:solidFill>
                  <a:schemeClr val="tx1"/>
                </a:solidFill>
                <a:effectLst/>
                <a:latin typeface="+mn-lt"/>
                <a:ea typeface="+mn-ea"/>
                <a:cs typeface="+mn-cs"/>
              </a:rPr>
              <a:t>The grey matter is divided into three regions.</a:t>
            </a:r>
          </a:p>
          <a:p>
            <a:pPr lvl="0" fontAlgn="base"/>
            <a:r>
              <a:rPr lang="en-US" sz="1200" u="none" strike="noStrike" kern="1200" dirty="0">
                <a:solidFill>
                  <a:schemeClr val="tx1"/>
                </a:solidFill>
                <a:effectLst/>
                <a:latin typeface="+mn-lt"/>
                <a:ea typeface="+mn-ea"/>
                <a:cs typeface="+mn-cs"/>
              </a:rPr>
              <a:t>1) The posterior horn contains neurons, that make connections within the spinal cord called interneurons, and other neurons that are ascending, carrying information to the brain.</a:t>
            </a:r>
          </a:p>
          <a:p>
            <a:pPr lvl="0" fontAlgn="base"/>
            <a:r>
              <a:rPr lang="en-US" sz="1200" u="none" strike="noStrike" kern="1200" dirty="0">
                <a:solidFill>
                  <a:schemeClr val="tx1"/>
                </a:solidFill>
                <a:effectLst/>
                <a:latin typeface="+mn-lt"/>
                <a:ea typeface="+mn-ea"/>
                <a:cs typeface="+mn-cs"/>
              </a:rPr>
              <a:t>2) The anterior horn contains the perikaryon of motor neurons that go to skeletal muscles.</a:t>
            </a:r>
          </a:p>
          <a:p>
            <a:pPr lvl="0" fontAlgn="base"/>
            <a:r>
              <a:rPr lang="en-US" sz="1200" u="none" strike="noStrike" kern="1200" dirty="0">
                <a:solidFill>
                  <a:schemeClr val="tx1"/>
                </a:solidFill>
                <a:effectLst/>
                <a:latin typeface="+mn-lt"/>
                <a:ea typeface="+mn-ea"/>
                <a:cs typeface="+mn-cs"/>
              </a:rPr>
              <a:t>3) The intermediate grey matter has some characteristics of both areas around it, but also contains neurons targeting automatic functions e.g.: heart rate and respiration.</a:t>
            </a:r>
          </a:p>
          <a:p>
            <a:endParaRPr lang="en-US" dirty="0"/>
          </a:p>
          <a:p>
            <a:r>
              <a:rPr lang="en-US" sz="1200" kern="1200" dirty="0">
                <a:solidFill>
                  <a:schemeClr val="tx1"/>
                </a:solidFill>
                <a:effectLst/>
                <a:latin typeface="+mn-lt"/>
                <a:ea typeface="+mn-ea"/>
                <a:cs typeface="+mn-cs"/>
              </a:rPr>
              <a:t>The white matter of the spinal cord consists of bundles of ascending and descending fibers, that carry sensory information to the brain and motor information to the body.</a:t>
            </a:r>
          </a:p>
          <a:p>
            <a:pPr lvl="0" fontAlgn="base"/>
            <a:r>
              <a:rPr lang="en-US" sz="1200" u="none" strike="noStrike" kern="1200" dirty="0">
                <a:solidFill>
                  <a:schemeClr val="tx1"/>
                </a:solidFill>
                <a:effectLst/>
                <a:latin typeface="+mn-lt"/>
                <a:ea typeface="+mn-ea"/>
                <a:cs typeface="+mn-cs"/>
              </a:rPr>
              <a:t>1) The back of the spinal cord contains the posterior funiculi, that carry information about touch and limb position to the brain.</a:t>
            </a:r>
          </a:p>
          <a:p>
            <a:pPr lvl="0" fontAlgn="base"/>
            <a:r>
              <a:rPr lang="en-US" sz="1200" u="none" strike="noStrike" kern="1200" dirty="0">
                <a:solidFill>
                  <a:schemeClr val="tx1"/>
                </a:solidFill>
                <a:effectLst/>
                <a:latin typeface="+mn-lt"/>
                <a:ea typeface="+mn-ea"/>
                <a:cs typeface="+mn-cs"/>
              </a:rPr>
              <a:t>2) The lateral funiculi carries important pain pathways as well as important descending pathways that are responsible for causing movement.</a:t>
            </a:r>
          </a:p>
          <a:p>
            <a:pPr lvl="0" fontAlgn="base"/>
            <a:r>
              <a:rPr lang="en-US" sz="1200" u="none" strike="noStrike" kern="1200" dirty="0">
                <a:solidFill>
                  <a:schemeClr val="tx1"/>
                </a:solidFill>
                <a:effectLst/>
                <a:latin typeface="+mn-lt"/>
                <a:ea typeface="+mn-ea"/>
                <a:cs typeface="+mn-cs"/>
              </a:rPr>
              <a:t>3) The anterior funiculi contain various ascending and descending pathways.</a:t>
            </a:r>
          </a:p>
          <a:p>
            <a:endParaRPr lang="en-US" dirty="0"/>
          </a:p>
          <a:p>
            <a:endParaRPr lang="en-US" dirty="0"/>
          </a:p>
        </p:txBody>
      </p:sp>
      <p:sp>
        <p:nvSpPr>
          <p:cNvPr id="4" name="Dia számának helye 3"/>
          <p:cNvSpPr>
            <a:spLocks noGrp="1"/>
          </p:cNvSpPr>
          <p:nvPr>
            <p:ph type="sldNum" sz="quarter" idx="5"/>
          </p:nvPr>
        </p:nvSpPr>
        <p:spPr/>
        <p:txBody>
          <a:bodyPr/>
          <a:lstStyle/>
          <a:p>
            <a:fld id="{75E32BC5-E1B1-46A9-99A0-7335BEBC1FD7}" type="slidenum">
              <a:rPr lang="en-US" smtClean="0"/>
              <a:t>3</a:t>
            </a:fld>
            <a:endParaRPr lang="en-US"/>
          </a:p>
        </p:txBody>
      </p:sp>
    </p:spTree>
    <p:extLst>
      <p:ext uri="{BB962C8B-B14F-4D97-AF65-F5344CB8AC3E}">
        <p14:creationId xmlns:p14="http://schemas.microsoft.com/office/powerpoint/2010/main" val="31739189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sz="1200" kern="1200" dirty="0">
                <a:solidFill>
                  <a:schemeClr val="tx1"/>
                </a:solidFill>
                <a:effectLst/>
                <a:latin typeface="+mn-lt"/>
                <a:ea typeface="+mn-ea"/>
                <a:cs typeface="+mn-cs"/>
              </a:rPr>
              <a:t>The cord is surrounded by a three layer membrane </a:t>
            </a:r>
            <a:r>
              <a:rPr lang="en-US" sz="1200" kern="1200" dirty="0" err="1">
                <a:solidFill>
                  <a:schemeClr val="tx1"/>
                </a:solidFill>
                <a:effectLst/>
                <a:latin typeface="+mn-lt"/>
                <a:ea typeface="+mn-ea"/>
                <a:cs typeface="+mn-cs"/>
              </a:rPr>
              <a:t>membrane</a:t>
            </a:r>
            <a:r>
              <a:rPr lang="en-US" sz="1200" kern="1200" dirty="0">
                <a:solidFill>
                  <a:schemeClr val="tx1"/>
                </a:solidFill>
                <a:effectLst/>
                <a:latin typeface="+mn-lt"/>
                <a:ea typeface="+mn-ea"/>
                <a:cs typeface="+mn-cs"/>
              </a:rPr>
              <a:t> called respectively from inside out: </a:t>
            </a:r>
          </a:p>
          <a:p>
            <a:r>
              <a:rPr lang="en-US" sz="1200" kern="1200" dirty="0">
                <a:solidFill>
                  <a:schemeClr val="tx1"/>
                </a:solidFill>
                <a:effectLst/>
                <a:latin typeface="+mn-lt"/>
                <a:ea typeface="+mn-ea"/>
                <a:cs typeface="+mn-cs"/>
              </a:rPr>
              <a:t>the </a:t>
            </a:r>
            <a:r>
              <a:rPr lang="en-US" sz="1200" kern="1200" dirty="0" err="1">
                <a:solidFill>
                  <a:schemeClr val="tx1"/>
                </a:solidFill>
                <a:effectLst/>
                <a:latin typeface="+mn-lt"/>
                <a:ea typeface="+mn-ea"/>
                <a:cs typeface="+mn-cs"/>
              </a:rPr>
              <a:t>piamatter</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arachnoid membrane</a:t>
            </a:r>
          </a:p>
          <a:p>
            <a:r>
              <a:rPr lang="en-US" sz="1200" kern="1200" dirty="0">
                <a:solidFill>
                  <a:schemeClr val="tx1"/>
                </a:solidFill>
                <a:effectLst/>
                <a:latin typeface="+mn-lt"/>
                <a:ea typeface="+mn-ea"/>
                <a:cs typeface="+mn-cs"/>
              </a:rPr>
              <a:t>and the </a:t>
            </a:r>
            <a:r>
              <a:rPr lang="en-US" sz="1200" kern="1200" dirty="0" err="1">
                <a:solidFill>
                  <a:schemeClr val="tx1"/>
                </a:solidFill>
                <a:effectLst/>
                <a:latin typeface="+mn-lt"/>
                <a:ea typeface="+mn-ea"/>
                <a:cs typeface="+mn-cs"/>
              </a:rPr>
              <a:t>duramatter</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but the cord ends before the end of this protective membranes, and the spinal nerves that leave the cord from segments below this level have to travel down through the vertebral canal </a:t>
            </a:r>
            <a:r>
              <a:rPr lang="en-US" sz="1200" kern="1200" dirty="0" err="1">
                <a:solidFill>
                  <a:schemeClr val="tx1"/>
                </a:solidFill>
                <a:effectLst/>
                <a:latin typeface="+mn-lt"/>
                <a:ea typeface="+mn-ea"/>
                <a:cs typeface="+mn-cs"/>
              </a:rPr>
              <a:t>untill</a:t>
            </a:r>
            <a:r>
              <a:rPr lang="en-US" sz="1200" kern="1200" dirty="0">
                <a:solidFill>
                  <a:schemeClr val="tx1"/>
                </a:solidFill>
                <a:effectLst/>
                <a:latin typeface="+mn-lt"/>
                <a:ea typeface="+mn-ea"/>
                <a:cs typeface="+mn-cs"/>
              </a:rPr>
              <a:t> they reach the appropriate segment.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Also the bones surrounding the spinal cord is a huge factor in protection.</a:t>
            </a:r>
            <a:endParaRPr lang="en-US" dirty="0"/>
          </a:p>
        </p:txBody>
      </p:sp>
      <p:sp>
        <p:nvSpPr>
          <p:cNvPr id="4" name="Dia számának helye 3"/>
          <p:cNvSpPr>
            <a:spLocks noGrp="1"/>
          </p:cNvSpPr>
          <p:nvPr>
            <p:ph type="sldNum" sz="quarter" idx="5"/>
          </p:nvPr>
        </p:nvSpPr>
        <p:spPr/>
        <p:txBody>
          <a:bodyPr/>
          <a:lstStyle/>
          <a:p>
            <a:fld id="{75E32BC5-E1B1-46A9-99A0-7335BEBC1FD7}" type="slidenum">
              <a:rPr lang="en-US" smtClean="0"/>
              <a:t>4</a:t>
            </a:fld>
            <a:endParaRPr lang="en-US"/>
          </a:p>
        </p:txBody>
      </p:sp>
    </p:spTree>
    <p:extLst>
      <p:ext uri="{BB962C8B-B14F-4D97-AF65-F5344CB8AC3E}">
        <p14:creationId xmlns:p14="http://schemas.microsoft.com/office/powerpoint/2010/main" val="794668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hu-HU"/>
              <a:t>Mintacím szerkesztése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a:t>Kattintson ide az alcím mintájának szerkesztéséhez</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10/23/2019</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Vertical Text Placeholder 2"/>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hu-HU"/>
              <a:t>Mintacím szerkesztése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Content Placeholder 2"/>
          <p:cNvSpPr>
            <a:spLocks noGrp="1"/>
          </p:cNvSpPr>
          <p:nvPr>
            <p:ph idx="1"/>
          </p:nvPr>
        </p:nvSpPr>
        <p:spPr/>
        <p:txBody>
          <a:bodyPr ancho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hu-HU"/>
              <a:t>Mintacím szerkesztése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a:t>Mintaszöveg szerkesztése</a:t>
            </a:r>
          </a:p>
        </p:txBody>
      </p:sp>
      <p:sp>
        <p:nvSpPr>
          <p:cNvPr id="4" name="Date Placeholder 3"/>
          <p:cNvSpPr>
            <a:spLocks noGrp="1"/>
          </p:cNvSpPr>
          <p:nvPr>
            <p:ph type="dt" sz="half" idx="10"/>
          </p:nvPr>
        </p:nvSpPr>
        <p:spPr/>
        <p:txBody>
          <a:bodyPr/>
          <a:lstStyle/>
          <a:p>
            <a:fld id="{48A87A34-81AB-432B-8DAE-1953F412C126}" type="datetimeFigureOut">
              <a:rPr lang="en-US" dirty="0"/>
              <a:t>10/23/2019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hu-HU"/>
              <a:t>Mintacím szerkesztése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hu-HU"/>
              <a:t>Mintacím szerkesztése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Content Placeholder 3"/>
          <p:cNvSpPr>
            <a:spLocks noGrp="1"/>
          </p:cNvSpPr>
          <p:nvPr>
            <p:ph sz="half" idx="2"/>
          </p:nvPr>
        </p:nvSpPr>
        <p:spPr>
          <a:xfrm>
            <a:off x="1447191" y="2824269"/>
            <a:ext cx="4645152" cy="2644457"/>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Content Placeholder 5"/>
          <p:cNvSpPr>
            <a:spLocks noGrp="1"/>
          </p:cNvSpPr>
          <p:nvPr>
            <p:ph sz="quarter" idx="4"/>
          </p:nvPr>
        </p:nvSpPr>
        <p:spPr>
          <a:xfrm>
            <a:off x="6412362" y="2821491"/>
            <a:ext cx="4645152" cy="2637371"/>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10/23/2019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10/23/2019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10/23/2019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hu-HU"/>
              <a:t>Mintacím szerkesztése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ate Placeholder 4"/>
          <p:cNvSpPr>
            <a:spLocks noGrp="1"/>
          </p:cNvSpPr>
          <p:nvPr>
            <p:ph type="dt" sz="half" idx="10"/>
          </p:nvPr>
        </p:nvSpPr>
        <p:spPr/>
        <p:txBody>
          <a:bodyPr/>
          <a:lstStyle/>
          <a:p>
            <a:fld id="{48A87A34-81AB-432B-8DAE-1953F412C126}" type="datetimeFigureOut">
              <a:rPr lang="en-US" dirty="0"/>
              <a:t>10/23/2019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hu-HU"/>
              <a:t>Mintacím szerkesztése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u-HU"/>
              <a:t>Kép beszúrásához kattintson az ikonra</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10/23/2019</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hu-HU"/>
              <a:t>Mintacím szerkesztése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10/23/2019</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kenhub.com/en/library/anatomy/the-spinal-cord" TargetMode="External"/><Relationship Id="rId2" Type="http://schemas.openxmlformats.org/officeDocument/2006/relationships/hyperlink" Target="https://www.apsubiology.org/anatomy/2010/2010_Exam_Reviews/Exam_4_Review/CH_12_Gross_Anatomy_of_the_Spinal_Cord.htm" TargetMode="External"/><Relationship Id="rId1" Type="http://schemas.openxmlformats.org/officeDocument/2006/relationships/slideLayout" Target="../slideLayouts/slideLayout2.xml"/><Relationship Id="rId5" Type="http://schemas.openxmlformats.org/officeDocument/2006/relationships/hyperlink" Target="http://faculty.etsu.edu/forsman/ftl_3_presentation/peripheral%20nervous%20system.htm" TargetMode="External"/><Relationship Id="rId4" Type="http://schemas.openxmlformats.org/officeDocument/2006/relationships/hyperlink" Target="https://accessphysiotherapy.mhmedical.com/data/Multimedia/grandRounds/pnervsystem/media/pnervsystem_print.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C67B820C-4A5C-4CFE-AFE5-9C510ED372D7}"/>
              </a:ext>
            </a:extLst>
          </p:cNvPr>
          <p:cNvSpPr>
            <a:spLocks noGrp="1"/>
          </p:cNvSpPr>
          <p:nvPr>
            <p:ph type="ctrTitle"/>
          </p:nvPr>
        </p:nvSpPr>
        <p:spPr/>
        <p:txBody>
          <a:bodyPr>
            <a:noAutofit/>
          </a:bodyPr>
          <a:lstStyle/>
          <a:p>
            <a:r>
              <a:rPr lang="en-US" sz="2800" dirty="0"/>
              <a:t>Organization rules of the spinal cord</a:t>
            </a:r>
            <a:br>
              <a:rPr lang="en-US" sz="2800" dirty="0"/>
            </a:br>
            <a:br>
              <a:rPr lang="en-US" sz="2800" dirty="0"/>
            </a:br>
            <a:r>
              <a:rPr lang="en-US" sz="2800" dirty="0"/>
              <a:t>Distribution and function of neurons</a:t>
            </a:r>
          </a:p>
        </p:txBody>
      </p:sp>
      <p:sp>
        <p:nvSpPr>
          <p:cNvPr id="3" name="Alcím 2">
            <a:extLst>
              <a:ext uri="{FF2B5EF4-FFF2-40B4-BE49-F238E27FC236}">
                <a16:creationId xmlns:a16="http://schemas.microsoft.com/office/drawing/2014/main" id="{B99CAAFF-FE16-4C62-91A3-B0E8B7505D85}"/>
              </a:ext>
            </a:extLst>
          </p:cNvPr>
          <p:cNvSpPr>
            <a:spLocks noGrp="1"/>
          </p:cNvSpPr>
          <p:nvPr>
            <p:ph type="subTitle" idx="1"/>
          </p:nvPr>
        </p:nvSpPr>
        <p:spPr/>
        <p:txBody>
          <a:bodyPr/>
          <a:lstStyle/>
          <a:p>
            <a:r>
              <a:rPr lang="en-US" dirty="0"/>
              <a:t>Áron </a:t>
            </a:r>
            <a:r>
              <a:rPr lang="en-US" dirty="0" err="1"/>
              <a:t>ErdÉlyi</a:t>
            </a:r>
            <a:endParaRPr lang="en-US" dirty="0"/>
          </a:p>
        </p:txBody>
      </p:sp>
    </p:spTree>
    <p:extLst>
      <p:ext uri="{BB962C8B-B14F-4D97-AF65-F5344CB8AC3E}">
        <p14:creationId xmlns:p14="http://schemas.microsoft.com/office/powerpoint/2010/main" val="2142765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Képtalálat a következőre: „regions of the spinal cord”">
            <a:extLst>
              <a:ext uri="{FF2B5EF4-FFF2-40B4-BE49-F238E27FC236}">
                <a16:creationId xmlns:a16="http://schemas.microsoft.com/office/drawing/2014/main" id="{6722CBFB-9E89-4231-A944-681DA2F5AC8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7748" y="-419878"/>
            <a:ext cx="6858000" cy="7697756"/>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Képtalálat a következőre: „cross section of the spinal cord enlargement”">
            <a:extLst>
              <a:ext uri="{FF2B5EF4-FFF2-40B4-BE49-F238E27FC236}">
                <a16:creationId xmlns:a16="http://schemas.microsoft.com/office/drawing/2014/main" id="{78F522AF-2E38-4BD1-9952-50E940A2A9B5}"/>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48545" r="14245"/>
          <a:stretch/>
        </p:blipFill>
        <p:spPr bwMode="auto">
          <a:xfrm>
            <a:off x="8285748" y="-164139"/>
            <a:ext cx="3048000" cy="70221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7356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Képtalálat a következőre: „cross section of the spinal”">
            <a:extLst>
              <a:ext uri="{FF2B5EF4-FFF2-40B4-BE49-F238E27FC236}">
                <a16:creationId xmlns:a16="http://schemas.microsoft.com/office/drawing/2014/main" id="{2C43D270-CC26-4794-9D38-6365A12B29A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018" t="12820" r="2570" b="16992"/>
          <a:stretch/>
        </p:blipFill>
        <p:spPr bwMode="auto">
          <a:xfrm>
            <a:off x="95250" y="685800"/>
            <a:ext cx="12001500" cy="57102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1704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Képtalálat a következőre: „cross section of the spinal cord protection dura mater”">
            <a:extLst>
              <a:ext uri="{FF2B5EF4-FFF2-40B4-BE49-F238E27FC236}">
                <a16:creationId xmlns:a16="http://schemas.microsoft.com/office/drawing/2014/main" id="{19E351E6-028A-4120-B184-5E9864C0E5E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5425"/>
          <a:stretch/>
        </p:blipFill>
        <p:spPr bwMode="auto">
          <a:xfrm>
            <a:off x="-13301" y="257175"/>
            <a:ext cx="12218602" cy="61245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9261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897BEE9D-291D-4FB9-8F23-ABF21D6AE90E}"/>
              </a:ext>
            </a:extLst>
          </p:cNvPr>
          <p:cNvSpPr>
            <a:spLocks noGrp="1"/>
          </p:cNvSpPr>
          <p:nvPr>
            <p:ph type="title"/>
          </p:nvPr>
        </p:nvSpPr>
        <p:spPr/>
        <p:txBody>
          <a:bodyPr/>
          <a:lstStyle/>
          <a:p>
            <a:r>
              <a:rPr lang="en-US" dirty="0"/>
              <a:t>sources</a:t>
            </a:r>
          </a:p>
        </p:txBody>
      </p:sp>
      <p:sp>
        <p:nvSpPr>
          <p:cNvPr id="3" name="Tartalom helye 2">
            <a:extLst>
              <a:ext uri="{FF2B5EF4-FFF2-40B4-BE49-F238E27FC236}">
                <a16:creationId xmlns:a16="http://schemas.microsoft.com/office/drawing/2014/main" id="{D1B73B58-DC53-4A58-A618-E8431C1D09C6}"/>
              </a:ext>
            </a:extLst>
          </p:cNvPr>
          <p:cNvSpPr>
            <a:spLocks noGrp="1"/>
          </p:cNvSpPr>
          <p:nvPr>
            <p:ph idx="1"/>
          </p:nvPr>
        </p:nvSpPr>
        <p:spPr/>
        <p:txBody>
          <a:bodyPr>
            <a:normAutofit fontScale="92500" lnSpcReduction="20000"/>
          </a:bodyPr>
          <a:lstStyle/>
          <a:p>
            <a:r>
              <a:rPr lang="en-US" dirty="0"/>
              <a:t>Content:</a:t>
            </a:r>
          </a:p>
          <a:p>
            <a:pPr lvl="1"/>
            <a:r>
              <a:rPr lang="en-US" dirty="0" err="1"/>
              <a:t>Zsolt</a:t>
            </a:r>
            <a:r>
              <a:rPr lang="en-US" dirty="0"/>
              <a:t> </a:t>
            </a:r>
            <a:r>
              <a:rPr lang="en-US" dirty="0" err="1"/>
              <a:t>Liposits</a:t>
            </a:r>
            <a:r>
              <a:rPr lang="en-US" dirty="0"/>
              <a:t>. </a:t>
            </a:r>
            <a:r>
              <a:rPr lang="en-US" i="1" dirty="0"/>
              <a:t>SPINAL CORD</a:t>
            </a:r>
            <a:r>
              <a:rPr lang="en-US" dirty="0"/>
              <a:t>. Basics of Neurobiology.</a:t>
            </a:r>
          </a:p>
          <a:p>
            <a:pPr lvl="1" fontAlgn="base"/>
            <a:r>
              <a:rPr lang="en-US" dirty="0" err="1"/>
              <a:t>Zsolt</a:t>
            </a:r>
            <a:r>
              <a:rPr lang="en-US" dirty="0"/>
              <a:t> </a:t>
            </a:r>
            <a:r>
              <a:rPr lang="en-US" dirty="0" err="1"/>
              <a:t>Liposits</a:t>
            </a:r>
            <a:r>
              <a:rPr lang="en-US" dirty="0"/>
              <a:t>. </a:t>
            </a:r>
            <a:r>
              <a:rPr lang="en-US" i="1" dirty="0"/>
              <a:t>INTERNAL STRUCTURE OF SPINAL CORD</a:t>
            </a:r>
            <a:r>
              <a:rPr lang="en-US" dirty="0"/>
              <a:t>. Basics of Neurobiology.</a:t>
            </a:r>
          </a:p>
          <a:p>
            <a:pPr lvl="1" fontAlgn="base"/>
            <a:r>
              <a:rPr lang="en-US" dirty="0"/>
              <a:t>Armando </a:t>
            </a:r>
            <a:r>
              <a:rPr lang="en-US" dirty="0" err="1"/>
              <a:t>Hasudungan</a:t>
            </a:r>
            <a:r>
              <a:rPr lang="en-US" dirty="0"/>
              <a:t>. </a:t>
            </a:r>
            <a:r>
              <a:rPr lang="en-US" i="1" dirty="0"/>
              <a:t>SPINAL CORD INTRODUCTION</a:t>
            </a:r>
            <a:r>
              <a:rPr lang="en-US" dirty="0"/>
              <a:t>.</a:t>
            </a:r>
          </a:p>
          <a:p>
            <a:pPr lvl="1" fontAlgn="base"/>
            <a:r>
              <a:rPr lang="en-US" dirty="0" err="1"/>
              <a:t>Schoenen</a:t>
            </a:r>
            <a:r>
              <a:rPr lang="en-US" dirty="0"/>
              <a:t> J. </a:t>
            </a:r>
            <a:r>
              <a:rPr lang="en-US" i="1" dirty="0"/>
              <a:t>THE DENDRITIC ORGANIZATION OF THE HUMAN SPINAL CORD: THE DORSAL HORN</a:t>
            </a:r>
            <a:r>
              <a:rPr lang="en-US" dirty="0"/>
              <a:t>. Neuroscience.</a:t>
            </a:r>
          </a:p>
          <a:p>
            <a:r>
              <a:rPr lang="en-US" dirty="0"/>
              <a:t>Images:</a:t>
            </a:r>
          </a:p>
          <a:p>
            <a:pPr lvl="1"/>
            <a:r>
              <a:rPr lang="en-US" sz="1200" dirty="0">
                <a:hlinkClick r:id="rId2"/>
              </a:rPr>
              <a:t>https://www.apsubiology.org/anatomy/2010/2010_Exam_Reviews/Exam_4_Review/CH_12_Gross_Anatomy_of_the_Spinal_Cord.htm</a:t>
            </a:r>
            <a:endParaRPr lang="en-US" sz="1200" dirty="0"/>
          </a:p>
          <a:p>
            <a:pPr lvl="1"/>
            <a:r>
              <a:rPr lang="en-US" sz="1200" dirty="0">
                <a:hlinkClick r:id="rId3"/>
              </a:rPr>
              <a:t>https://www.kenhub.com/en/library/anatomy/the-spinal-cord</a:t>
            </a:r>
            <a:endParaRPr lang="en-US" sz="1200" dirty="0"/>
          </a:p>
          <a:p>
            <a:pPr lvl="1"/>
            <a:r>
              <a:rPr lang="en-US" sz="1200" dirty="0">
                <a:hlinkClick r:id="rId4"/>
              </a:rPr>
              <a:t>https://accessphysiotherapy.mhmedical.com/data/Multimedia/grandRounds/pnervsystem/media/pnervsystem_print.html</a:t>
            </a:r>
            <a:endParaRPr lang="en-US" sz="1200" dirty="0"/>
          </a:p>
          <a:p>
            <a:pPr lvl="1"/>
            <a:r>
              <a:rPr lang="en-US" sz="1200" dirty="0">
                <a:hlinkClick r:id="rId5"/>
              </a:rPr>
              <a:t>http://faculty.etsu.edu/forsman/ftl_3_presentation/peripheral%20nervous%20system.htm</a:t>
            </a:r>
            <a:endParaRPr lang="en-US" sz="1200" dirty="0"/>
          </a:p>
        </p:txBody>
      </p:sp>
    </p:spTree>
    <p:extLst>
      <p:ext uri="{BB962C8B-B14F-4D97-AF65-F5344CB8AC3E}">
        <p14:creationId xmlns:p14="http://schemas.microsoft.com/office/powerpoint/2010/main" val="684210335"/>
      </p:ext>
    </p:extLst>
  </p:cSld>
  <p:clrMapOvr>
    <a:masterClrMapping/>
  </p:clrMapOvr>
</p:sld>
</file>

<file path=ppt/theme/theme1.xml><?xml version="1.0" encoding="utf-8"?>
<a:theme xmlns:a="http://schemas.openxmlformats.org/drawingml/2006/main" name="Galéria">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TM10001114[[fn=Galéria]]</Template>
  <TotalTime>43</TotalTime>
  <Words>681</Words>
  <Application>Microsoft Office PowerPoint</Application>
  <PresentationFormat>Szélesvásznú</PresentationFormat>
  <Paragraphs>43</Paragraphs>
  <Slides>5</Slides>
  <Notes>3</Notes>
  <HiddenSlides>0</HiddenSlides>
  <MMClips>0</MMClips>
  <ScaleCrop>false</ScaleCrop>
  <HeadingPairs>
    <vt:vector size="6" baseType="variant">
      <vt:variant>
        <vt:lpstr>Használt betűtípusok</vt:lpstr>
      </vt:variant>
      <vt:variant>
        <vt:i4>3</vt:i4>
      </vt:variant>
      <vt:variant>
        <vt:lpstr>Téma</vt:lpstr>
      </vt:variant>
      <vt:variant>
        <vt:i4>1</vt:i4>
      </vt:variant>
      <vt:variant>
        <vt:lpstr>Diacímek</vt:lpstr>
      </vt:variant>
      <vt:variant>
        <vt:i4>5</vt:i4>
      </vt:variant>
    </vt:vector>
  </HeadingPairs>
  <TitlesOfParts>
    <vt:vector size="9" baseType="lpstr">
      <vt:lpstr>Arial</vt:lpstr>
      <vt:lpstr>Calibri</vt:lpstr>
      <vt:lpstr>Gill Sans MT</vt:lpstr>
      <vt:lpstr>Galéria</vt:lpstr>
      <vt:lpstr>Organization rules of the spinal cord  Distribution and function of neurons</vt:lpstr>
      <vt:lpstr>PowerPoint-bemutató</vt:lpstr>
      <vt:lpstr>PowerPoint-bemutató</vt:lpstr>
      <vt:lpstr>PowerPoint-bemutató</vt:lpstr>
      <vt:lpstr>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Organization rules of the spinal cord  Distribution and function of neurons</dc:title>
  <dc:creator>Áron Erdélyi</dc:creator>
  <cp:lastModifiedBy>Áron Erdélyi</cp:lastModifiedBy>
  <cp:revision>5</cp:revision>
  <dcterms:created xsi:type="dcterms:W3CDTF">2019-10-23T17:32:31Z</dcterms:created>
  <dcterms:modified xsi:type="dcterms:W3CDTF">2019-10-23T18:15:35Z</dcterms:modified>
</cp:coreProperties>
</file>