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9" r:id="rId6"/>
    <p:sldId id="257" r:id="rId7"/>
    <p:sldId id="258" r:id="rId8"/>
    <p:sldId id="261" r:id="rId9"/>
    <p:sldId id="260" r:id="rId10"/>
    <p:sldId id="262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24" autoAdjust="0"/>
    <p:restoredTop sz="80303" autoAdjust="0"/>
  </p:normalViewPr>
  <p:slideViewPr>
    <p:cSldViewPr snapToGrid="0">
      <p:cViewPr varScale="1">
        <p:scale>
          <a:sx n="44" d="100"/>
          <a:sy n="44" d="100"/>
        </p:scale>
        <p:origin x="86" y="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F32A9-40D0-4AA3-B09F-D1654E18D5D7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91F53-877B-45AC-B00B-124A410B9ED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641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ABAA_receptor#cite_note-4" TargetMode="External"/><Relationship Id="rId3" Type="http://schemas.openxmlformats.org/officeDocument/2006/relationships/hyperlink" Target="https://en.wikipedia.org/wiki/AMPA" TargetMode="External"/><Relationship Id="rId7" Type="http://schemas.openxmlformats.org/officeDocument/2006/relationships/hyperlink" Target="https://en.wikipedia.org/wiki/Chloride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Ion_channel" TargetMode="External"/><Relationship Id="rId5" Type="http://schemas.openxmlformats.org/officeDocument/2006/relationships/hyperlink" Target="https://en.wikipedia.org/wiki/Ligand-gated_ion_channel" TargetMode="External"/><Relationship Id="rId4" Type="http://schemas.openxmlformats.org/officeDocument/2006/relationships/hyperlink" Target="https://en.wikipedia.org/wiki/Ionotropic_receptor" TargetMode="External"/><Relationship Id="rId9" Type="http://schemas.openxmlformats.org/officeDocument/2006/relationships/hyperlink" Target="https://en.wikipedia.org/wiki/Neurotransmission" TargetMode="Externa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Resting_potential" TargetMode="External"/><Relationship Id="rId3" Type="http://schemas.openxmlformats.org/officeDocument/2006/relationships/hyperlink" Target="https://en.wikipedia.org/wiki/Synaptic_plasticity" TargetMode="External"/><Relationship Id="rId7" Type="http://schemas.openxmlformats.org/officeDocument/2006/relationships/hyperlink" Target="https://en.wikipedia.org/wiki/Membrane_potential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Cation" TargetMode="External"/><Relationship Id="rId5" Type="http://schemas.openxmlformats.org/officeDocument/2006/relationships/hyperlink" Target="https://en.wikipedia.org/wiki/NMDA_receptor#cite_note-pmid19605837-3" TargetMode="External"/><Relationship Id="rId4" Type="http://schemas.openxmlformats.org/officeDocument/2006/relationships/hyperlink" Target="https://en.wikipedia.org/wiki/Memory" TargetMode="External"/><Relationship Id="rId9" Type="http://schemas.openxmlformats.org/officeDocument/2006/relationships/hyperlink" Target="https://en.wikipedia.org/wiki/Binding_sit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1F53-877B-45AC-B00B-124A410B9EDA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8598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Voltage-gated ion channel. When the membrane is polarized, the voltage sensing domain of the channel shifts, opening the channel to ion flow (ions represented by yellow circles).</a:t>
            </a:r>
            <a:endParaRPr lang="hu-HU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Sodium (Na</a:t>
            </a:r>
            <a:r>
              <a:rPr lang="en-US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channels are some of the main ion channels responsible for action potentials.</a:t>
            </a:r>
            <a:endParaRPr lang="hu-HU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Calcium (Ca</a:t>
            </a:r>
            <a:r>
              <a:rPr lang="en-US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2+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channels regulate the release of neurotransmitters at synapses, control the shape of action potentials made by sodium channels, and in some neurons, generate action potentials</a:t>
            </a:r>
            <a:r>
              <a:rPr lang="hu-H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hu-H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l-G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α-</a:t>
            </a:r>
            <a:r>
              <a:rPr lang="hu-H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amino-3-hydroxy-5-methyl-4-isoxazolepropionic </a:t>
            </a:r>
            <a:r>
              <a:rPr lang="hu-H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acid</a:t>
            </a:r>
            <a:r>
              <a:rPr lang="hu-H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receptor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 to be activated by the artificial glutamate analog 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AMPA</a:t>
            </a:r>
            <a:endParaRPr lang="hu-HU" sz="1200" b="0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GABA</a:t>
            </a:r>
            <a:r>
              <a:rPr lang="en-US" sz="1200" b="1" i="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is an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Ionotropic receptor"/>
              </a:rPr>
              <a:t>ionotropic receptor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Ligand-gated ion channel"/>
              </a:rPr>
              <a:t>ligand-gated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Ion channel"/>
              </a:rPr>
              <a:t>ion channel</a:t>
            </a:r>
            <a:endParaRPr lang="hu-HU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Upon activation, the GABA</a:t>
            </a:r>
            <a:r>
              <a:rPr lang="en-US" sz="1200" b="0" i="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receptor selectively conducts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Chloride"/>
              </a:rPr>
              <a:t>Cl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Chloride"/>
              </a:rPr>
              <a:t>−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through its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Ion channel"/>
              </a:rPr>
              <a:t>pore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Cl- will flow out of the cell if the internal voltage is less than resting potential and Cl- will flow in if it is more than resting potential (i.e. -75 mV)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[4]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This causes an inhibitory effect on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 tooltip="Neurotransmission"/>
              </a:rPr>
              <a:t>neurotransmission</a:t>
            </a:r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1F53-877B-45AC-B00B-124A410B9EDA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0056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400" dirty="0"/>
              <a:t>4</a:t>
            </a:r>
            <a:r>
              <a:rPr lang="hu-HU" sz="1400" dirty="0"/>
              <a:t> </a:t>
            </a:r>
            <a:r>
              <a:rPr lang="en-US" sz="1400" dirty="0"/>
              <a:t>α subunits, one or more of which will have a ball domain located on its cytoplasmic N-terminus</a:t>
            </a:r>
            <a:endParaRPr lang="hu-HU" sz="1400" dirty="0"/>
          </a:p>
          <a:p>
            <a:pPr lvl="1"/>
            <a:r>
              <a:rPr lang="en-US" sz="1400" dirty="0"/>
              <a:t>ball domain is electrostatically attracted to the inner channel domain</a:t>
            </a:r>
            <a:r>
              <a:rPr lang="hu-HU" sz="1400" dirty="0"/>
              <a:t> -&gt; </a:t>
            </a:r>
            <a:r>
              <a:rPr lang="en-US" sz="1400" dirty="0"/>
              <a:t>ion channel is activated, the inner channel domain is exposed</a:t>
            </a:r>
            <a:r>
              <a:rPr lang="hu-HU" sz="1400" dirty="0"/>
              <a:t> -&gt;</a:t>
            </a:r>
            <a:r>
              <a:rPr lang="en-US" sz="1400" dirty="0"/>
              <a:t> chain fold</a:t>
            </a:r>
            <a:r>
              <a:rPr lang="hu-HU" sz="1400" dirty="0"/>
              <a:t>s</a:t>
            </a:r>
            <a:r>
              <a:rPr lang="en-US" sz="1400" dirty="0"/>
              <a:t> and the ball enter</a:t>
            </a:r>
            <a:r>
              <a:rPr lang="hu-HU" sz="1400" dirty="0"/>
              <a:t>s</a:t>
            </a:r>
            <a:r>
              <a:rPr lang="en-US" sz="1400" dirty="0"/>
              <a:t> the </a:t>
            </a:r>
            <a:r>
              <a:rPr lang="en-US" sz="1400" dirty="0" err="1"/>
              <a:t>channe</a:t>
            </a:r>
            <a:r>
              <a:rPr lang="hu-HU" sz="1400" dirty="0"/>
              <a:t>l -&gt;</a:t>
            </a:r>
            <a:r>
              <a:rPr lang="en-US" sz="1400" dirty="0"/>
              <a:t> ion permeation</a:t>
            </a:r>
            <a:endParaRPr lang="hu-HU" sz="1400" dirty="0"/>
          </a:p>
          <a:p>
            <a:pPr lvl="1"/>
            <a:r>
              <a:rPr lang="en-US" sz="1400" dirty="0"/>
              <a:t>channel returns to closed state</a:t>
            </a:r>
            <a:r>
              <a:rPr lang="hu-HU" sz="1400" dirty="0"/>
              <a:t> -&gt;</a:t>
            </a:r>
            <a:r>
              <a:rPr lang="en-US" sz="1400" dirty="0"/>
              <a:t> channel domain</a:t>
            </a:r>
            <a:r>
              <a:rPr lang="hu-HU" sz="1400" dirty="0"/>
              <a:t> is </a:t>
            </a:r>
            <a:r>
              <a:rPr lang="hu-HU" sz="1400" dirty="0" err="1"/>
              <a:t>blocked</a:t>
            </a:r>
            <a:r>
              <a:rPr lang="hu-HU" sz="1400" dirty="0"/>
              <a:t> -&gt; </a:t>
            </a:r>
            <a:r>
              <a:rPr lang="en-US" sz="1400" dirty="0"/>
              <a:t>ball leaves the pore</a:t>
            </a:r>
            <a:endParaRPr lang="hu-HU" sz="1400" dirty="0"/>
          </a:p>
          <a:p>
            <a:r>
              <a:rPr lang="hu-HU" dirty="0"/>
              <a:t>-----------</a:t>
            </a:r>
          </a:p>
          <a:p>
            <a:r>
              <a:rPr lang="hu-H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hu-H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hu-H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methyl</a:t>
            </a:r>
            <a:r>
              <a:rPr lang="hu-H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-D-</a:t>
            </a:r>
            <a:r>
              <a:rPr lang="hu-H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aspartate</a:t>
            </a:r>
            <a:r>
              <a:rPr lang="hu-H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hu-H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receptor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NMDA receptor is very important for controlling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Synaptic plasticity"/>
              </a:rPr>
              <a:t>synaptic plasticity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Memory"/>
              </a:rPr>
              <a:t>memory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function.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[3]</a:t>
            </a:r>
            <a:endParaRPr lang="hu-HU" sz="1200" b="0" i="0" u="none" strike="noStrike" kern="1200" baseline="300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NMDA receptor is activated by the binding of two co-agonists, 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Cation"/>
              </a:rPr>
              <a:t>cation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channel opens, allowing Na</a:t>
            </a:r>
            <a:r>
              <a:rPr lang="en-US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Ca</a:t>
            </a:r>
            <a:r>
              <a:rPr lang="en-US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2+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flow into the cell, in turn raising 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Membrane potential"/>
              </a:rPr>
              <a:t>cell's electric potential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Thus, the NMDA receptor is an excitatory receptor. At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Resting potential"/>
              </a:rPr>
              <a:t>resting potentials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binding of Mg</a:t>
            </a:r>
            <a:r>
              <a:rPr lang="en-US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2+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 Zn</a:t>
            </a:r>
            <a:r>
              <a:rPr lang="en-US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2+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at their extracellular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 tooltip="Binding site"/>
              </a:rPr>
              <a:t>binding sites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on the receptor blocks ion flux through the NMDA receptor channel.</a:t>
            </a:r>
            <a:endParaRPr lang="hu-HU" sz="1200" b="0" i="0" u="none" strike="noStrike" kern="1200" baseline="300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b="0" i="0" u="none" strike="noStrike" kern="1200" baseline="300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1F53-877B-45AC-B00B-124A410B9ED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0626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03A2BCA-7EF4-4455-9B5E-879386609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E42A884-9689-4AE4-A0AA-E27C4F4ED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01926A3-CD4C-4BB0-A66C-D19A2798E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D744B-BDBD-4766-ABD4-8575C6C45AC9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CFFBB17-64E3-4AC6-AEA8-F3BC22310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FD20BAE-5635-495C-B337-0E251284F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43D7-045C-4864-B236-744C73EF86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541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DF34261-D375-4D82-8174-E2F39B52D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561AED4-4DDE-422B-931D-7CCFC199A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FD19D1A-76AF-4391-8549-932E0759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D744B-BDBD-4766-ABD4-8575C6C45AC9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B988DD8-A687-4B1E-8C82-F681D78E8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5405CB2-5EC6-4F04-AC36-0B2E2C9F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43D7-045C-4864-B236-744C73EF86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679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7C699A62-06CF-426E-8A4F-2DE5C1A0F8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F94CD0D-FD17-4E1A-AD11-4D65F1FBF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26CD9A7-AF8E-41BC-9F83-8D0391424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D744B-BDBD-4766-ABD4-8575C6C45AC9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A29EBA7-8250-4500-ADDF-71F8660B9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62F5DE2-362F-4E4D-89A1-9BA09300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43D7-045C-4864-B236-744C73EF86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619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55EC25C-83F9-41D5-A525-44D648BBE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9B7018D-F988-49B7-9B5F-520C5A3B0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B2B1690-FFD8-43D3-84D2-E4DC92E8A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D744B-BDBD-4766-ABD4-8575C6C45AC9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F102F8E-70C9-4FA8-8D52-37282711D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B6AF899-D944-4A03-A786-297A7CF35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43D7-045C-4864-B236-744C73EF86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1820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B124CC-CCD7-4D66-AC02-47C1253BF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A8B5463-193F-418B-B2A8-A3D96CD66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A4AEEBE-3A9C-407D-9AEB-5A4DC8F2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D744B-BDBD-4766-ABD4-8575C6C45AC9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E38D478-1245-4A3C-88C2-35BAB224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DC324B9-903B-49D4-B673-C99423673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43D7-045C-4864-B236-744C73EF86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7476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834250-F1B4-47D5-BBA5-4BFCA8697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2FE6E9B-B898-4A0A-A54B-5ECC6BDC3E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1CD7C0A-9128-4CAB-83E9-6F6514D60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BE4D437-2845-4988-9A24-F1B207939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D744B-BDBD-4766-ABD4-8575C6C45AC9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820B5CF-A4AA-45E7-9CC4-04F1C33DA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8ECACCB-9B07-480A-82FD-80CD1445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43D7-045C-4864-B236-744C73EF86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885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E82D05-8868-4845-ABF5-CD25BC574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61930D0-CBCF-4F88-B78F-1EA8D319C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8DE577-5B8F-4F36-B135-791F3214B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D01B8EF1-5775-46ED-9379-8C69D294EB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9F1E0D8-ED1A-433A-9AA8-97320D29E6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F7CA48AE-BE3B-424B-B712-F9186F6BC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D744B-BDBD-4766-ABD4-8575C6C45AC9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ABE00892-C824-4896-8364-02F9E5D1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4C4D052F-5432-4A1A-ACC6-274BD4CAB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43D7-045C-4864-B236-744C73EF86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80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A8AD2D3-5864-4507-9B8E-EFCE868B2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CC840B6-7411-4DD2-8DE2-2C9744F12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D744B-BDBD-4766-ABD4-8575C6C45AC9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2D252A6-44CC-4E31-950D-D88A71329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72343DE2-461B-4D60-A10C-20062F127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43D7-045C-4864-B236-744C73EF86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79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F8DD62E2-0CF1-4E64-BFEB-A4F0D0FCB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D744B-BDBD-4766-ABD4-8575C6C45AC9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5DDACEF8-3D29-40E3-8BF9-070DD7159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EF22EFE0-B4B4-49BD-AD5B-92FCADBF9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43D7-045C-4864-B236-744C73EF86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372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7B702D8-8F5A-4DBA-9FA3-54F2CF8B6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4AFCCD3-163C-496D-B1F7-D2E20B660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16F8D3A-F0D4-4D64-A545-04FD9B79F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23AA54E-7F35-43F2-9159-5C7C3D941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D744B-BDBD-4766-ABD4-8575C6C45AC9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F1AD8A5-1CAB-4DEE-AB76-DE97E15A5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44EB163-A863-4AE3-8453-C9100266A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43D7-045C-4864-B236-744C73EF86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443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FD561A-978A-444F-AADE-49BA5F6ED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33E3BA3D-F107-4D71-A41A-94C30A1C0A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9140E58-6379-4CE5-BF3F-DFE243DC0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24AFAFC-1719-4F61-82EA-7C34D1461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D744B-BDBD-4766-ABD4-8575C6C45AC9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9131C61-032A-4B47-8B8F-D41745E28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F60606B-E723-447D-9301-2E632B957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B43D7-045C-4864-B236-744C73EF86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871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E3DEF838-AED9-4561-BCF3-B048A3818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D72566F-8341-4FE7-8E43-2333D3112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E77E1F6-D158-44DF-BA02-1134063F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D744B-BDBD-4766-ABD4-8575C6C45AC9}" type="datetimeFigureOut">
              <a:rPr lang="hu-HU" smtClean="0"/>
              <a:t>2019. 10. 16.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5ED8CB6-0314-4225-9CAA-A29EDF3E7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BD08849-6FB2-480D-91E3-7F6223206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B43D7-045C-4864-B236-744C73EF86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448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itannica.com/science/ion-channel" TargetMode="External"/><Relationship Id="rId3" Type="http://schemas.openxmlformats.org/officeDocument/2006/relationships/hyperlink" Target="https://en.wikipedia.org/wiki/Ion_channel" TargetMode="External"/><Relationship Id="rId7" Type="http://schemas.openxmlformats.org/officeDocument/2006/relationships/hyperlink" Target="https://www.ncbi.nlm.nih.gov/pmc/articles/PMC3291986/" TargetMode="External"/><Relationship Id="rId2" Type="http://schemas.openxmlformats.org/officeDocument/2006/relationships/hyperlink" Target="https://www.cell.com/neuron/fulltext/S0896-6273(00)81133-2?_returnURL=https%3A%2F%2Flinkinghub.elsevier.com%2Fretrieve%2Fpii%2FS0896627300811332%3Fshowall%3Dtru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mc/articles/PMC2867094/" TargetMode="External"/><Relationship Id="rId5" Type="http://schemas.openxmlformats.org/officeDocument/2006/relationships/hyperlink" Target="https://en.wikipedia.org/wiki/Voltage-gated_ion_channel" TargetMode="External"/><Relationship Id="rId10" Type="http://schemas.openxmlformats.org/officeDocument/2006/relationships/hyperlink" Target="https://teachmephysiology.com/nervous-system/synapses/action-potential/" TargetMode="External"/><Relationship Id="rId4" Type="http://schemas.openxmlformats.org/officeDocument/2006/relationships/hyperlink" Target="https://en.wikipedia.org/wiki/Gating_(electrophysiology)" TargetMode="External"/><Relationship Id="rId9" Type="http://schemas.openxmlformats.org/officeDocument/2006/relationships/hyperlink" Target="https://www.ncbi.nlm.nih.gov/books/NBK10883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4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788B08F-48A7-43F8-8AD6-98905A7C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hu-HU" sz="4800" dirty="0">
                <a:solidFill>
                  <a:schemeClr val="bg1"/>
                </a:solidFill>
              </a:rPr>
              <a:t>c</a:t>
            </a:r>
            <a:r>
              <a:rPr lang="en-US" sz="4800" dirty="0" err="1">
                <a:solidFill>
                  <a:schemeClr val="bg1"/>
                </a:solidFill>
              </a:rPr>
              <a:t>hannel</a:t>
            </a:r>
            <a:r>
              <a:rPr lang="en-US" sz="4800" dirty="0">
                <a:solidFill>
                  <a:schemeClr val="bg1"/>
                </a:solidFill>
              </a:rPr>
              <a:t> gating during an action potential</a:t>
            </a:r>
            <a:endParaRPr lang="hu-HU" sz="4800" dirty="0">
              <a:solidFill>
                <a:schemeClr val="bg1"/>
              </a:solidFill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059A1C3-C9E6-47C7-BE03-752FB7E93A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hu-HU" sz="2000" dirty="0">
                <a:solidFill>
                  <a:srgbClr val="FFC000"/>
                </a:solidFill>
              </a:rPr>
              <a:t>Kertész Borbála</a:t>
            </a:r>
          </a:p>
          <a:p>
            <a:pPr algn="r"/>
            <a:r>
              <a:rPr lang="hu-HU" sz="2000" dirty="0">
                <a:solidFill>
                  <a:srgbClr val="FFC000"/>
                </a:solidFill>
              </a:rPr>
              <a:t>I1GTYJ</a:t>
            </a:r>
          </a:p>
          <a:p>
            <a:pPr algn="r"/>
            <a:r>
              <a:rPr lang="hu-HU" sz="2000" dirty="0">
                <a:solidFill>
                  <a:srgbClr val="FFC000"/>
                </a:solidFill>
              </a:rPr>
              <a:t>2019.10.17.</a:t>
            </a:r>
          </a:p>
        </p:txBody>
      </p:sp>
      <p:cxnSp>
        <p:nvCxnSpPr>
          <p:cNvPr id="30" name="Straight Connector 26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232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6D2391-23CA-455C-B806-6CC524263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hu-HU" err="1"/>
              <a:t>gating</a:t>
            </a:r>
            <a:r>
              <a:rPr lang="hu-HU"/>
              <a:t> of </a:t>
            </a:r>
            <a:r>
              <a:rPr lang="hu-HU" err="1"/>
              <a:t>action</a:t>
            </a:r>
            <a:r>
              <a:rPr lang="hu-HU"/>
              <a:t> </a:t>
            </a:r>
            <a:r>
              <a:rPr lang="hu-HU" err="1"/>
              <a:t>potential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8783EC-A29F-4B39-A061-AB99EBB78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279018"/>
            <a:ext cx="6132746" cy="4363082"/>
          </a:xfrm>
        </p:spPr>
        <p:txBody>
          <a:bodyPr anchor="t">
            <a:normAutofit lnSpcReduction="10000"/>
          </a:bodyPr>
          <a:lstStyle/>
          <a:p>
            <a:r>
              <a:rPr lang="en-US" sz="1800" dirty="0"/>
              <a:t>change in membrane potential from a resting value of about -70 m</a:t>
            </a:r>
            <a:r>
              <a:rPr lang="hu-HU" sz="1800" dirty="0"/>
              <a:t>V </a:t>
            </a:r>
            <a:r>
              <a:rPr lang="en-US" sz="1800" dirty="0"/>
              <a:t>to a peak of about +30 m</a:t>
            </a:r>
            <a:r>
              <a:rPr lang="hu-HU" sz="1800" dirty="0"/>
              <a:t>V</a:t>
            </a:r>
            <a:r>
              <a:rPr lang="en-US" sz="1800" dirty="0"/>
              <a:t>, and back to -70 m</a:t>
            </a:r>
            <a:r>
              <a:rPr lang="hu-HU" sz="1800" dirty="0"/>
              <a:t>V </a:t>
            </a:r>
            <a:r>
              <a:rPr lang="en-US" sz="1800" dirty="0"/>
              <a:t>again</a:t>
            </a:r>
            <a:endParaRPr lang="hu-HU" sz="1800" dirty="0"/>
          </a:p>
          <a:p>
            <a:r>
              <a:rPr lang="en-US" sz="1800" dirty="0"/>
              <a:t>results from a rapid change in the permeability of the neuronal membrane to sodium and potassium</a:t>
            </a:r>
            <a:r>
              <a:rPr lang="hu-HU" sz="1800" dirty="0"/>
              <a:t> </a:t>
            </a:r>
            <a:r>
              <a:rPr lang="hu-HU" sz="1800" dirty="0" err="1"/>
              <a:t>due</a:t>
            </a:r>
            <a:r>
              <a:rPr lang="hu-HU" sz="1800" dirty="0"/>
              <a:t> </a:t>
            </a:r>
            <a:r>
              <a:rPr lang="hu-HU" sz="1800" dirty="0" err="1"/>
              <a:t>to</a:t>
            </a:r>
            <a:r>
              <a:rPr lang="hu-HU" sz="1800" dirty="0"/>
              <a:t> </a:t>
            </a:r>
            <a:r>
              <a:rPr lang="hu-HU" sz="1800" b="1" dirty="0" err="1"/>
              <a:t>opening</a:t>
            </a:r>
            <a:r>
              <a:rPr lang="hu-HU" sz="1800" b="1" dirty="0"/>
              <a:t> and </a:t>
            </a:r>
            <a:r>
              <a:rPr lang="hu-HU" sz="1800" b="1" dirty="0" err="1"/>
              <a:t>closing</a:t>
            </a:r>
            <a:r>
              <a:rPr lang="hu-HU" sz="1800" b="1" dirty="0"/>
              <a:t> of </a:t>
            </a:r>
            <a:r>
              <a:rPr lang="hu-HU" sz="1800" b="1" dirty="0" err="1"/>
              <a:t>voltage-gated</a:t>
            </a:r>
            <a:r>
              <a:rPr lang="hu-HU" sz="1800" b="1" dirty="0"/>
              <a:t> </a:t>
            </a:r>
            <a:r>
              <a:rPr lang="hu-HU" sz="1800" b="1" dirty="0" err="1"/>
              <a:t>channels</a:t>
            </a:r>
            <a:endParaRPr lang="hu-HU" sz="1800" b="1" dirty="0"/>
          </a:p>
          <a:p>
            <a:r>
              <a:rPr lang="hu-HU" sz="1800" b="1" dirty="0" err="1"/>
              <a:t>depolarization</a:t>
            </a:r>
            <a:r>
              <a:rPr lang="hu-HU" sz="1800" dirty="0"/>
              <a:t> – </a:t>
            </a:r>
            <a:r>
              <a:rPr lang="en-US" sz="1800" dirty="0"/>
              <a:t>sodium ion channels open due to an electrical stimulus</a:t>
            </a:r>
            <a:r>
              <a:rPr lang="hu-HU" sz="1800" dirty="0"/>
              <a:t> -&gt; </a:t>
            </a:r>
            <a:r>
              <a:rPr lang="hu-HU" sz="1800" dirty="0" err="1"/>
              <a:t>charge</a:t>
            </a:r>
            <a:r>
              <a:rPr lang="hu-HU" sz="1800" dirty="0"/>
              <a:t> </a:t>
            </a:r>
            <a:r>
              <a:rPr lang="hu-HU" sz="1800" dirty="0" err="1"/>
              <a:t>inside</a:t>
            </a:r>
            <a:r>
              <a:rPr lang="hu-HU" sz="1800" dirty="0"/>
              <a:t> is </a:t>
            </a:r>
            <a:r>
              <a:rPr lang="hu-HU" sz="1800" dirty="0" err="1"/>
              <a:t>raised</a:t>
            </a:r>
            <a:r>
              <a:rPr lang="hu-HU" sz="1800" dirty="0"/>
              <a:t> </a:t>
            </a:r>
            <a:r>
              <a:rPr lang="hu-HU" sz="1800" dirty="0" err="1"/>
              <a:t>by</a:t>
            </a:r>
            <a:r>
              <a:rPr lang="hu-HU" sz="1800" dirty="0"/>
              <a:t> Na+ </a:t>
            </a:r>
            <a:r>
              <a:rPr lang="hu-HU" sz="1800" dirty="0" err="1"/>
              <a:t>ions</a:t>
            </a:r>
            <a:endParaRPr lang="hu-HU" sz="1800" dirty="0"/>
          </a:p>
          <a:p>
            <a:r>
              <a:rPr lang="hu-HU" sz="1800" b="1" dirty="0" err="1"/>
              <a:t>action</a:t>
            </a:r>
            <a:r>
              <a:rPr lang="hu-HU" sz="1800" b="1" dirty="0"/>
              <a:t> </a:t>
            </a:r>
            <a:r>
              <a:rPr lang="hu-HU" sz="1800" b="1" dirty="0" err="1"/>
              <a:t>potential</a:t>
            </a:r>
            <a:r>
              <a:rPr lang="hu-HU" sz="1800" b="1" dirty="0"/>
              <a:t> </a:t>
            </a:r>
            <a:r>
              <a:rPr lang="hu-HU" sz="1800" dirty="0"/>
              <a:t>– </a:t>
            </a:r>
            <a:r>
              <a:rPr lang="hu-HU" sz="1800" dirty="0" err="1"/>
              <a:t>produced</a:t>
            </a:r>
            <a:r>
              <a:rPr lang="hu-HU" sz="1800" dirty="0"/>
              <a:t> </a:t>
            </a:r>
            <a:r>
              <a:rPr lang="hu-HU" sz="1800" dirty="0" err="1"/>
              <a:t>when</a:t>
            </a:r>
            <a:r>
              <a:rPr lang="hu-HU" sz="1800" dirty="0"/>
              <a:t> </a:t>
            </a:r>
            <a:r>
              <a:rPr lang="hu-HU" sz="1800" dirty="0" err="1"/>
              <a:t>treshold</a:t>
            </a:r>
            <a:r>
              <a:rPr lang="hu-HU" sz="1800" dirty="0"/>
              <a:t> is </a:t>
            </a:r>
            <a:r>
              <a:rPr lang="hu-HU" sz="1800" dirty="0" err="1"/>
              <a:t>reached</a:t>
            </a:r>
            <a:r>
              <a:rPr lang="hu-HU" sz="1800" dirty="0"/>
              <a:t> -&gt; maximum </a:t>
            </a:r>
            <a:r>
              <a:rPr lang="hu-HU" sz="1800" dirty="0" err="1"/>
              <a:t>response</a:t>
            </a:r>
            <a:r>
              <a:rPr lang="hu-HU" sz="1800" dirty="0"/>
              <a:t> is </a:t>
            </a:r>
            <a:r>
              <a:rPr lang="hu-HU" sz="1800" dirty="0" err="1"/>
              <a:t>elicited</a:t>
            </a:r>
            <a:endParaRPr lang="hu-HU" sz="1800" dirty="0"/>
          </a:p>
          <a:p>
            <a:r>
              <a:rPr lang="hu-HU" sz="1800" b="1" dirty="0" err="1"/>
              <a:t>repolarisation</a:t>
            </a:r>
            <a:r>
              <a:rPr lang="hu-HU" sz="1800" b="1" dirty="0"/>
              <a:t> </a:t>
            </a:r>
            <a:r>
              <a:rPr lang="hu-HU" sz="1800" dirty="0"/>
              <a:t>– </a:t>
            </a:r>
            <a:r>
              <a:rPr lang="hu-HU" sz="1800" dirty="0" err="1"/>
              <a:t>raised</a:t>
            </a:r>
            <a:r>
              <a:rPr lang="hu-HU" sz="1800" dirty="0"/>
              <a:t> </a:t>
            </a:r>
            <a:r>
              <a:rPr lang="hu-HU" sz="1800" dirty="0" err="1"/>
              <a:t>charge</a:t>
            </a:r>
            <a:r>
              <a:rPr lang="hu-HU" sz="1800" dirty="0"/>
              <a:t> </a:t>
            </a:r>
            <a:r>
              <a:rPr lang="hu-HU" sz="1800" dirty="0" err="1"/>
              <a:t>makes</a:t>
            </a:r>
            <a:r>
              <a:rPr lang="hu-HU" sz="1800" dirty="0"/>
              <a:t> Na+ </a:t>
            </a:r>
            <a:r>
              <a:rPr lang="hu-HU" sz="1800" dirty="0" err="1"/>
              <a:t>channels</a:t>
            </a:r>
            <a:r>
              <a:rPr lang="hu-HU" sz="1800" dirty="0"/>
              <a:t> </a:t>
            </a:r>
            <a:r>
              <a:rPr lang="hu-HU" sz="1800" dirty="0" err="1"/>
              <a:t>close</a:t>
            </a:r>
            <a:r>
              <a:rPr lang="hu-HU" sz="1800" dirty="0"/>
              <a:t>, K+ </a:t>
            </a:r>
            <a:r>
              <a:rPr lang="hu-HU" sz="1800" dirty="0" err="1"/>
              <a:t>channels</a:t>
            </a:r>
            <a:r>
              <a:rPr lang="hu-HU" sz="1800" dirty="0"/>
              <a:t> </a:t>
            </a:r>
            <a:r>
              <a:rPr lang="hu-HU" sz="1800" dirty="0" err="1"/>
              <a:t>open</a:t>
            </a:r>
            <a:r>
              <a:rPr lang="hu-HU" sz="1800" dirty="0"/>
              <a:t> -&gt; K+ </a:t>
            </a:r>
            <a:r>
              <a:rPr lang="hu-HU" sz="1800" dirty="0" err="1"/>
              <a:t>ions</a:t>
            </a:r>
            <a:r>
              <a:rPr lang="hu-HU" sz="1800" dirty="0"/>
              <a:t> </a:t>
            </a:r>
            <a:r>
              <a:rPr lang="hu-HU" sz="1800" dirty="0" err="1"/>
              <a:t>move</a:t>
            </a:r>
            <a:r>
              <a:rPr lang="hu-HU" sz="1800" dirty="0"/>
              <a:t> out (</a:t>
            </a:r>
            <a:r>
              <a:rPr lang="hu-HU" sz="1800" dirty="0" err="1"/>
              <a:t>electrochemical</a:t>
            </a:r>
            <a:r>
              <a:rPr lang="hu-HU" sz="1800" dirty="0"/>
              <a:t> </a:t>
            </a:r>
            <a:r>
              <a:rPr lang="hu-HU" sz="1800" dirty="0" err="1"/>
              <a:t>gradient</a:t>
            </a:r>
            <a:r>
              <a:rPr lang="hu-HU" sz="1800" dirty="0"/>
              <a:t>) -&gt; </a:t>
            </a:r>
            <a:r>
              <a:rPr lang="hu-HU" sz="1800" dirty="0" err="1"/>
              <a:t>membrane</a:t>
            </a:r>
            <a:r>
              <a:rPr lang="hu-HU" sz="1800" dirty="0"/>
              <a:t> </a:t>
            </a:r>
            <a:r>
              <a:rPr lang="hu-HU" sz="1800" dirty="0" err="1"/>
              <a:t>potential</a:t>
            </a:r>
            <a:r>
              <a:rPr lang="hu-HU" sz="1800" dirty="0"/>
              <a:t> </a:t>
            </a:r>
            <a:r>
              <a:rPr lang="hu-HU" sz="1800" dirty="0" err="1"/>
              <a:t>falls</a:t>
            </a:r>
            <a:r>
              <a:rPr lang="hu-HU" sz="1800" dirty="0"/>
              <a:t> -&gt; </a:t>
            </a:r>
            <a:r>
              <a:rPr lang="hu-HU" sz="1800" dirty="0" err="1"/>
              <a:t>approaches</a:t>
            </a:r>
            <a:r>
              <a:rPr lang="hu-HU" sz="1800" dirty="0"/>
              <a:t> resting </a:t>
            </a:r>
            <a:r>
              <a:rPr lang="hu-HU" sz="1800" dirty="0" err="1"/>
              <a:t>potential</a:t>
            </a:r>
            <a:endParaRPr lang="hu-HU" sz="1800" dirty="0"/>
          </a:p>
          <a:p>
            <a:r>
              <a:rPr lang="hu-HU" sz="1800" b="1" dirty="0" err="1"/>
              <a:t>hyperpolarisation</a:t>
            </a:r>
            <a:r>
              <a:rPr lang="hu-HU" sz="1800" b="1" dirty="0"/>
              <a:t> </a:t>
            </a:r>
            <a:r>
              <a:rPr lang="hu-HU" sz="1800" dirty="0"/>
              <a:t>– </a:t>
            </a:r>
            <a:r>
              <a:rPr lang="hu-HU" sz="1800" dirty="0" err="1"/>
              <a:t>makes</a:t>
            </a:r>
            <a:r>
              <a:rPr lang="hu-HU" sz="1800" dirty="0"/>
              <a:t> </a:t>
            </a:r>
            <a:r>
              <a:rPr lang="hu-HU" sz="1800" dirty="0" err="1"/>
              <a:t>up</a:t>
            </a:r>
            <a:r>
              <a:rPr lang="hu-HU" sz="1800" dirty="0"/>
              <a:t> </a:t>
            </a:r>
            <a:r>
              <a:rPr lang="hu-HU" sz="1800" dirty="0" err="1"/>
              <a:t>for</a:t>
            </a:r>
            <a:r>
              <a:rPr lang="hu-HU" sz="1800" dirty="0"/>
              <a:t> </a:t>
            </a:r>
            <a:r>
              <a:rPr lang="hu-HU" sz="1800" dirty="0" err="1"/>
              <a:t>repolarisation</a:t>
            </a:r>
            <a:r>
              <a:rPr lang="hu-HU" sz="1800" dirty="0"/>
              <a:t> </a:t>
            </a:r>
            <a:r>
              <a:rPr lang="hu-HU" sz="1800" dirty="0" err="1"/>
              <a:t>overshots</a:t>
            </a:r>
            <a:r>
              <a:rPr lang="hu-HU" sz="1800" dirty="0"/>
              <a:t> -&gt; </a:t>
            </a:r>
            <a:r>
              <a:rPr lang="hu-HU" sz="1800" dirty="0" err="1"/>
              <a:t>refractory</a:t>
            </a:r>
            <a:r>
              <a:rPr lang="hu-HU" sz="1800" dirty="0"/>
              <a:t> </a:t>
            </a:r>
            <a:r>
              <a:rPr lang="hu-HU" sz="1800" dirty="0" err="1"/>
              <a:t>period</a:t>
            </a:r>
            <a:endParaRPr lang="hu-HU" sz="1800" b="1" dirty="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Kép 7" descr="A képen tűzijáték, világos látható&#10;&#10;Automatikusan generált leírás">
            <a:extLst>
              <a:ext uri="{FF2B5EF4-FFF2-40B4-BE49-F238E27FC236}">
                <a16:creationId xmlns:a16="http://schemas.microsoft.com/office/drawing/2014/main" id="{60A3F2A3-C071-4C12-842B-FD5C3B9882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6447" y="127001"/>
            <a:ext cx="5309987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07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B6D2391-23CA-455C-B806-6CC524263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hu-HU" sz="4000" dirty="0" err="1"/>
              <a:t>what</a:t>
            </a:r>
            <a:r>
              <a:rPr lang="hu-HU" sz="4000" dirty="0"/>
              <a:t> is </a:t>
            </a:r>
            <a:r>
              <a:rPr lang="hu-HU" sz="4000" dirty="0" err="1"/>
              <a:t>gating</a:t>
            </a:r>
            <a:r>
              <a:rPr lang="hu-HU" sz="4000" dirty="0"/>
              <a:t>?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8783EC-A29F-4B39-A061-AB99EBB78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282" y="2731625"/>
            <a:ext cx="9898958" cy="4705495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opening (activation) or closing (by deactivation or inactivation) of ion </a:t>
            </a:r>
            <a:r>
              <a:rPr lang="en-US" sz="2000" dirty="0" err="1"/>
              <a:t>chann</a:t>
            </a:r>
            <a:r>
              <a:rPr lang="hu-HU" sz="2000" dirty="0" err="1"/>
              <a:t>els</a:t>
            </a:r>
            <a:endParaRPr lang="hu-HU" sz="2000" dirty="0"/>
          </a:p>
          <a:p>
            <a:pPr lvl="1"/>
            <a:r>
              <a:rPr lang="hu-HU" sz="1700" dirty="0" err="1"/>
              <a:t>Closed</a:t>
            </a:r>
            <a:r>
              <a:rPr lang="hu-HU" sz="1700" dirty="0"/>
              <a:t> (non-</a:t>
            </a:r>
            <a:r>
              <a:rPr lang="hu-HU" sz="1700" dirty="0" err="1"/>
              <a:t>conducting</a:t>
            </a:r>
            <a:r>
              <a:rPr lang="hu-HU" sz="1700" dirty="0"/>
              <a:t>) </a:t>
            </a:r>
            <a:r>
              <a:rPr lang="hu-HU" sz="1700" dirty="0" err="1"/>
              <a:t>state</a:t>
            </a:r>
            <a:r>
              <a:rPr lang="hu-HU" sz="1700" dirty="0"/>
              <a:t> - </a:t>
            </a:r>
            <a:r>
              <a:rPr lang="en-US" sz="1700" dirty="0"/>
              <a:t>impermeable to ions and do not conduct electrical </a:t>
            </a:r>
            <a:r>
              <a:rPr lang="en-US" sz="1700" dirty="0" err="1"/>
              <a:t>curren</a:t>
            </a:r>
            <a:r>
              <a:rPr lang="hu-HU" sz="1700" dirty="0"/>
              <a:t>t</a:t>
            </a:r>
          </a:p>
          <a:p>
            <a:pPr lvl="1"/>
            <a:r>
              <a:rPr lang="hu-HU" sz="1700" dirty="0"/>
              <a:t>Open  (</a:t>
            </a:r>
            <a:r>
              <a:rPr lang="hu-HU" sz="1700" dirty="0" err="1"/>
              <a:t>conducting</a:t>
            </a:r>
            <a:r>
              <a:rPr lang="hu-HU" sz="1700" dirty="0"/>
              <a:t>) </a:t>
            </a:r>
            <a:r>
              <a:rPr lang="hu-HU" sz="1700" dirty="0" err="1"/>
              <a:t>state</a:t>
            </a:r>
            <a:r>
              <a:rPr lang="hu-HU" sz="1700" dirty="0"/>
              <a:t> – ion </a:t>
            </a:r>
            <a:r>
              <a:rPr lang="hu-HU" sz="1700" dirty="0" err="1"/>
              <a:t>channels</a:t>
            </a:r>
            <a:r>
              <a:rPr lang="hu-HU" sz="1700" dirty="0"/>
              <a:t> </a:t>
            </a:r>
            <a:r>
              <a:rPr lang="hu-HU" sz="1700" dirty="0" err="1"/>
              <a:t>conduct</a:t>
            </a:r>
            <a:r>
              <a:rPr lang="hu-HU" sz="1700" dirty="0"/>
              <a:t> </a:t>
            </a:r>
            <a:r>
              <a:rPr lang="hu-HU" sz="1700" dirty="0" err="1"/>
              <a:t>electrical</a:t>
            </a:r>
            <a:r>
              <a:rPr lang="hu-HU" sz="1700" dirty="0"/>
              <a:t> </a:t>
            </a:r>
            <a:r>
              <a:rPr lang="hu-HU" sz="1700" dirty="0" err="1"/>
              <a:t>current</a:t>
            </a:r>
            <a:r>
              <a:rPr lang="hu-HU" sz="1700" dirty="0"/>
              <a:t> </a:t>
            </a:r>
            <a:r>
              <a:rPr lang="hu-HU" sz="1700" dirty="0" err="1"/>
              <a:t>by</a:t>
            </a:r>
            <a:r>
              <a:rPr lang="hu-HU" sz="1700" dirty="0"/>
              <a:t> </a:t>
            </a:r>
            <a:r>
              <a:rPr lang="hu-HU" sz="1700" dirty="0" err="1"/>
              <a:t>allowing</a:t>
            </a:r>
            <a:r>
              <a:rPr lang="hu-HU" sz="1700" dirty="0"/>
              <a:t> </a:t>
            </a:r>
            <a:r>
              <a:rPr lang="hu-HU" sz="1700" dirty="0" err="1"/>
              <a:t>specific</a:t>
            </a:r>
            <a:r>
              <a:rPr lang="hu-HU" sz="1700" dirty="0"/>
              <a:t> </a:t>
            </a:r>
            <a:r>
              <a:rPr lang="hu-HU" sz="1700" dirty="0" err="1"/>
              <a:t>ions</a:t>
            </a:r>
            <a:r>
              <a:rPr lang="hu-HU" sz="1700" dirty="0"/>
              <a:t> </a:t>
            </a:r>
            <a:r>
              <a:rPr lang="hu-HU" sz="1700" dirty="0" err="1"/>
              <a:t>to</a:t>
            </a:r>
            <a:r>
              <a:rPr lang="hu-HU" sz="1700" dirty="0"/>
              <a:t> </a:t>
            </a:r>
            <a:r>
              <a:rPr lang="hu-HU" sz="1700" dirty="0" err="1"/>
              <a:t>pass</a:t>
            </a:r>
            <a:r>
              <a:rPr lang="hu-HU" sz="1700" dirty="0"/>
              <a:t> </a:t>
            </a:r>
            <a:r>
              <a:rPr lang="hu-HU" sz="1700" dirty="0" err="1"/>
              <a:t>through</a:t>
            </a:r>
            <a:r>
              <a:rPr lang="hu-HU" sz="1700" dirty="0"/>
              <a:t> </a:t>
            </a:r>
            <a:r>
              <a:rPr lang="hu-HU" sz="1700" dirty="0" err="1"/>
              <a:t>the</a:t>
            </a:r>
            <a:r>
              <a:rPr lang="hu-HU" sz="1700" dirty="0"/>
              <a:t> </a:t>
            </a:r>
            <a:r>
              <a:rPr lang="hu-HU" sz="1700" dirty="0" err="1"/>
              <a:t>plasma</a:t>
            </a:r>
            <a:r>
              <a:rPr lang="hu-HU" sz="1700" dirty="0"/>
              <a:t> </a:t>
            </a:r>
            <a:r>
              <a:rPr lang="hu-HU" sz="1700" dirty="0" err="1"/>
              <a:t>membrane</a:t>
            </a:r>
            <a:endParaRPr lang="hu-HU" sz="1700" dirty="0"/>
          </a:p>
          <a:p>
            <a:pPr marL="914400" lvl="2" indent="0">
              <a:buNone/>
            </a:pPr>
            <a:r>
              <a:rPr lang="hu-HU" sz="1700" dirty="0"/>
              <a:t>-&gt;  </a:t>
            </a:r>
            <a:r>
              <a:rPr lang="hu-HU" sz="1700" dirty="0" err="1"/>
              <a:t>electrical</a:t>
            </a:r>
            <a:r>
              <a:rPr lang="hu-HU" sz="1700" dirty="0"/>
              <a:t> </a:t>
            </a:r>
            <a:r>
              <a:rPr lang="hu-HU" sz="1700" dirty="0" err="1"/>
              <a:t>current</a:t>
            </a:r>
            <a:r>
              <a:rPr lang="hu-HU" sz="1700" dirty="0"/>
              <a:t> </a:t>
            </a:r>
            <a:r>
              <a:rPr lang="hu-HU" sz="1700" dirty="0" err="1"/>
              <a:t>across</a:t>
            </a:r>
            <a:r>
              <a:rPr lang="hu-HU" sz="1700" dirty="0"/>
              <a:t> </a:t>
            </a:r>
            <a:r>
              <a:rPr lang="hu-HU" sz="1700" dirty="0" err="1"/>
              <a:t>the</a:t>
            </a:r>
            <a:r>
              <a:rPr lang="hu-HU" sz="1700" dirty="0"/>
              <a:t> </a:t>
            </a:r>
            <a:r>
              <a:rPr lang="hu-HU" sz="1700" dirty="0" err="1"/>
              <a:t>membrane</a:t>
            </a:r>
            <a:endParaRPr lang="hu-HU" sz="1700" dirty="0"/>
          </a:p>
          <a:p>
            <a:r>
              <a:rPr lang="hu-HU" sz="2000" dirty="0" err="1"/>
              <a:t>causes</a:t>
            </a:r>
            <a:endParaRPr lang="hu-HU" sz="2000" dirty="0"/>
          </a:p>
          <a:p>
            <a:pPr lvl="1"/>
            <a:r>
              <a:rPr lang="en-US" sz="1700" dirty="0"/>
              <a:t>changes in voltage across the cell</a:t>
            </a:r>
            <a:r>
              <a:rPr lang="hu-HU" sz="1700" dirty="0"/>
              <a:t>, </a:t>
            </a:r>
            <a:r>
              <a:rPr lang="en-US" sz="1700" dirty="0"/>
              <a:t>drugs</a:t>
            </a:r>
            <a:r>
              <a:rPr lang="hu-HU" sz="1700" dirty="0"/>
              <a:t>, </a:t>
            </a:r>
            <a:r>
              <a:rPr lang="en-US" sz="1700" dirty="0"/>
              <a:t>hormones</a:t>
            </a:r>
            <a:r>
              <a:rPr lang="hu-HU" sz="1700" dirty="0"/>
              <a:t>, </a:t>
            </a:r>
            <a:r>
              <a:rPr lang="en-US" sz="1700" dirty="0"/>
              <a:t>changes in temperature, stretching or deformation of the cell membrane, addition of a phosphate group to the ion channel (phosphorylation), interaction with other molecules in the cell (e.g., G proteins)</a:t>
            </a:r>
            <a:r>
              <a:rPr lang="hu-HU" sz="1700" dirty="0"/>
              <a:t>, </a:t>
            </a:r>
            <a:r>
              <a:rPr lang="hu-HU" sz="1700" dirty="0" err="1"/>
              <a:t>etc</a:t>
            </a:r>
            <a:endParaRPr lang="hu-HU" sz="1700" dirty="0"/>
          </a:p>
          <a:p>
            <a:r>
              <a:rPr lang="hu-HU" sz="2000" dirty="0" err="1"/>
              <a:t>states</a:t>
            </a:r>
            <a:endParaRPr lang="hu-HU" sz="2000" dirty="0"/>
          </a:p>
          <a:p>
            <a:pPr lvl="1"/>
            <a:r>
              <a:rPr lang="en-US" sz="1700" dirty="0"/>
              <a:t>activation, deactivation, inactivation, and reactivation (also called 'recovery from inactivation’)</a:t>
            </a:r>
            <a:endParaRPr lang="hu-HU" sz="1700" dirty="0"/>
          </a:p>
          <a:p>
            <a:r>
              <a:rPr lang="hu-HU" sz="2100" dirty="0" err="1"/>
              <a:t>types</a:t>
            </a:r>
            <a:endParaRPr lang="hu-HU" sz="2100" dirty="0"/>
          </a:p>
          <a:p>
            <a:pPr lvl="1"/>
            <a:r>
              <a:rPr lang="hu-HU" sz="1700" dirty="0" err="1"/>
              <a:t>voltage-gated</a:t>
            </a:r>
            <a:r>
              <a:rPr lang="hu-HU" sz="1700" dirty="0"/>
              <a:t>, </a:t>
            </a:r>
            <a:r>
              <a:rPr lang="hu-HU" sz="1700" dirty="0" err="1"/>
              <a:t>ligand-gated</a:t>
            </a:r>
            <a:endParaRPr lang="hu-HU" sz="1700" dirty="0"/>
          </a:p>
          <a:p>
            <a:endParaRPr lang="hu-HU" sz="2000" dirty="0"/>
          </a:p>
          <a:p>
            <a:pPr marL="0" indent="0">
              <a:buNone/>
            </a:pPr>
            <a:r>
              <a:rPr lang="hu-HU" sz="2600" dirty="0"/>
              <a:t>	</a:t>
            </a:r>
          </a:p>
          <a:p>
            <a:pPr lvl="2"/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33835195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6D2391-23CA-455C-B806-6CC524263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012" y="537507"/>
            <a:ext cx="6387102" cy="727504"/>
          </a:xfrm>
        </p:spPr>
        <p:txBody>
          <a:bodyPr>
            <a:normAutofit/>
          </a:bodyPr>
          <a:lstStyle/>
          <a:p>
            <a:r>
              <a:rPr lang="hu-HU" dirty="0" err="1"/>
              <a:t>activation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8783EC-A29F-4B39-A061-AB99EBB78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980" y="1447802"/>
            <a:ext cx="6382657" cy="5410198"/>
          </a:xfrm>
        </p:spPr>
        <p:txBody>
          <a:bodyPr anchor="t">
            <a:normAutofit/>
          </a:bodyPr>
          <a:lstStyle/>
          <a:p>
            <a:r>
              <a:rPr lang="hu-HU" sz="2000" b="1" dirty="0"/>
              <a:t>v</a:t>
            </a:r>
            <a:r>
              <a:rPr lang="en-US" sz="2000" b="1" dirty="0" err="1"/>
              <a:t>oltage</a:t>
            </a:r>
            <a:r>
              <a:rPr lang="en-US" sz="2000" b="1" dirty="0"/>
              <a:t>-gated </a:t>
            </a:r>
            <a:r>
              <a:rPr lang="en-US" sz="2000" dirty="0"/>
              <a:t>ion channels react to the voltage differential across the membrane</a:t>
            </a:r>
            <a:r>
              <a:rPr lang="hu-HU" sz="2000" dirty="0"/>
              <a:t> -&gt; </a:t>
            </a:r>
            <a:r>
              <a:rPr lang="hu-HU" sz="2000" dirty="0" err="1"/>
              <a:t>parts</a:t>
            </a:r>
            <a:r>
              <a:rPr lang="hu-HU" sz="2000" dirty="0"/>
              <a:t> </a:t>
            </a:r>
            <a:r>
              <a:rPr lang="en-US" sz="2000" dirty="0"/>
              <a:t>of the channel domain act as voltage sensors</a:t>
            </a:r>
            <a:endParaRPr lang="hu-HU" sz="2000" dirty="0"/>
          </a:p>
          <a:p>
            <a:pPr marL="457200" lvl="1" indent="0">
              <a:buNone/>
            </a:pPr>
            <a:r>
              <a:rPr lang="en-US" sz="2000" dirty="0"/>
              <a:t>the membrane is depolarized</a:t>
            </a:r>
            <a:r>
              <a:rPr lang="hu-HU" sz="2000" dirty="0"/>
              <a:t> -&gt; </a:t>
            </a:r>
            <a:r>
              <a:rPr lang="en-US" sz="2000" dirty="0"/>
              <a:t>change in electrostatic forces </a:t>
            </a:r>
            <a:r>
              <a:rPr lang="hu-HU" sz="2000" dirty="0"/>
              <a:t>          </a:t>
            </a:r>
            <a:r>
              <a:rPr lang="en-US" sz="2000" dirty="0"/>
              <a:t>moves </a:t>
            </a:r>
            <a:r>
              <a:rPr lang="en-US" sz="2000" dirty="0" err="1"/>
              <a:t>th</a:t>
            </a:r>
            <a:r>
              <a:rPr lang="hu-HU" sz="2000" dirty="0"/>
              <a:t>e</a:t>
            </a:r>
            <a:r>
              <a:rPr lang="en-US" sz="2000" dirty="0"/>
              <a:t> voltage-sensing domain</a:t>
            </a:r>
            <a:r>
              <a:rPr lang="hu-HU" sz="2000" dirty="0"/>
              <a:t> -&gt;</a:t>
            </a:r>
            <a:r>
              <a:rPr lang="en-US" sz="2000" dirty="0"/>
              <a:t> the conformation of the </a:t>
            </a:r>
            <a:r>
              <a:rPr lang="hu-HU" sz="2000" dirty="0"/>
              <a:t>   </a:t>
            </a:r>
            <a:r>
              <a:rPr lang="en-US" sz="2000" dirty="0"/>
              <a:t>channel</a:t>
            </a:r>
            <a:r>
              <a:rPr lang="hu-HU" sz="2000" dirty="0"/>
              <a:t> </a:t>
            </a:r>
            <a:r>
              <a:rPr lang="hu-HU" sz="2000" dirty="0" err="1"/>
              <a:t>changes</a:t>
            </a:r>
            <a:r>
              <a:rPr lang="en-US" sz="2000" dirty="0"/>
              <a:t> </a:t>
            </a:r>
            <a:r>
              <a:rPr lang="hu-HU" sz="2000" dirty="0"/>
              <a:t>-&gt;  </a:t>
            </a:r>
            <a:r>
              <a:rPr lang="hu-HU" sz="2000" dirty="0" err="1"/>
              <a:t>the</a:t>
            </a:r>
            <a:r>
              <a:rPr lang="hu-HU" sz="2000" dirty="0"/>
              <a:t> </a:t>
            </a:r>
            <a:r>
              <a:rPr lang="hu-HU" sz="2000" dirty="0" err="1"/>
              <a:t>pore</a:t>
            </a:r>
            <a:r>
              <a:rPr lang="hu-HU" sz="2000" dirty="0"/>
              <a:t> </a:t>
            </a:r>
            <a:r>
              <a:rPr lang="hu-HU" sz="2000" dirty="0" err="1"/>
              <a:t>opens</a:t>
            </a:r>
            <a:endParaRPr lang="hu-HU" sz="2000" dirty="0"/>
          </a:p>
          <a:p>
            <a:pPr lvl="1"/>
            <a:r>
              <a:rPr lang="hu-HU" sz="2000" dirty="0"/>
              <a:t>	</a:t>
            </a:r>
            <a:r>
              <a:rPr lang="hu-HU" sz="2000" dirty="0" err="1"/>
              <a:t>for</a:t>
            </a:r>
            <a:r>
              <a:rPr lang="hu-HU" sz="2000" dirty="0"/>
              <a:t> </a:t>
            </a:r>
            <a:r>
              <a:rPr lang="hu-HU" sz="2000" dirty="0" err="1"/>
              <a:t>example</a:t>
            </a:r>
            <a:r>
              <a:rPr lang="hu-HU" sz="2000" dirty="0"/>
              <a:t> -  Na+, </a:t>
            </a:r>
            <a:r>
              <a:rPr lang="hu-HU" sz="2000" dirty="0" err="1"/>
              <a:t>Ca</a:t>
            </a:r>
            <a:r>
              <a:rPr lang="hu-HU" sz="2000" dirty="0"/>
              <a:t>+ in </a:t>
            </a:r>
            <a:r>
              <a:rPr lang="hu-HU" sz="2000" dirty="0" err="1"/>
              <a:t>presynaptic</a:t>
            </a:r>
            <a:r>
              <a:rPr lang="hu-HU" sz="2000" dirty="0"/>
              <a:t> </a:t>
            </a:r>
            <a:r>
              <a:rPr lang="hu-HU" sz="2000" dirty="0" err="1"/>
              <a:t>signalling</a:t>
            </a:r>
            <a:endParaRPr lang="hu-HU" sz="2000" dirty="0"/>
          </a:p>
          <a:p>
            <a:pPr marL="457200" lvl="1" indent="0">
              <a:buNone/>
            </a:pPr>
            <a:endParaRPr lang="en-US" sz="1600" dirty="0"/>
          </a:p>
          <a:p>
            <a:r>
              <a:rPr lang="hu-HU" sz="2000" b="1" dirty="0" err="1"/>
              <a:t>ligand</a:t>
            </a:r>
            <a:r>
              <a:rPr lang="hu-HU" sz="2000" b="1" dirty="0"/>
              <a:t> </a:t>
            </a:r>
            <a:r>
              <a:rPr lang="hu-HU" sz="2000" b="1" dirty="0" err="1"/>
              <a:t>gated</a:t>
            </a:r>
            <a:r>
              <a:rPr lang="hu-HU" sz="2000" b="1" dirty="0"/>
              <a:t> </a:t>
            </a:r>
            <a:r>
              <a:rPr lang="hu-HU" sz="2000" dirty="0"/>
              <a:t>- </a:t>
            </a:r>
            <a:r>
              <a:rPr lang="hu-HU" sz="2000" dirty="0" err="1"/>
              <a:t>the</a:t>
            </a:r>
            <a:r>
              <a:rPr lang="en-US" sz="2000" dirty="0"/>
              <a:t> transmembrane ion-channel protein</a:t>
            </a:r>
            <a:r>
              <a:rPr lang="hu-HU" sz="2000" dirty="0"/>
              <a:t> </a:t>
            </a:r>
            <a:r>
              <a:rPr lang="en-US" sz="2000" dirty="0"/>
              <a:t>open</a:t>
            </a:r>
            <a:r>
              <a:rPr lang="hu-HU" sz="2000" dirty="0"/>
              <a:t>s</a:t>
            </a:r>
            <a:r>
              <a:rPr lang="en-US" sz="2000" dirty="0"/>
              <a:t> to allow ions to pass through in response to the binding of a chemical messenger (ligand</a:t>
            </a:r>
            <a:r>
              <a:rPr lang="hu-HU" sz="2000" dirty="0"/>
              <a:t>, </a:t>
            </a:r>
            <a:r>
              <a:rPr lang="hu-HU" sz="2000" dirty="0" err="1"/>
              <a:t>eg</a:t>
            </a:r>
            <a:r>
              <a:rPr lang="hu-HU" sz="2000" dirty="0"/>
              <a:t>. </a:t>
            </a:r>
            <a:r>
              <a:rPr lang="en-US" sz="2000" dirty="0"/>
              <a:t>a neurotransmitter</a:t>
            </a:r>
            <a:r>
              <a:rPr lang="hu-HU" sz="2000" dirty="0"/>
              <a:t>)</a:t>
            </a:r>
            <a:r>
              <a:rPr lang="en-US" sz="2000" dirty="0"/>
              <a:t> to an extracellular receptor on or near the channel </a:t>
            </a:r>
            <a:r>
              <a:rPr lang="hu-HU" sz="2000" dirty="0" err="1"/>
              <a:t>on</a:t>
            </a:r>
            <a:r>
              <a:rPr lang="hu-HU" sz="2000" dirty="0"/>
              <a:t> </a:t>
            </a:r>
            <a:r>
              <a:rPr lang="hu-HU" sz="2000" dirty="0" err="1"/>
              <a:t>posynaptic</a:t>
            </a:r>
            <a:r>
              <a:rPr lang="hu-HU" sz="2000" dirty="0"/>
              <a:t> </a:t>
            </a:r>
            <a:r>
              <a:rPr lang="hu-HU" sz="2000" dirty="0" err="1"/>
              <a:t>neurons</a:t>
            </a:r>
            <a:r>
              <a:rPr lang="hu-HU" sz="2000" dirty="0"/>
              <a:t> </a:t>
            </a:r>
            <a:r>
              <a:rPr lang="en-US" sz="2000" dirty="0"/>
              <a:t>-&gt; conformational change -&gt; pore opens -&gt; ion permeation</a:t>
            </a:r>
            <a:endParaRPr lang="hu-HU" sz="2000" dirty="0"/>
          </a:p>
          <a:p>
            <a:pPr lvl="1"/>
            <a:r>
              <a:rPr lang="hu-HU" sz="2000" dirty="0" err="1"/>
              <a:t>for</a:t>
            </a:r>
            <a:r>
              <a:rPr lang="hu-HU" sz="2000" dirty="0"/>
              <a:t> </a:t>
            </a:r>
            <a:r>
              <a:rPr lang="hu-HU" sz="2000" dirty="0" err="1"/>
              <a:t>example</a:t>
            </a:r>
            <a:r>
              <a:rPr lang="hu-HU" sz="2000" dirty="0"/>
              <a:t> – AMPA, GABAA, </a:t>
            </a:r>
            <a:r>
              <a:rPr lang="hu-HU" sz="2000" dirty="0" err="1"/>
              <a:t>nicothinic</a:t>
            </a:r>
            <a:r>
              <a:rPr lang="hu-HU" sz="2000" dirty="0"/>
              <a:t>-</a:t>
            </a:r>
            <a:r>
              <a:rPr lang="hu-HU" sz="2000" dirty="0" err="1"/>
              <a:t>ACh</a:t>
            </a:r>
            <a:r>
              <a:rPr lang="hu-HU" sz="2000" dirty="0"/>
              <a:t>-R</a:t>
            </a:r>
          </a:p>
          <a:p>
            <a:pPr lvl="1"/>
            <a:r>
              <a:rPr lang="hu-HU" sz="2000" dirty="0" err="1"/>
              <a:t>glycine</a:t>
            </a:r>
            <a:r>
              <a:rPr lang="hu-HU" sz="2000" dirty="0"/>
              <a:t> </a:t>
            </a:r>
            <a:r>
              <a:rPr lang="hu-HU" sz="2000" dirty="0" err="1"/>
              <a:t>receptors</a:t>
            </a:r>
            <a:r>
              <a:rPr lang="hu-HU" sz="2000" dirty="0"/>
              <a:t> – </a:t>
            </a:r>
            <a:r>
              <a:rPr lang="hu-HU" sz="2000" dirty="0" err="1"/>
              <a:t>activated</a:t>
            </a:r>
            <a:r>
              <a:rPr lang="hu-HU" sz="2000" dirty="0"/>
              <a:t> </a:t>
            </a:r>
            <a:r>
              <a:rPr lang="hu-HU" sz="2000" dirty="0" err="1"/>
              <a:t>by</a:t>
            </a:r>
            <a:r>
              <a:rPr lang="hu-HU" sz="2000" dirty="0"/>
              <a:t> </a:t>
            </a:r>
            <a:r>
              <a:rPr lang="hu-HU" sz="2000" dirty="0" err="1"/>
              <a:t>eg</a:t>
            </a:r>
            <a:r>
              <a:rPr lang="hu-HU" sz="2000" dirty="0"/>
              <a:t>. </a:t>
            </a:r>
            <a:r>
              <a:rPr lang="hu-HU" sz="2000" dirty="0" err="1"/>
              <a:t>taurine</a:t>
            </a:r>
            <a:endParaRPr lang="hu-HU" sz="2000" dirty="0"/>
          </a:p>
          <a:p>
            <a:pPr marL="0" indent="0">
              <a:buNone/>
            </a:pPr>
            <a:endParaRPr lang="hu-HU" sz="1800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61445B8C-D724-4F73-AB77-3CCE4E822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20963"/>
            <a:ext cx="4657345" cy="6816065"/>
          </a:xfrm>
          <a:prstGeom prst="rect">
            <a:avLst/>
          </a:prstGeom>
          <a:solidFill>
            <a:schemeClr val="bg1">
              <a:lumMod val="95000"/>
              <a:lumOff val="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6" descr="A képen rajz látható&#10;&#10;Automatikusan generált leírás">
            <a:extLst>
              <a:ext uri="{FF2B5EF4-FFF2-40B4-BE49-F238E27FC236}">
                <a16:creationId xmlns:a16="http://schemas.microsoft.com/office/drawing/2014/main" id="{606EFC88-7A7B-4AAB-8384-B603BB4877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085"/>
          <a:stretch/>
        </p:blipFill>
        <p:spPr bwMode="auto">
          <a:xfrm>
            <a:off x="7899091" y="342697"/>
            <a:ext cx="2438710" cy="1718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99905336-A7CD-4C75-9E77-C704674F40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73347" y="3429000"/>
            <a:ext cx="1597456" cy="0"/>
          </a:xfrm>
          <a:prstGeom prst="line">
            <a:avLst/>
          </a:prstGeom>
          <a:ln w="50800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A képen rajz látható&#10;&#10;Automatikusan generált leírás">
            <a:extLst>
              <a:ext uri="{FF2B5EF4-FFF2-40B4-BE49-F238E27FC236}">
                <a16:creationId xmlns:a16="http://schemas.microsoft.com/office/drawing/2014/main" id="{2566FBFB-BCEA-4C5C-915B-C24308BF5D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57"/>
          <a:stretch/>
        </p:blipFill>
        <p:spPr bwMode="auto">
          <a:xfrm>
            <a:off x="9105747" y="2244986"/>
            <a:ext cx="2570989" cy="180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EEEA0275-C526-4570-BE05-4ED888E5CB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6570" y="4569733"/>
            <a:ext cx="3445080" cy="1835549"/>
          </a:xfrm>
          <a:prstGeom prst="rect">
            <a:avLst/>
          </a:prstGeom>
          <a:effectLst/>
        </p:spPr>
      </p:pic>
      <p:pic>
        <p:nvPicPr>
          <p:cNvPr id="10" name="Kép 9" descr="A képen szöveg, térkép látható&#10;&#10;Automatikusan generált leírás">
            <a:extLst>
              <a:ext uri="{FF2B5EF4-FFF2-40B4-BE49-F238E27FC236}">
                <a16:creationId xmlns:a16="http://schemas.microsoft.com/office/drawing/2014/main" id="{448BD96A-7FFB-4F1B-A42B-3657180B5C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54" y="929749"/>
            <a:ext cx="9174891" cy="501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129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B6D2391-23CA-455C-B806-6CC524263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hu-HU" sz="2800" dirty="0" err="1"/>
              <a:t>deactivation</a:t>
            </a:r>
            <a:endParaRPr lang="hu-HU" sz="28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8783EC-A29F-4B39-A061-AB99EBB78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r>
              <a:rPr lang="en-US" sz="1900" dirty="0"/>
              <a:t>closing of the ion channel pore</a:t>
            </a:r>
            <a:endParaRPr lang="hu-HU" sz="1900" dirty="0"/>
          </a:p>
          <a:p>
            <a:r>
              <a:rPr lang="hu-HU" sz="1900" dirty="0" err="1"/>
              <a:t>voltage-gated</a:t>
            </a:r>
            <a:r>
              <a:rPr lang="hu-HU" sz="1900" dirty="0"/>
              <a:t> </a:t>
            </a:r>
            <a:r>
              <a:rPr lang="hu-HU" sz="1900" dirty="0" err="1"/>
              <a:t>channels</a:t>
            </a:r>
            <a:endParaRPr lang="hu-HU" sz="1900" dirty="0"/>
          </a:p>
          <a:p>
            <a:pPr lvl="1"/>
            <a:r>
              <a:rPr lang="hu-HU" sz="1900" dirty="0" err="1"/>
              <a:t>voltage</a:t>
            </a:r>
            <a:r>
              <a:rPr lang="hu-HU" sz="1900" dirty="0"/>
              <a:t> </a:t>
            </a:r>
            <a:r>
              <a:rPr lang="hu-HU" sz="1900" dirty="0" err="1"/>
              <a:t>differntial</a:t>
            </a:r>
            <a:r>
              <a:rPr lang="hu-HU" sz="1900" dirty="0"/>
              <a:t> </a:t>
            </a:r>
            <a:r>
              <a:rPr lang="hu-HU" sz="1900" dirty="0" err="1"/>
              <a:t>returns</a:t>
            </a:r>
            <a:r>
              <a:rPr lang="hu-HU" sz="1900" dirty="0"/>
              <a:t> </a:t>
            </a:r>
            <a:r>
              <a:rPr lang="hu-HU" sz="1900" dirty="0" err="1"/>
              <a:t>to</a:t>
            </a:r>
            <a:r>
              <a:rPr lang="hu-HU" sz="1900" dirty="0"/>
              <a:t> resting </a:t>
            </a:r>
            <a:r>
              <a:rPr lang="hu-HU" sz="1900" dirty="0" err="1"/>
              <a:t>value</a:t>
            </a:r>
            <a:endParaRPr lang="hu-HU" sz="1900" dirty="0"/>
          </a:p>
          <a:p>
            <a:pPr lvl="1"/>
            <a:r>
              <a:rPr lang="hu-HU" sz="1900" dirty="0" err="1"/>
              <a:t>membrane</a:t>
            </a:r>
            <a:r>
              <a:rPr lang="hu-HU" sz="1900" dirty="0"/>
              <a:t> </a:t>
            </a:r>
            <a:r>
              <a:rPr lang="hu-HU" sz="1900" dirty="0" err="1"/>
              <a:t>potential</a:t>
            </a:r>
            <a:r>
              <a:rPr lang="hu-HU" sz="1900" dirty="0"/>
              <a:t> </a:t>
            </a:r>
            <a:r>
              <a:rPr lang="hu-HU" sz="1900" dirty="0" err="1"/>
              <a:t>becomes</a:t>
            </a:r>
            <a:r>
              <a:rPr lang="hu-HU" sz="1900" dirty="0"/>
              <a:t> more </a:t>
            </a:r>
            <a:r>
              <a:rPr lang="hu-HU" sz="1900" dirty="0" err="1"/>
              <a:t>negative</a:t>
            </a:r>
            <a:endParaRPr lang="hu-HU" sz="1900" dirty="0"/>
          </a:p>
          <a:p>
            <a:r>
              <a:rPr lang="hu-HU" sz="1900" dirty="0" err="1"/>
              <a:t>ligand-gated</a:t>
            </a:r>
            <a:r>
              <a:rPr lang="hu-HU" sz="1900" dirty="0"/>
              <a:t> </a:t>
            </a:r>
            <a:r>
              <a:rPr lang="hu-HU" sz="1900" dirty="0" err="1"/>
              <a:t>channels</a:t>
            </a:r>
            <a:endParaRPr lang="hu-HU" sz="1900" dirty="0"/>
          </a:p>
          <a:p>
            <a:pPr lvl="1"/>
            <a:r>
              <a:rPr lang="hu-HU" sz="1900" dirty="0" err="1"/>
              <a:t>ligand</a:t>
            </a:r>
            <a:r>
              <a:rPr lang="hu-HU" sz="1900" dirty="0"/>
              <a:t> </a:t>
            </a:r>
            <a:r>
              <a:rPr lang="hu-HU" sz="1900" dirty="0" err="1"/>
              <a:t>dissociates</a:t>
            </a:r>
            <a:r>
              <a:rPr lang="hu-HU" sz="1900" dirty="0"/>
              <a:t> </a:t>
            </a:r>
            <a:r>
              <a:rPr lang="hu-HU" sz="1900" dirty="0" err="1"/>
              <a:t>from</a:t>
            </a:r>
            <a:r>
              <a:rPr lang="hu-HU" sz="1900" dirty="0"/>
              <a:t> </a:t>
            </a:r>
            <a:r>
              <a:rPr lang="hu-HU" sz="1900" dirty="0" err="1"/>
              <a:t>the</a:t>
            </a:r>
            <a:r>
              <a:rPr lang="hu-HU" sz="1900" dirty="0"/>
              <a:t> </a:t>
            </a:r>
            <a:r>
              <a:rPr lang="hu-HU" sz="1900" dirty="0" err="1"/>
              <a:t>cannel’s</a:t>
            </a:r>
            <a:r>
              <a:rPr lang="hu-HU" sz="1900" dirty="0"/>
              <a:t> receptor </a:t>
            </a:r>
            <a:r>
              <a:rPr lang="hu-HU" sz="1900" dirty="0" err="1"/>
              <a:t>binding</a:t>
            </a:r>
            <a:r>
              <a:rPr lang="hu-HU" sz="1900" dirty="0"/>
              <a:t> site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976CA5C-6D2D-41CD-9782-5E8312E7D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7763" y="2184361"/>
            <a:ext cx="6250769" cy="2328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345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6D2391-23CA-455C-B806-6CC524263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hu-HU" dirty="0" err="1"/>
              <a:t>inactivation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8783EC-A29F-4B39-A061-AB99EBB78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963" y="2124176"/>
            <a:ext cx="6328611" cy="4457107"/>
          </a:xfrm>
        </p:spPr>
        <p:txBody>
          <a:bodyPr anchor="t">
            <a:normAutofit lnSpcReduction="10000"/>
          </a:bodyPr>
          <a:lstStyle/>
          <a:p>
            <a:r>
              <a:rPr lang="en-US" sz="1800" dirty="0"/>
              <a:t> the flow of ions is </a:t>
            </a:r>
            <a:r>
              <a:rPr lang="en-US" sz="1800" b="1" dirty="0"/>
              <a:t>blocked</a:t>
            </a:r>
            <a:r>
              <a:rPr lang="en-US" sz="1800" dirty="0"/>
              <a:t> by a mechanism other than the closing of the channel</a:t>
            </a:r>
            <a:endParaRPr lang="hu-HU" sz="1800" dirty="0"/>
          </a:p>
          <a:p>
            <a:pPr lvl="1"/>
            <a:r>
              <a:rPr lang="en-US" sz="1800" dirty="0"/>
              <a:t>channel in</a:t>
            </a:r>
            <a:r>
              <a:rPr lang="hu-HU" sz="1800" dirty="0"/>
              <a:t> </a:t>
            </a:r>
            <a:r>
              <a:rPr lang="en-US" sz="1800" dirty="0"/>
              <a:t>open state stop</a:t>
            </a:r>
            <a:r>
              <a:rPr lang="hu-HU" sz="1800" dirty="0"/>
              <a:t>s</a:t>
            </a:r>
            <a:r>
              <a:rPr lang="en-US" sz="1800" dirty="0"/>
              <a:t> allowing ions to flow through</a:t>
            </a:r>
            <a:endParaRPr lang="hu-HU" sz="1800" dirty="0"/>
          </a:p>
          <a:p>
            <a:pPr lvl="1"/>
            <a:r>
              <a:rPr lang="en-US" sz="1800" dirty="0"/>
              <a:t>a channel in closed state may be preemptively inactivated to prevent the flow of ions</a:t>
            </a:r>
            <a:endParaRPr lang="hu-HU" sz="1800" dirty="0"/>
          </a:p>
          <a:p>
            <a:r>
              <a:rPr lang="hu-HU" sz="1800" dirty="0" err="1"/>
              <a:t>starts</a:t>
            </a:r>
            <a:r>
              <a:rPr lang="hu-HU" sz="1800" dirty="0"/>
              <a:t> </a:t>
            </a:r>
            <a:r>
              <a:rPr lang="hu-HU" sz="1800" dirty="0" err="1"/>
              <a:t>by</a:t>
            </a:r>
            <a:r>
              <a:rPr lang="hu-HU" sz="1800" dirty="0"/>
              <a:t> </a:t>
            </a:r>
            <a:r>
              <a:rPr lang="hu-HU" sz="1800" dirty="0" err="1"/>
              <a:t>depolarization</a:t>
            </a:r>
            <a:r>
              <a:rPr lang="hu-HU" sz="1800" dirty="0"/>
              <a:t> </a:t>
            </a:r>
            <a:r>
              <a:rPr lang="hu-HU" sz="1800" dirty="0" err="1"/>
              <a:t>off</a:t>
            </a:r>
            <a:r>
              <a:rPr lang="hu-HU" sz="1800" dirty="0"/>
              <a:t> </a:t>
            </a:r>
            <a:r>
              <a:rPr lang="hu-HU" sz="1800" dirty="0" err="1"/>
              <a:t>cell</a:t>
            </a:r>
            <a:r>
              <a:rPr lang="hu-HU" sz="1800" dirty="0"/>
              <a:t> </a:t>
            </a:r>
            <a:r>
              <a:rPr lang="hu-HU" sz="1800" dirty="0" err="1"/>
              <a:t>membrane</a:t>
            </a:r>
            <a:r>
              <a:rPr lang="hu-HU" sz="1800" dirty="0"/>
              <a:t>, </a:t>
            </a:r>
            <a:r>
              <a:rPr lang="en-US" sz="1800" dirty="0"/>
              <a:t>ends </a:t>
            </a:r>
            <a:r>
              <a:rPr lang="hu-HU" sz="1800" dirty="0" err="1"/>
              <a:t>with</a:t>
            </a:r>
            <a:r>
              <a:rPr lang="en-US" sz="1800" dirty="0"/>
              <a:t> the</a:t>
            </a:r>
            <a:r>
              <a:rPr lang="hu-HU" sz="1800" dirty="0"/>
              <a:t> </a:t>
            </a:r>
            <a:r>
              <a:rPr lang="hu-HU" sz="1800" dirty="0" err="1"/>
              <a:t>restoration</a:t>
            </a:r>
            <a:r>
              <a:rPr lang="hu-HU" sz="1800" dirty="0"/>
              <a:t> of</a:t>
            </a:r>
            <a:r>
              <a:rPr lang="en-US" sz="1800" dirty="0"/>
              <a:t> resting potential </a:t>
            </a:r>
            <a:endParaRPr lang="hu-HU" sz="1800" dirty="0"/>
          </a:p>
          <a:p>
            <a:r>
              <a:rPr lang="hu-HU" sz="1800" dirty="0" err="1"/>
              <a:t>examples</a:t>
            </a:r>
            <a:r>
              <a:rPr lang="hu-HU" sz="1800" dirty="0"/>
              <a:t>:</a:t>
            </a:r>
          </a:p>
          <a:p>
            <a:pPr lvl="1"/>
            <a:r>
              <a:rPr lang="hu-HU" sz="1800" dirty="0"/>
              <a:t>ball and </a:t>
            </a:r>
            <a:r>
              <a:rPr lang="hu-HU" sz="1800" dirty="0" err="1"/>
              <a:t>chain</a:t>
            </a:r>
            <a:r>
              <a:rPr lang="hu-HU" sz="1800" dirty="0"/>
              <a:t> </a:t>
            </a:r>
            <a:r>
              <a:rPr lang="hu-HU" sz="1800" dirty="0" err="1"/>
              <a:t>inactivation</a:t>
            </a:r>
            <a:r>
              <a:rPr lang="hu-HU" sz="1800" dirty="0"/>
              <a:t> (N-</a:t>
            </a:r>
            <a:r>
              <a:rPr lang="hu-HU" sz="1800" dirty="0" err="1"/>
              <a:t>type</a:t>
            </a:r>
            <a:r>
              <a:rPr lang="hu-HU" sz="1800" dirty="0"/>
              <a:t> </a:t>
            </a:r>
            <a:r>
              <a:rPr lang="hu-HU" sz="1800" dirty="0" err="1"/>
              <a:t>or</a:t>
            </a:r>
            <a:r>
              <a:rPr lang="hu-HU" sz="1800" dirty="0"/>
              <a:t> </a:t>
            </a:r>
            <a:r>
              <a:rPr lang="hu-HU" sz="1800" dirty="0" err="1"/>
              <a:t>hinged</a:t>
            </a:r>
            <a:r>
              <a:rPr lang="hu-HU" sz="1800" dirty="0"/>
              <a:t> </a:t>
            </a:r>
            <a:r>
              <a:rPr lang="hu-HU" sz="1800" dirty="0" err="1"/>
              <a:t>lid</a:t>
            </a:r>
            <a:r>
              <a:rPr lang="hu-HU" sz="1800" dirty="0"/>
              <a:t> </a:t>
            </a:r>
            <a:r>
              <a:rPr lang="hu-HU" sz="1800" dirty="0" err="1"/>
              <a:t>inactivation</a:t>
            </a:r>
            <a:r>
              <a:rPr lang="hu-HU" sz="1800" dirty="0"/>
              <a:t>) – </a:t>
            </a:r>
            <a:r>
              <a:rPr lang="hu-HU" sz="1800" dirty="0" err="1"/>
              <a:t>voltage-gated</a:t>
            </a:r>
            <a:endParaRPr lang="hu-HU" sz="1800" dirty="0"/>
          </a:p>
          <a:p>
            <a:pPr lvl="1"/>
            <a:r>
              <a:rPr lang="hu-HU" sz="1800" dirty="0"/>
              <a:t>NMDA receptor</a:t>
            </a:r>
          </a:p>
          <a:p>
            <a:pPr lvl="2"/>
            <a:r>
              <a:rPr lang="hu-HU" sz="1800" dirty="0" err="1"/>
              <a:t>iontropic</a:t>
            </a:r>
            <a:r>
              <a:rPr lang="hu-HU" sz="1800" dirty="0"/>
              <a:t> </a:t>
            </a:r>
            <a:r>
              <a:rPr lang="hu-HU" sz="1800" dirty="0" err="1"/>
              <a:t>glutamate</a:t>
            </a:r>
            <a:r>
              <a:rPr lang="hu-HU" sz="1800" dirty="0"/>
              <a:t> receptor </a:t>
            </a:r>
            <a:r>
              <a:rPr lang="hu-HU" sz="1800" dirty="0" err="1"/>
              <a:t>activated</a:t>
            </a:r>
            <a:r>
              <a:rPr lang="hu-HU" sz="1800" dirty="0"/>
              <a:t> </a:t>
            </a:r>
            <a:r>
              <a:rPr lang="hu-HU" sz="1800" dirty="0" err="1"/>
              <a:t>by</a:t>
            </a:r>
            <a:r>
              <a:rPr lang="hu-HU" sz="1800" dirty="0"/>
              <a:t> </a:t>
            </a:r>
            <a:r>
              <a:rPr lang="hu-HU" sz="1800" dirty="0" err="1"/>
              <a:t>glutamate</a:t>
            </a:r>
            <a:r>
              <a:rPr lang="hu-HU" sz="1800" dirty="0"/>
              <a:t> and </a:t>
            </a:r>
            <a:r>
              <a:rPr lang="hu-HU" sz="1800" dirty="0" err="1"/>
              <a:t>glycine</a:t>
            </a:r>
            <a:r>
              <a:rPr lang="hu-HU" sz="1800" dirty="0"/>
              <a:t> </a:t>
            </a:r>
            <a:r>
              <a:rPr lang="hu-HU" sz="1800" dirty="0" err="1"/>
              <a:t>bonding</a:t>
            </a:r>
            <a:r>
              <a:rPr lang="hu-HU" sz="1800" dirty="0"/>
              <a:t> </a:t>
            </a:r>
            <a:r>
              <a:rPr lang="hu-HU" sz="1800" dirty="0" err="1"/>
              <a:t>to</a:t>
            </a:r>
            <a:r>
              <a:rPr lang="hu-HU" sz="1800" dirty="0"/>
              <a:t> </a:t>
            </a:r>
            <a:r>
              <a:rPr lang="hu-HU" sz="1800" dirty="0" err="1"/>
              <a:t>it</a:t>
            </a:r>
            <a:r>
              <a:rPr lang="hu-HU" sz="1800" dirty="0"/>
              <a:t> – </a:t>
            </a:r>
            <a:r>
              <a:rPr lang="hu-HU" sz="1800" dirty="0" err="1"/>
              <a:t>opening</a:t>
            </a:r>
            <a:r>
              <a:rPr lang="hu-HU" sz="1800" dirty="0"/>
              <a:t> is </a:t>
            </a:r>
            <a:r>
              <a:rPr lang="hu-HU" sz="1800" dirty="0" err="1"/>
              <a:t>ligand-gated</a:t>
            </a:r>
            <a:endParaRPr lang="hu-HU" sz="1800" dirty="0"/>
          </a:p>
          <a:p>
            <a:pPr lvl="2"/>
            <a:r>
              <a:rPr lang="hu-HU" sz="1800" dirty="0"/>
              <a:t>flow of ion </a:t>
            </a:r>
            <a:r>
              <a:rPr lang="hu-HU" sz="1800" dirty="0" err="1"/>
              <a:t>current</a:t>
            </a:r>
            <a:r>
              <a:rPr lang="hu-HU" sz="1800" dirty="0"/>
              <a:t> is </a:t>
            </a:r>
            <a:r>
              <a:rPr lang="hu-HU" sz="1800" dirty="0" err="1"/>
              <a:t>voltage</a:t>
            </a:r>
            <a:r>
              <a:rPr lang="hu-HU" sz="1800" dirty="0"/>
              <a:t> </a:t>
            </a:r>
            <a:r>
              <a:rPr lang="hu-HU" sz="1800" dirty="0" err="1"/>
              <a:t>dependent</a:t>
            </a:r>
            <a:r>
              <a:rPr lang="hu-HU" sz="1800" dirty="0"/>
              <a:t> (Na+, </a:t>
            </a:r>
            <a:r>
              <a:rPr lang="hu-HU" sz="1800" dirty="0" err="1"/>
              <a:t>Ca</a:t>
            </a:r>
            <a:r>
              <a:rPr lang="hu-HU" sz="1800" dirty="0"/>
              <a:t>+)</a:t>
            </a:r>
          </a:p>
          <a:p>
            <a:pPr lvl="2"/>
            <a:r>
              <a:rPr lang="hu-HU" sz="1800" dirty="0" err="1"/>
              <a:t>can</a:t>
            </a:r>
            <a:r>
              <a:rPr lang="hu-HU" sz="1800" dirty="0"/>
              <a:t> be </a:t>
            </a:r>
            <a:r>
              <a:rPr lang="hu-HU" sz="1800" dirty="0" err="1"/>
              <a:t>blocked</a:t>
            </a:r>
            <a:r>
              <a:rPr lang="hu-HU" sz="1800" dirty="0"/>
              <a:t> </a:t>
            </a:r>
            <a:r>
              <a:rPr lang="hu-HU" sz="1800" dirty="0" err="1"/>
              <a:t>by</a:t>
            </a:r>
            <a:r>
              <a:rPr lang="hu-HU" sz="1800" dirty="0"/>
              <a:t> Mg+ (Zn2+, Cu2+) – </a:t>
            </a:r>
            <a:r>
              <a:rPr lang="hu-HU" sz="1800" dirty="0" err="1"/>
              <a:t>voltage</a:t>
            </a:r>
            <a:r>
              <a:rPr lang="hu-HU" sz="1800" dirty="0"/>
              <a:t> </a:t>
            </a:r>
            <a:r>
              <a:rPr lang="hu-HU" sz="1800" dirty="0" err="1"/>
              <a:t>dependent</a:t>
            </a:r>
            <a:endParaRPr lang="hu-HU" sz="1800" dirty="0"/>
          </a:p>
          <a:p>
            <a:endParaRPr lang="hu-HU" sz="1800" dirty="0"/>
          </a:p>
          <a:p>
            <a:pPr lvl="1"/>
            <a:endParaRPr lang="hu-HU" sz="1800" dirty="0"/>
          </a:p>
          <a:p>
            <a:endParaRPr lang="hu-HU" sz="1800" dirty="0"/>
          </a:p>
          <a:p>
            <a:endParaRPr lang="hu-HU" sz="1800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4443730-24EC-4540-A903-94C80542CC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3" r="66627"/>
          <a:stretch/>
        </p:blipFill>
        <p:spPr bwMode="auto">
          <a:xfrm>
            <a:off x="8820519" y="-30050"/>
            <a:ext cx="2186566" cy="1609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AA0972D-C848-4439-9268-34E7486AAD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09" r="34971"/>
          <a:stretch/>
        </p:blipFill>
        <p:spPr bwMode="auto">
          <a:xfrm>
            <a:off x="8722574" y="1925035"/>
            <a:ext cx="2186566" cy="1501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38ECB186-A02F-44C4-8A8C-7BEE0916D0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83" r="2097"/>
          <a:stretch/>
        </p:blipFill>
        <p:spPr bwMode="auto">
          <a:xfrm>
            <a:off x="8722574" y="3774278"/>
            <a:ext cx="2382456" cy="1635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022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1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B6D2391-23CA-455C-B806-6CC524263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hu-HU" sz="3200">
                <a:solidFill>
                  <a:srgbClr val="262626"/>
                </a:solidFill>
              </a:rPr>
              <a:t>thank you for your attention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8783EC-A29F-4B39-A061-AB99EBB78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hu-HU" sz="1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https://www.cell.com/neuron/fulltext/S0896-6273(00)81133-2?_returnURL=https%3A%2F%2Flinkinghub.elsevier.com%2Fretrieve%2Fpii%2FS0896627300811332%3Fshowall%3Dtrue</a:t>
            </a:r>
            <a:endParaRPr lang="hu-HU" sz="1200" dirty="0"/>
          </a:p>
          <a:p>
            <a:r>
              <a:rPr lang="hu-HU" sz="1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https://en.wikipedia.org/wiki/Ion_channel</a:t>
            </a:r>
            <a:endParaRPr lang="hu-HU" sz="1200" dirty="0"/>
          </a:p>
          <a:p>
            <a:r>
              <a:rPr lang="hu-HU" sz="12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https://en.wikipedia.org/wiki/Gating_(electrophysiology)</a:t>
            </a:r>
            <a:endParaRPr lang="hu-HU" sz="1200" dirty="0"/>
          </a:p>
          <a:p>
            <a:r>
              <a:rPr lang="hu-HU" sz="12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https://en.wikipedia.org/wiki/Voltage-gated_ion_channel</a:t>
            </a:r>
            <a:endParaRPr lang="hu-HU" sz="1200" dirty="0"/>
          </a:p>
          <a:p>
            <a:r>
              <a:rPr lang="hu-HU" sz="12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https://www.ncbi.nlm.nih.gov/pmc/articles/PMC2867094/</a:t>
            </a:r>
            <a:endParaRPr lang="hu-HU" sz="1200" dirty="0"/>
          </a:p>
          <a:p>
            <a:r>
              <a:rPr lang="hu-HU" sz="12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https://www.ncbi.nlm.nih.gov/pmc/articles/PMC3291986/</a:t>
            </a:r>
            <a:endParaRPr lang="hu-HU" sz="1200" dirty="0"/>
          </a:p>
          <a:p>
            <a:r>
              <a:rPr lang="hu-HU" sz="12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https://www.britannica.com/science/ion-channel</a:t>
            </a:r>
            <a:endParaRPr lang="hu-HU" sz="1200" dirty="0"/>
          </a:p>
          <a:p>
            <a:r>
              <a:rPr lang="hu-HU" sz="1200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https://www.ncbi.nlm.nih.gov/books/NBK10883/</a:t>
            </a:r>
            <a:endParaRPr lang="hu-HU" sz="1200" dirty="0"/>
          </a:p>
          <a:p>
            <a:r>
              <a:rPr lang="hu-HU" sz="1200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https://teachmephysiology.com/nervous-system/synapses/action-potential/</a:t>
            </a:r>
            <a:endParaRPr lang="hu-HU" sz="1200" dirty="0"/>
          </a:p>
          <a:p>
            <a:pPr marL="0" indent="0">
              <a:buNone/>
            </a:pPr>
            <a:endParaRPr lang="hu-HU" sz="1200" dirty="0"/>
          </a:p>
          <a:p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9638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E616B2D977924889E6D4DF317A59AF" ma:contentTypeVersion="0" ma:contentTypeDescription="Create a new document." ma:contentTypeScope="" ma:versionID="748caaade620fbd24864d4c16ee287d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056c8e50be8427b91139b0fcfcb32b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DE61E7-5F34-4E94-AE58-171BD35A8287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7C5D45-9EF3-4A03-BD67-40609A4A0A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EFD4BB-A153-43E3-AAAC-6A85832D22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806</Words>
  <Application>Microsoft Office PowerPoint</Application>
  <PresentationFormat>Szélesvásznú</PresentationFormat>
  <Paragraphs>81</Paragraphs>
  <Slides>7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Office-téma</vt:lpstr>
      <vt:lpstr>channel gating during an action potential</vt:lpstr>
      <vt:lpstr>gating of action potential</vt:lpstr>
      <vt:lpstr>what is gating?</vt:lpstr>
      <vt:lpstr>activation</vt:lpstr>
      <vt:lpstr>deactivation</vt:lpstr>
      <vt:lpstr>inactivation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gating during an action potential</dc:title>
  <dc:creator>gumicukor98@sulid.hu</dc:creator>
  <cp:lastModifiedBy>gumicukor98@sulid.hu</cp:lastModifiedBy>
  <cp:revision>15</cp:revision>
  <dcterms:created xsi:type="dcterms:W3CDTF">2019-10-14T18:13:54Z</dcterms:created>
  <dcterms:modified xsi:type="dcterms:W3CDTF">2019-10-16T18:08:18Z</dcterms:modified>
</cp:coreProperties>
</file>