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sldIdLst>
    <p:sldId id="256" r:id="rId2"/>
    <p:sldId id="258" r:id="rId3"/>
    <p:sldId id="260" r:id="rId4"/>
    <p:sldId id="261" r:id="rId5"/>
    <p:sldId id="259" r:id="rId6"/>
    <p:sldId id="257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>
        <p:scale>
          <a:sx n="68" d="100"/>
          <a:sy n="68" d="100"/>
        </p:scale>
        <p:origin x="73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D395F-DE1A-4422-B49B-61B821D8388E}" type="datetimeFigureOut">
              <a:rPr lang="hu-HU" smtClean="0"/>
              <a:t>2019. 10. 07.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7D757-8266-49BB-99C6-5EBEC70F01D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20906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D395F-DE1A-4422-B49B-61B821D8388E}" type="datetimeFigureOut">
              <a:rPr lang="hu-HU" smtClean="0"/>
              <a:t>2019. 10. 07.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7D757-8266-49BB-99C6-5EBEC70F01D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64593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D395F-DE1A-4422-B49B-61B821D8388E}" type="datetimeFigureOut">
              <a:rPr lang="hu-HU" smtClean="0"/>
              <a:t>2019. 10. 07.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7D757-8266-49BB-99C6-5EBEC70F01D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70130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D395F-DE1A-4422-B49B-61B821D8388E}" type="datetimeFigureOut">
              <a:rPr lang="hu-HU" smtClean="0"/>
              <a:t>2019. 10. 07.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7D757-8266-49BB-99C6-5EBEC70F01D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83458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D395F-DE1A-4422-B49B-61B821D8388E}" type="datetimeFigureOut">
              <a:rPr lang="hu-HU" smtClean="0"/>
              <a:t>2019. 10. 07.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7D757-8266-49BB-99C6-5EBEC70F01D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56446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D395F-DE1A-4422-B49B-61B821D8388E}" type="datetimeFigureOut">
              <a:rPr lang="hu-HU" smtClean="0"/>
              <a:t>2019. 10. 07.</a:t>
            </a:fld>
            <a:endParaRPr lang="hu-H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7D757-8266-49BB-99C6-5EBEC70F01D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59234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D395F-DE1A-4422-B49B-61B821D8388E}" type="datetimeFigureOut">
              <a:rPr lang="hu-HU" smtClean="0"/>
              <a:t>2019. 10. 07.</a:t>
            </a:fld>
            <a:endParaRPr lang="hu-H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7D757-8266-49BB-99C6-5EBEC70F01D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14300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D395F-DE1A-4422-B49B-61B821D8388E}" type="datetimeFigureOut">
              <a:rPr lang="hu-HU" smtClean="0"/>
              <a:t>2019. 10. 07.</a:t>
            </a:fld>
            <a:endParaRPr lang="hu-H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7D757-8266-49BB-99C6-5EBEC70F01D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47355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D395F-DE1A-4422-B49B-61B821D8388E}" type="datetimeFigureOut">
              <a:rPr lang="hu-HU" smtClean="0"/>
              <a:t>2019. 10. 07.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7D757-8266-49BB-99C6-5EBEC70F01D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02058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D395F-DE1A-4422-B49B-61B821D8388E}" type="datetimeFigureOut">
              <a:rPr lang="hu-HU" smtClean="0"/>
              <a:t>2019. 10. 07.</a:t>
            </a:fld>
            <a:endParaRPr lang="hu-H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7D757-8266-49BB-99C6-5EBEC70F01D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05161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D395F-DE1A-4422-B49B-61B821D8388E}" type="datetimeFigureOut">
              <a:rPr lang="hu-HU" smtClean="0"/>
              <a:t>2019. 10. 07.</a:t>
            </a:fld>
            <a:endParaRPr lang="hu-H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hu-H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7D757-8266-49BB-99C6-5EBEC70F01D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83867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E3D395F-DE1A-4422-B49B-61B821D8388E}" type="datetimeFigureOut">
              <a:rPr lang="hu-HU" smtClean="0"/>
              <a:t>2019. 10. 07.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DB17D757-8266-49BB-99C6-5EBEC70F01D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94614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users.itk.ppke.hu/neurobiologia" TargetMode="External"/><Relationship Id="rId7" Type="http://schemas.openxmlformats.org/officeDocument/2006/relationships/hyperlink" Target="https://en.wikipedia.org/wiki/Neuropeptide" TargetMode="External"/><Relationship Id="rId2" Type="http://schemas.openxmlformats.org/officeDocument/2006/relationships/hyperlink" Target="http://what-when-how.com/wp-content/uploads/2012/04/tmp1466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khanacademy.org/science/biology/human-biology/neuron-nervous-system/a/neurotransmitters-their-receptors" TargetMode="External"/><Relationship Id="rId5" Type="http://schemas.openxmlformats.org/officeDocument/2006/relationships/hyperlink" Target="https://www.coursera.org/lecture/medical-neuroscience/metabotropic-neurotransmitters-receptors-and-postsynaptic-mechanisms-vvyfY" TargetMode="External"/><Relationship Id="rId4" Type="http://schemas.openxmlformats.org/officeDocument/2006/relationships/hyperlink" Target="http://themedicalbiochemistrypage.org/peptide-hormones.php#receptors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C3BF980-3E72-4609-9F0C-EA111E141F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Peptide transmitters target metabotropic receptors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85583941-54BE-411A-86FB-ACB0231FC19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Szirt </a:t>
            </a:r>
            <a:r>
              <a:rPr lang="en-US" dirty="0" err="1"/>
              <a:t>Viktória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465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FBB4AC7-EE36-4611-AF8B-7CF9655F8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Peptide transmitters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C22BEE7-7153-43DF-B683-6ACFD2599C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864108"/>
            <a:ext cx="4036775" cy="387917"/>
          </a:xfrm>
        </p:spPr>
        <p:txBody>
          <a:bodyPr/>
          <a:lstStyle/>
          <a:p>
            <a:r>
              <a:rPr lang="hu-HU" dirty="0"/>
              <a:t>2 major </a:t>
            </a:r>
            <a:r>
              <a:rPr lang="hu-HU" dirty="0" err="1"/>
              <a:t>type</a:t>
            </a:r>
            <a:r>
              <a:rPr lang="hu-HU" dirty="0"/>
              <a:t> of </a:t>
            </a:r>
            <a:r>
              <a:rPr lang="hu-HU" dirty="0" err="1"/>
              <a:t>neurotransmitters</a:t>
            </a:r>
            <a:r>
              <a:rPr lang="hu-HU" dirty="0"/>
              <a:t>: </a:t>
            </a:r>
            <a:endParaRPr lang="en-US" dirty="0"/>
          </a:p>
        </p:txBody>
      </p:sp>
      <p:sp>
        <p:nvSpPr>
          <p:cNvPr id="4" name="Tartalom helye 2">
            <a:extLst>
              <a:ext uri="{FF2B5EF4-FFF2-40B4-BE49-F238E27FC236}">
                <a16:creationId xmlns:a16="http://schemas.microsoft.com/office/drawing/2014/main" id="{402C9D25-EC50-4549-948F-C90D3CB7D9CE}"/>
              </a:ext>
            </a:extLst>
          </p:cNvPr>
          <p:cNvSpPr txBox="1">
            <a:spLocks/>
          </p:cNvSpPr>
          <p:nvPr/>
        </p:nvSpPr>
        <p:spPr>
          <a:xfrm>
            <a:off x="6217920" y="1426816"/>
            <a:ext cx="3830149" cy="3879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 err="1"/>
              <a:t>amine</a:t>
            </a:r>
            <a:endParaRPr lang="hu-HU" dirty="0"/>
          </a:p>
        </p:txBody>
      </p:sp>
      <p:sp>
        <p:nvSpPr>
          <p:cNvPr id="5" name="Tartalom helye 2">
            <a:extLst>
              <a:ext uri="{FF2B5EF4-FFF2-40B4-BE49-F238E27FC236}">
                <a16:creationId xmlns:a16="http://schemas.microsoft.com/office/drawing/2014/main" id="{4BD1E6A3-2672-4463-9887-84DADEC2CAAC}"/>
              </a:ext>
            </a:extLst>
          </p:cNvPr>
          <p:cNvSpPr txBox="1">
            <a:spLocks/>
          </p:cNvSpPr>
          <p:nvPr/>
        </p:nvSpPr>
        <p:spPr>
          <a:xfrm>
            <a:off x="6217920" y="1814733"/>
            <a:ext cx="3830149" cy="3879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 err="1"/>
              <a:t>peptide</a:t>
            </a:r>
            <a:r>
              <a:rPr lang="hu-HU" dirty="0"/>
              <a:t> </a:t>
            </a:r>
          </a:p>
        </p:txBody>
      </p:sp>
      <p:sp>
        <p:nvSpPr>
          <p:cNvPr id="6" name="Téglalap 5">
            <a:extLst>
              <a:ext uri="{FF2B5EF4-FFF2-40B4-BE49-F238E27FC236}">
                <a16:creationId xmlns:a16="http://schemas.microsoft.com/office/drawing/2014/main" id="{11E7D518-141B-439C-88A1-9F38F8D893D6}"/>
              </a:ext>
            </a:extLst>
          </p:cNvPr>
          <p:cNvSpPr/>
          <p:nvPr/>
        </p:nvSpPr>
        <p:spPr>
          <a:xfrm>
            <a:off x="6217920" y="1814733"/>
            <a:ext cx="1252025" cy="387917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8" name="Kép 7" descr="A képen szöveg, térkép látható&#10;&#10;Automatikusan generált leírás">
            <a:extLst>
              <a:ext uri="{FF2B5EF4-FFF2-40B4-BE49-F238E27FC236}">
                <a16:creationId xmlns:a16="http://schemas.microsoft.com/office/drawing/2014/main" id="{BDD6331B-073E-4761-AA9F-73A40693D5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043" y="625355"/>
            <a:ext cx="3506576" cy="5607289"/>
          </a:xfrm>
          <a:prstGeom prst="rect">
            <a:avLst/>
          </a:prstGeom>
        </p:spPr>
      </p:pic>
      <p:sp>
        <p:nvSpPr>
          <p:cNvPr id="9" name="Tartalom helye 2">
            <a:extLst>
              <a:ext uri="{FF2B5EF4-FFF2-40B4-BE49-F238E27FC236}">
                <a16:creationId xmlns:a16="http://schemas.microsoft.com/office/drawing/2014/main" id="{7AE379BF-1BC0-40B2-B32B-5148C4DE9CEF}"/>
              </a:ext>
            </a:extLst>
          </p:cNvPr>
          <p:cNvSpPr txBox="1">
            <a:spLocks/>
          </p:cNvSpPr>
          <p:nvPr/>
        </p:nvSpPr>
        <p:spPr>
          <a:xfrm>
            <a:off x="3869269" y="2879104"/>
            <a:ext cx="4008640" cy="3879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 err="1"/>
              <a:t>Examples</a:t>
            </a:r>
            <a:r>
              <a:rPr lang="hu-HU" dirty="0"/>
              <a:t>: </a:t>
            </a:r>
            <a:endParaRPr lang="en-US" dirty="0"/>
          </a:p>
        </p:txBody>
      </p:sp>
      <p:sp>
        <p:nvSpPr>
          <p:cNvPr id="10" name="Tartalom helye 2">
            <a:extLst>
              <a:ext uri="{FF2B5EF4-FFF2-40B4-BE49-F238E27FC236}">
                <a16:creationId xmlns:a16="http://schemas.microsoft.com/office/drawing/2014/main" id="{C1BFFF5E-747D-4BE9-B684-ECF7AFDC7F03}"/>
              </a:ext>
            </a:extLst>
          </p:cNvPr>
          <p:cNvSpPr txBox="1">
            <a:spLocks/>
          </p:cNvSpPr>
          <p:nvPr/>
        </p:nvSpPr>
        <p:spPr>
          <a:xfrm>
            <a:off x="6217920" y="3267021"/>
            <a:ext cx="3830149" cy="19661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/>
              <a:t>e</a:t>
            </a:r>
            <a:r>
              <a:rPr lang="en-US" dirty="0" err="1"/>
              <a:t>ndorphin</a:t>
            </a:r>
            <a:endParaRPr lang="hu-HU" dirty="0"/>
          </a:p>
          <a:p>
            <a:r>
              <a:rPr lang="hu-HU" dirty="0"/>
              <a:t>i</a:t>
            </a:r>
            <a:r>
              <a:rPr lang="en-US" dirty="0" err="1"/>
              <a:t>nsulin</a:t>
            </a:r>
            <a:endParaRPr lang="hu-HU" dirty="0"/>
          </a:p>
          <a:p>
            <a:r>
              <a:rPr lang="hu-HU" dirty="0"/>
              <a:t>o</a:t>
            </a:r>
            <a:r>
              <a:rPr lang="en-US" dirty="0" err="1"/>
              <a:t>xytocin</a:t>
            </a:r>
            <a:endParaRPr lang="hu-HU" dirty="0"/>
          </a:p>
          <a:p>
            <a:r>
              <a:rPr lang="en-US" dirty="0"/>
              <a:t>vasopressin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7215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9EDE05A-02FC-4359-9435-194307832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Metabotrobic</a:t>
            </a:r>
            <a:r>
              <a:rPr lang="hu-HU" dirty="0"/>
              <a:t> </a:t>
            </a:r>
            <a:r>
              <a:rPr lang="hu-HU" dirty="0" err="1"/>
              <a:t>receptors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5705FF0-E417-4726-9C1D-B7B7784E4B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4847" y="775253"/>
            <a:ext cx="7315200" cy="715617"/>
          </a:xfrm>
        </p:spPr>
        <p:txBody>
          <a:bodyPr/>
          <a:lstStyle/>
          <a:p>
            <a:r>
              <a:rPr lang="hu-HU" dirty="0"/>
              <a:t>G-protein </a:t>
            </a:r>
            <a:r>
              <a:rPr lang="hu-HU" dirty="0" err="1"/>
              <a:t>coupled</a:t>
            </a:r>
            <a:r>
              <a:rPr lang="hu-HU" dirty="0"/>
              <a:t> </a:t>
            </a:r>
            <a:r>
              <a:rPr lang="hu-HU" dirty="0" err="1"/>
              <a:t>receptors</a:t>
            </a:r>
            <a:endParaRPr lang="hu-HU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BCB1C0CB-1BD6-4FC9-A503-45771E1C1B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5822" y="1490869"/>
            <a:ext cx="8118847" cy="4591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05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ED2D001-94D7-4386-80D6-52F81588B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Second</a:t>
            </a:r>
            <a:r>
              <a:rPr lang="hu-HU" dirty="0"/>
              <a:t> </a:t>
            </a:r>
            <a:r>
              <a:rPr lang="hu-HU" dirty="0" err="1"/>
              <a:t>messenger-pathways</a:t>
            </a:r>
            <a:endParaRPr lang="hu-HU" dirty="0"/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DD9CF0D2-6CE7-4879-B8A2-CDE4A9BFB6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956" y="759334"/>
            <a:ext cx="6570338" cy="5330187"/>
          </a:xfrm>
          <a:prstGeom prst="rect">
            <a:avLst/>
          </a:prstGeom>
        </p:spPr>
      </p:pic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DE52BA35-0DE8-47C9-9D9F-938FD39811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956" y="759334"/>
            <a:ext cx="6570338" cy="4434978"/>
          </a:xfrm>
        </p:spPr>
      </p:pic>
      <p:sp>
        <p:nvSpPr>
          <p:cNvPr id="8" name="Tartalom helye 2">
            <a:extLst>
              <a:ext uri="{FF2B5EF4-FFF2-40B4-BE49-F238E27FC236}">
                <a16:creationId xmlns:a16="http://schemas.microsoft.com/office/drawing/2014/main" id="{604DE5FC-71BB-43FF-A0AE-75BA087CE7B9}"/>
              </a:ext>
            </a:extLst>
          </p:cNvPr>
          <p:cNvSpPr txBox="1">
            <a:spLocks/>
          </p:cNvSpPr>
          <p:nvPr/>
        </p:nvSpPr>
        <p:spPr>
          <a:xfrm>
            <a:off x="4077612" y="1472352"/>
            <a:ext cx="4036775" cy="37219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2800" dirty="0" err="1"/>
              <a:t>Advatages</a:t>
            </a:r>
            <a:r>
              <a:rPr lang="hu-HU" sz="2800" dirty="0"/>
              <a:t>:</a:t>
            </a:r>
          </a:p>
          <a:p>
            <a:pPr lvl="1"/>
            <a:r>
              <a:rPr lang="en-US" sz="2400" dirty="0"/>
              <a:t>high-level amplification,</a:t>
            </a:r>
            <a:endParaRPr lang="hu-HU" sz="2400" dirty="0"/>
          </a:p>
          <a:p>
            <a:pPr lvl="1"/>
            <a:r>
              <a:rPr lang="hu-HU" sz="2400" dirty="0"/>
              <a:t>d</a:t>
            </a:r>
            <a:r>
              <a:rPr lang="en-US" sz="2400" dirty="0" err="1"/>
              <a:t>iversity</a:t>
            </a:r>
            <a:endParaRPr lang="hu-HU" sz="2400" dirty="0"/>
          </a:p>
          <a:p>
            <a:pPr lvl="1"/>
            <a:r>
              <a:rPr lang="en-US" sz="2400" dirty="0"/>
              <a:t>long term changes</a:t>
            </a:r>
          </a:p>
        </p:txBody>
      </p:sp>
    </p:spTree>
    <p:extLst>
      <p:ext uri="{BB962C8B-B14F-4D97-AF65-F5344CB8AC3E}">
        <p14:creationId xmlns:p14="http://schemas.microsoft.com/office/powerpoint/2010/main" val="69169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6D35DDB-5041-452A-BD70-50A505C00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Sources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76801E0-9C18-4002-BAE3-E9E2B75F40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262" y="864108"/>
            <a:ext cx="8046720" cy="5120640"/>
          </a:xfrm>
        </p:spPr>
        <p:txBody>
          <a:bodyPr/>
          <a:lstStyle/>
          <a:p>
            <a:r>
              <a:rPr lang="hu-HU" dirty="0">
                <a:hlinkClick r:id="rId2"/>
              </a:rPr>
              <a:t>http://what-when-how.com/wp-content/uploads/2012/04/tmp1466.jpg</a:t>
            </a:r>
            <a:endParaRPr lang="hu-HU" dirty="0"/>
          </a:p>
          <a:p>
            <a:r>
              <a:rPr lang="en-US" dirty="0">
                <a:hlinkClick r:id="rId3"/>
              </a:rPr>
              <a:t>https://users.itk.ppke.hu/neurobiologia</a:t>
            </a:r>
            <a:endParaRPr lang="hu-HU" dirty="0"/>
          </a:p>
          <a:p>
            <a:r>
              <a:rPr lang="en-US" dirty="0">
                <a:hlinkClick r:id="rId4"/>
              </a:rPr>
              <a:t>http://themedicalbiochemistrypage.org/peptide-hormones.php#receptors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>
                <a:hlinkClick r:id="rId5"/>
              </a:rPr>
              <a:t>https://www.coursera.org/lecture/medical-neuroscience/metabotropic-neurotransmitters-receptors-and-postsynaptic-mechanisms-vvyfY</a:t>
            </a:r>
            <a:br>
              <a:rPr lang="en-US" dirty="0"/>
            </a:br>
            <a:r>
              <a:rPr lang="en-US" dirty="0">
                <a:hlinkClick r:id="rId6"/>
              </a:rPr>
              <a:t>https://www.khanacademy.org/science/biology/human-biology/neuron-nervous-system/a/neurotransmitters-their-receptors</a:t>
            </a:r>
            <a:endParaRPr lang="hu-HU" dirty="0"/>
          </a:p>
          <a:p>
            <a:r>
              <a:rPr lang="en-US" dirty="0">
                <a:hlinkClick r:id="rId7"/>
              </a:rPr>
              <a:t>https://en.wikipedia.org/wiki/Neuropeptide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86333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162DF2A-64D1-4AA9-BA42-8A4063EAD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D7C1373-63AF-4A75-909E-990E05356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0EB472E-7CA6-4C2D-81E9-CD39A44F0B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E0A0486-F672-4FEF-A0A9-E6C3B7E3A5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3289875" cy="5334001"/>
          </a:xfrm>
          <a:prstGeom prst="rect">
            <a:avLst/>
          </a:prstGeom>
          <a:solidFill>
            <a:srgbClr val="C8C8C8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689BC21-5566-4B70-91EA-44B4299CB3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11870" y="761999"/>
            <a:ext cx="8790301" cy="3810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5D8A4EB4-E0C5-42B0-8532-D390B3FA5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2622" y="1298448"/>
            <a:ext cx="7187529" cy="295181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800" spc="-100"/>
              <a:t>Thank you for your attention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F1FCE6A-97BC-41EB-809A-50936E0F9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00889" y="4684418"/>
            <a:ext cx="8801282" cy="1411582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72461253"/>
      </p:ext>
    </p:extLst>
  </p:cSld>
  <p:clrMapOvr>
    <a:masterClrMapping/>
  </p:clrMapOvr>
</p:sld>
</file>

<file path=ppt/theme/theme1.xml><?xml version="1.0" encoding="utf-8"?>
<a:theme xmlns:a="http://schemas.openxmlformats.org/drawingml/2006/main" name="Keret">
  <a:themeElements>
    <a:clrScheme name="Keret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Keret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Keret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39D77354-939E-4A26-AE51-B3F9618B14B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86</Words>
  <Application>Microsoft Office PowerPoint</Application>
  <PresentationFormat>Szélesvásznú</PresentationFormat>
  <Paragraphs>24</Paragraphs>
  <Slides>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6</vt:i4>
      </vt:variant>
    </vt:vector>
  </HeadingPairs>
  <TitlesOfParts>
    <vt:vector size="9" baseType="lpstr">
      <vt:lpstr>Corbel</vt:lpstr>
      <vt:lpstr>Wingdings 2</vt:lpstr>
      <vt:lpstr>Keret</vt:lpstr>
      <vt:lpstr>Peptide transmitters target metabotropic receptors</vt:lpstr>
      <vt:lpstr>Peptide transmitters</vt:lpstr>
      <vt:lpstr>Metabotrobic receptors</vt:lpstr>
      <vt:lpstr>Second messenger-pathways</vt:lpstr>
      <vt:lpstr>Sources</vt:lpstr>
      <vt:lpstr>Thank you for your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Peptide transmitters target metabotropic receptors</dc:title>
  <dc:creator>Vikka</dc:creator>
  <cp:lastModifiedBy>Vikka</cp:lastModifiedBy>
  <cp:revision>6</cp:revision>
  <dcterms:created xsi:type="dcterms:W3CDTF">2019-10-07T06:54:55Z</dcterms:created>
  <dcterms:modified xsi:type="dcterms:W3CDTF">2019-10-07T15:02:30Z</dcterms:modified>
</cp:coreProperties>
</file>