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U_SOGG_7522@sulid.hu" initials="E" lastIdx="1" clrIdx="0">
    <p:extLst>
      <p:ext uri="{19B8F6BF-5375-455C-9EA6-DF929625EA0E}">
        <p15:presenceInfo xmlns:p15="http://schemas.microsoft.com/office/powerpoint/2012/main" userId="EDU_SOGG_7522@sulid.h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CBC1E-FBE8-4F84-A108-266D43923F01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E257C-53C0-45B5-8F73-9F9A71B315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718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1" dirty="0" err="1"/>
              <a:t>Retrograde</a:t>
            </a:r>
            <a:r>
              <a:rPr lang="hu-HU" b="1" dirty="0"/>
              <a:t> </a:t>
            </a:r>
            <a:r>
              <a:rPr lang="hu-HU" b="1" dirty="0" err="1"/>
              <a:t>signaling</a:t>
            </a:r>
            <a:r>
              <a:rPr lang="hu-HU" b="1" dirty="0"/>
              <a:t> </a:t>
            </a:r>
            <a:r>
              <a:rPr lang="hu-HU" b="1" dirty="0" err="1"/>
              <a:t>by</a:t>
            </a:r>
            <a:r>
              <a:rPr lang="hu-HU" b="1" dirty="0"/>
              <a:t> </a:t>
            </a:r>
            <a:r>
              <a:rPr lang="hu-HU" b="1" dirty="0" err="1"/>
              <a:t>endocannabinoids</a:t>
            </a:r>
            <a:r>
              <a:rPr lang="hu-HU" b="1" dirty="0"/>
              <a:t>: </a:t>
            </a:r>
            <a:r>
              <a:rPr lang="hu-HU" b="1" dirty="0" err="1">
                <a:solidFill>
                  <a:srgbClr val="FFC000"/>
                </a:solidFill>
                <a:highlight>
                  <a:srgbClr val="FFFF00"/>
                </a:highlight>
              </a:rPr>
              <a:t>Postsynaptic</a:t>
            </a:r>
            <a:r>
              <a:rPr lang="hu-HU" b="1" dirty="0">
                <a:solidFill>
                  <a:srgbClr val="FFC000"/>
                </a:solidFill>
                <a:highlight>
                  <a:srgbClr val="FFFF00"/>
                </a:highlight>
              </a:rPr>
              <a:t> </a:t>
            </a:r>
            <a:r>
              <a:rPr lang="hu-HU" b="1" dirty="0" err="1">
                <a:solidFill>
                  <a:srgbClr val="FFC000"/>
                </a:solidFill>
                <a:highlight>
                  <a:srgbClr val="FFFF00"/>
                </a:highlight>
              </a:rPr>
              <a:t>depolarization</a:t>
            </a:r>
            <a:r>
              <a:rPr lang="hu-HU" b="1" dirty="0">
                <a:solidFill>
                  <a:srgbClr val="FFC000"/>
                </a:solidFill>
                <a:highlight>
                  <a:srgbClr val="FFFF00"/>
                </a:highlight>
              </a:rPr>
              <a:t> </a:t>
            </a:r>
            <a:r>
              <a:rPr lang="hu-HU" b="1" dirty="0" err="1">
                <a:solidFill>
                  <a:srgbClr val="FFC000"/>
                </a:solidFill>
                <a:highlight>
                  <a:srgbClr val="FFFF00"/>
                </a:highlight>
              </a:rPr>
              <a:t>opens</a:t>
            </a:r>
            <a:r>
              <a:rPr lang="hu-HU" b="1" dirty="0">
                <a:solidFill>
                  <a:srgbClr val="FFC000"/>
                </a:solidFill>
                <a:highlight>
                  <a:srgbClr val="FFFF00"/>
                </a:highlight>
              </a:rPr>
              <a:t> </a:t>
            </a:r>
            <a:r>
              <a:rPr lang="hu-HU" b="1" dirty="0" err="1">
                <a:solidFill>
                  <a:srgbClr val="FFC000"/>
                </a:solidFill>
                <a:highlight>
                  <a:srgbClr val="FFFF00"/>
                </a:highlight>
              </a:rPr>
              <a:t>voltage-dependent</a:t>
            </a:r>
            <a:r>
              <a:rPr lang="hu-HU" b="1" dirty="0">
                <a:solidFill>
                  <a:srgbClr val="FFC000"/>
                </a:solidFill>
                <a:highlight>
                  <a:srgbClr val="FFFF00"/>
                </a:highlight>
              </a:rPr>
              <a:t> </a:t>
            </a:r>
            <a:r>
              <a:rPr lang="hu-HU" b="1" dirty="0" err="1">
                <a:solidFill>
                  <a:srgbClr val="FFC000"/>
                </a:solidFill>
                <a:highlight>
                  <a:srgbClr val="FFFF00"/>
                </a:highlight>
              </a:rPr>
              <a:t>Ca</a:t>
            </a:r>
            <a:r>
              <a:rPr lang="hu-HU" b="1" dirty="0">
                <a:solidFill>
                  <a:srgbClr val="FFC000"/>
                </a:solidFill>
                <a:highlight>
                  <a:srgbClr val="FFFF00"/>
                </a:highlight>
              </a:rPr>
              <a:t> 2+ </a:t>
            </a:r>
            <a:r>
              <a:rPr lang="hu-HU" b="1" dirty="0" err="1">
                <a:solidFill>
                  <a:srgbClr val="FFC000"/>
                </a:solidFill>
                <a:highlight>
                  <a:srgbClr val="FFFF00"/>
                </a:highlight>
              </a:rPr>
              <a:t>channels</a:t>
            </a:r>
            <a:r>
              <a:rPr lang="hu-HU" b="1" dirty="0"/>
              <a:t>; </a:t>
            </a:r>
            <a:r>
              <a:rPr lang="hu-HU" b="1" dirty="0" err="1"/>
              <a:t>postsynaptic</a:t>
            </a:r>
            <a:r>
              <a:rPr lang="hu-HU" b="1" dirty="0"/>
              <a:t> </a:t>
            </a:r>
            <a:r>
              <a:rPr lang="hu-HU" b="1" dirty="0" err="1"/>
              <a:t>Ca</a:t>
            </a:r>
            <a:r>
              <a:rPr lang="hu-HU" b="1" dirty="0"/>
              <a:t> 2+ </a:t>
            </a:r>
            <a:r>
              <a:rPr lang="hu-HU" b="1" dirty="0" err="1"/>
              <a:t>then</a:t>
            </a:r>
            <a:r>
              <a:rPr lang="hu-HU" b="1" dirty="0"/>
              <a:t> </a:t>
            </a:r>
            <a:r>
              <a:rPr lang="hu-HU" b="1" dirty="0" err="1"/>
              <a:t>activates</a:t>
            </a:r>
            <a:r>
              <a:rPr lang="hu-HU" b="1" dirty="0"/>
              <a:t> </a:t>
            </a:r>
            <a:r>
              <a:rPr lang="hu-HU" b="1" dirty="0" err="1"/>
              <a:t>enzymes</a:t>
            </a:r>
            <a:r>
              <a:rPr lang="hu-HU" b="1" dirty="0"/>
              <a:t> </a:t>
            </a:r>
            <a:r>
              <a:rPr lang="hu-HU" b="1" dirty="0" err="1"/>
              <a:t>that</a:t>
            </a:r>
            <a:r>
              <a:rPr lang="hu-HU" b="1" dirty="0"/>
              <a:t> </a:t>
            </a:r>
            <a:r>
              <a:rPr lang="hu-HU" b="1" dirty="0" err="1"/>
              <a:t>synthesize</a:t>
            </a:r>
            <a:r>
              <a:rPr lang="hu-HU" b="1" dirty="0"/>
              <a:t> </a:t>
            </a:r>
            <a:r>
              <a:rPr lang="hu-HU" b="1" dirty="0" err="1"/>
              <a:t>endocannabinoids</a:t>
            </a:r>
            <a:r>
              <a:rPr lang="hu-HU" b="1" dirty="0"/>
              <a:t> </a:t>
            </a:r>
            <a:r>
              <a:rPr lang="hu-HU" b="1" dirty="0" err="1"/>
              <a:t>from</a:t>
            </a:r>
            <a:r>
              <a:rPr lang="hu-HU" b="1" dirty="0"/>
              <a:t> </a:t>
            </a:r>
            <a:r>
              <a:rPr lang="hu-HU" b="1" dirty="0" err="1"/>
              <a:t>lipid</a:t>
            </a:r>
            <a:r>
              <a:rPr lang="hu-HU" b="1" dirty="0"/>
              <a:t> </a:t>
            </a:r>
            <a:r>
              <a:rPr lang="hu-HU" b="1" dirty="0" err="1"/>
              <a:t>precursors</a:t>
            </a:r>
            <a:r>
              <a:rPr lang="hu-HU" b="1" dirty="0"/>
              <a:t>. </a:t>
            </a:r>
            <a:r>
              <a:rPr lang="hu-HU" b="1" dirty="0" err="1"/>
              <a:t>Activation</a:t>
            </a:r>
            <a:r>
              <a:rPr lang="hu-HU" b="1" dirty="0"/>
              <a:t> of </a:t>
            </a:r>
            <a:r>
              <a:rPr lang="hu-HU" b="1" dirty="0" err="1"/>
              <a:t>postsynaptic</a:t>
            </a:r>
            <a:r>
              <a:rPr lang="hu-HU" b="1" dirty="0"/>
              <a:t> </a:t>
            </a:r>
            <a:r>
              <a:rPr lang="hu-HU" b="1" dirty="0" err="1"/>
              <a:t>metabotropic</a:t>
            </a:r>
            <a:r>
              <a:rPr lang="hu-HU" b="1" dirty="0"/>
              <a:t> </a:t>
            </a:r>
            <a:r>
              <a:rPr lang="hu-HU" b="1" dirty="0" err="1"/>
              <a:t>glutamate</a:t>
            </a:r>
            <a:r>
              <a:rPr lang="hu-HU" b="1" dirty="0"/>
              <a:t> </a:t>
            </a:r>
            <a:r>
              <a:rPr lang="hu-HU" b="1" dirty="0" err="1"/>
              <a:t>receptors</a:t>
            </a:r>
            <a:r>
              <a:rPr lang="hu-HU" b="1" dirty="0"/>
              <a:t> (</a:t>
            </a:r>
            <a:r>
              <a:rPr lang="hu-HU" b="1" dirty="0" err="1"/>
              <a:t>mGluRs</a:t>
            </a:r>
            <a:r>
              <a:rPr lang="hu-HU" b="1" dirty="0"/>
              <a:t>) </a:t>
            </a:r>
            <a:r>
              <a:rPr lang="hu-HU" b="1" dirty="0" err="1"/>
              <a:t>can</a:t>
            </a:r>
            <a:r>
              <a:rPr lang="hu-HU" b="1" dirty="0"/>
              <a:t> </a:t>
            </a:r>
            <a:r>
              <a:rPr lang="hu-HU" b="1" dirty="0" err="1"/>
              <a:t>also</a:t>
            </a:r>
            <a:r>
              <a:rPr lang="hu-HU" b="1" dirty="0"/>
              <a:t> </a:t>
            </a:r>
            <a:r>
              <a:rPr lang="hu-HU" b="1" dirty="0" err="1"/>
              <a:t>generate</a:t>
            </a:r>
            <a:r>
              <a:rPr lang="hu-HU" b="1" dirty="0"/>
              <a:t> </a:t>
            </a:r>
            <a:r>
              <a:rPr lang="hu-HU" b="1" dirty="0" err="1"/>
              <a:t>endocannabinoids</a:t>
            </a:r>
            <a:r>
              <a:rPr lang="hu-HU" b="1" dirty="0"/>
              <a:t>. </a:t>
            </a:r>
            <a:r>
              <a:rPr lang="hu-HU" b="1" dirty="0" err="1"/>
              <a:t>Endocannabinoids</a:t>
            </a:r>
            <a:r>
              <a:rPr lang="hu-HU" b="1" dirty="0"/>
              <a:t> </a:t>
            </a:r>
            <a:r>
              <a:rPr lang="hu-HU" b="1" dirty="0" err="1"/>
              <a:t>then</a:t>
            </a:r>
            <a:r>
              <a:rPr lang="hu-HU" b="1" dirty="0"/>
              <a:t> </a:t>
            </a:r>
            <a:r>
              <a:rPr lang="hu-HU" b="1" dirty="0" err="1"/>
              <a:t>leave</a:t>
            </a:r>
            <a:r>
              <a:rPr lang="hu-HU" b="1" dirty="0"/>
              <a:t> </a:t>
            </a:r>
            <a:r>
              <a:rPr lang="hu-HU" b="1" dirty="0" err="1"/>
              <a:t>the</a:t>
            </a:r>
            <a:r>
              <a:rPr lang="hu-HU" b="1" dirty="0"/>
              <a:t> </a:t>
            </a:r>
            <a:r>
              <a:rPr lang="hu-HU" b="1" dirty="0" err="1"/>
              <a:t>postsynaptic</a:t>
            </a:r>
            <a:r>
              <a:rPr lang="hu-HU" b="1" dirty="0"/>
              <a:t> </a:t>
            </a:r>
            <a:r>
              <a:rPr lang="hu-HU" b="1" dirty="0" err="1"/>
              <a:t>cell</a:t>
            </a:r>
            <a:r>
              <a:rPr lang="hu-HU" b="1" dirty="0"/>
              <a:t> and </a:t>
            </a:r>
            <a:r>
              <a:rPr lang="hu-HU" b="1" dirty="0" err="1"/>
              <a:t>activate</a:t>
            </a:r>
            <a:r>
              <a:rPr lang="hu-HU" b="1" dirty="0"/>
              <a:t> </a:t>
            </a:r>
            <a:r>
              <a:rPr lang="hu-HU" b="1" dirty="0" err="1"/>
              <a:t>presynaptic</a:t>
            </a:r>
            <a:r>
              <a:rPr lang="hu-HU" b="1" dirty="0"/>
              <a:t> CB 1 receptors. G-protein </a:t>
            </a:r>
            <a:r>
              <a:rPr lang="hu-HU" b="1" dirty="0" err="1"/>
              <a:t>activation</a:t>
            </a:r>
            <a:r>
              <a:rPr lang="hu-HU" b="1" dirty="0"/>
              <a:t> </a:t>
            </a:r>
            <a:r>
              <a:rPr lang="hu-HU" b="1" dirty="0" err="1"/>
              <a:t>liberates</a:t>
            </a:r>
            <a:r>
              <a:rPr lang="hu-HU" b="1" dirty="0"/>
              <a:t> G </a:t>
            </a:r>
            <a:r>
              <a:rPr lang="el-GR" b="1" dirty="0"/>
              <a:t>βγ , </a:t>
            </a:r>
            <a:r>
              <a:rPr lang="hu-HU" b="1" dirty="0" err="1"/>
              <a:t>which</a:t>
            </a:r>
            <a:r>
              <a:rPr lang="hu-HU" b="1" dirty="0"/>
              <a:t> </a:t>
            </a:r>
            <a:r>
              <a:rPr lang="hu-HU" b="1" dirty="0" err="1"/>
              <a:t>then</a:t>
            </a:r>
            <a:r>
              <a:rPr lang="hu-HU" b="1" dirty="0"/>
              <a:t> </a:t>
            </a:r>
            <a:r>
              <a:rPr lang="hu-HU" b="1" dirty="0" err="1"/>
              <a:t>directly</a:t>
            </a:r>
            <a:r>
              <a:rPr lang="hu-HU" b="1" dirty="0"/>
              <a:t> </a:t>
            </a:r>
            <a:r>
              <a:rPr lang="hu-HU" b="1" dirty="0" err="1"/>
              <a:t>inhibits</a:t>
            </a:r>
            <a:r>
              <a:rPr lang="hu-HU" b="1" dirty="0"/>
              <a:t> </a:t>
            </a:r>
            <a:r>
              <a:rPr lang="hu-HU" b="1" dirty="0" err="1"/>
              <a:t>presynaptic</a:t>
            </a:r>
            <a:r>
              <a:rPr lang="hu-HU" b="1" dirty="0"/>
              <a:t> </a:t>
            </a:r>
            <a:r>
              <a:rPr lang="hu-HU" b="1" dirty="0" err="1"/>
              <a:t>Ca</a:t>
            </a:r>
            <a:r>
              <a:rPr lang="hu-HU" b="1" dirty="0"/>
              <a:t> 2+ </a:t>
            </a:r>
            <a:r>
              <a:rPr lang="hu-HU" b="1" dirty="0" err="1"/>
              <a:t>influx</a:t>
            </a:r>
            <a:r>
              <a:rPr lang="hu-HU" b="1" dirty="0"/>
              <a:t>. </a:t>
            </a:r>
            <a:r>
              <a:rPr lang="hu-HU" b="1" dirty="0" err="1"/>
              <a:t>This</a:t>
            </a:r>
            <a:r>
              <a:rPr lang="hu-HU" b="1" dirty="0"/>
              <a:t> </a:t>
            </a:r>
            <a:r>
              <a:rPr lang="hu-HU" b="1" dirty="0" err="1"/>
              <a:t>decreases</a:t>
            </a:r>
            <a:r>
              <a:rPr lang="hu-HU" b="1" dirty="0"/>
              <a:t> </a:t>
            </a:r>
            <a:r>
              <a:rPr lang="hu-HU" b="1" dirty="0" err="1"/>
              <a:t>the</a:t>
            </a:r>
            <a:r>
              <a:rPr lang="hu-HU" b="1" dirty="0"/>
              <a:t> </a:t>
            </a:r>
            <a:r>
              <a:rPr lang="hu-HU" b="1" dirty="0" err="1"/>
              <a:t>probability</a:t>
            </a:r>
            <a:r>
              <a:rPr lang="hu-HU" b="1" dirty="0"/>
              <a:t> of </a:t>
            </a:r>
            <a:r>
              <a:rPr lang="hu-HU" b="1" dirty="0" err="1"/>
              <a:t>release</a:t>
            </a:r>
            <a:r>
              <a:rPr lang="hu-HU" b="1" dirty="0"/>
              <a:t> of a </a:t>
            </a:r>
            <a:r>
              <a:rPr lang="hu-HU" b="1" dirty="0" err="1"/>
              <a:t>vesicle</a:t>
            </a:r>
            <a:r>
              <a:rPr lang="hu-HU" b="1" dirty="0"/>
              <a:t> of </a:t>
            </a:r>
            <a:r>
              <a:rPr lang="hu-HU" b="1" dirty="0" err="1"/>
              <a:t>neurotransmitter</a:t>
            </a:r>
            <a:r>
              <a:rPr lang="hu-HU" b="1" dirty="0"/>
              <a:t>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DE257C-53C0-45B5-8F73-9F9A71B315F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490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A38160D-8ABC-4712-8AC6-75AD4A908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6479ED0-5DAA-4088-88F1-12994D20E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73A182B-80AC-442C-9825-DE17A543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ECC0A30-FA81-4993-9865-E1294278C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F913259-2D7F-4AD3-B152-97E135F6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431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D36CDE-E712-43B2-8F47-80E4C76D4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12820E5-6E0A-43DF-BBBA-6F3350F0B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113456F-7128-4F4C-B5CE-E9366DD8B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7BEE2CD-FE8D-4E60-B613-298229B16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1E64CFF-B8F4-4E9F-8509-402D83D3F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016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BBD6269-D429-4BB4-8D04-4AFBEEBE16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AE12BD7-0B6F-4146-BF68-4C1F6D7F3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064E620-A734-4122-8A18-91D43BAFA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B2CF3D3-AAA9-43F4-A7A4-CD7AE17D3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D04E60C-2E40-4D43-A22C-80BA6BA67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3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98A71A-52C0-41DA-A0CD-02C807C0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F785E70-2953-4891-B5E3-6DEDB915A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EB11198-A1FB-44B5-8B79-78010B6E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66E7831-4E53-4575-A4FA-EC2864ECB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E7A0179-95F4-474E-978A-DBFFFD7B8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959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134265-6A82-4E2C-BF11-65ED2344F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D387781-FB85-4285-87D7-014D03687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4475032-6B1F-44E3-A60E-7B0CC831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6E192BA-0197-4DFB-B71F-DFF8F0B0A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4A55194-8088-464A-ABC9-57A15ACC6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622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4DD386F-43D8-46F8-A7A0-105580BFF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0CF1D8A-5E8C-4309-8F73-67C8D46A7D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2C9FF38-4AD4-45BE-AECC-42EECB6EB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913A11D-3EB2-408E-85D6-B272EDABC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D3FAFCA-4CD8-4AAC-9546-26735ACF4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F34744D-181B-4A90-A4BF-4CB5133C2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131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CC992AB-B6B3-485A-8078-15C0FC80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D1132D5-0830-4705-9E3C-C064DA94E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5EA0F00-E78D-4575-949A-0CD86D227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F793A08-B653-4682-B5A6-6EB024239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2F35416-924D-41B1-BEA6-9190A19A1F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A3877D7-FE16-4604-A0D9-5F45B7181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F8C42320-A543-4463-AE3D-0B5A9DE82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3E99BFBE-6CF2-4FA9-8A45-06883591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592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18CBF2-9B14-4BE6-8B3B-511EDB200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960AE431-6259-4C0E-BF4A-34794202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74E30934-983C-457E-812C-C88E6C263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69158AE2-93F7-46A2-BF13-C093723F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3607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E7D759D3-477C-4BE2-A017-99F8BAA3F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CD6F16FF-D221-4909-924A-9A4E9522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A04B0BF-61F4-4A7F-B59A-1C35EF752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636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A844405-9AC2-4714-9B19-A7D3B664C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1FB8BD9-8A7F-4DCA-BE11-E417C99C3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21FAFE9-1855-430F-8CAD-841E9630A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F412C01-3349-48FD-A98E-8E14F2369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8FD2207-FD64-42DF-92CA-54D03BB71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D1459BF-82A5-4454-ABC5-7863B2F75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363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F527CAC-7A57-4DE7-AF1B-F1088AB3F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6E3E2595-53D8-4F39-8D62-A921D64F17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21CFC19-E094-4CA1-ABDD-2E42EEC1D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79EF731-46E6-445C-BA1B-B397B00A3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84E02CE-2ACF-4778-8267-6B9D58BBB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471B413-7506-49CA-ADA7-3B4D48D8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754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6908EE3D-773E-4C11-866A-E8E383D65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B4BC5D6-B8B0-4EBE-8A5B-48E236719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93E53B0-D15F-41EC-9521-0534C4A64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1D5F1-FED0-44B1-9127-268EE797B85E}" type="datetimeFigureOut">
              <a:rPr lang="hu-HU" smtClean="0"/>
              <a:t>2019. 10. 02.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9A62F17-586D-4203-82D1-1150F3A821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7038979-20F6-49E5-92C4-383DECBEA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2D6D6-7B7D-4B9F-B6B8-9FA70B3166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925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tech.uwe.ac.uk/synapsesNeuro/Default.aspx?pageid=1918" TargetMode="External"/><Relationship Id="rId2" Type="http://schemas.openxmlformats.org/officeDocument/2006/relationships/hyperlink" Target="https://www.britannica.com/science/postsynaptic-potentia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7FF718-90E8-4B8A-AE25-659C84F47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dirty="0" err="1"/>
              <a:t>Dependence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transmitter</a:t>
            </a:r>
            <a:r>
              <a:rPr lang="hu-HU" dirty="0"/>
              <a:t> </a:t>
            </a:r>
            <a:r>
              <a:rPr lang="hu-HU" dirty="0" err="1"/>
              <a:t>effect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physiological</a:t>
            </a:r>
            <a:r>
              <a:rPr lang="hu-HU" dirty="0"/>
              <a:t> status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postsynaptic</a:t>
            </a:r>
            <a:r>
              <a:rPr lang="hu-HU" dirty="0"/>
              <a:t> </a:t>
            </a:r>
            <a:r>
              <a:rPr lang="hu-HU" dirty="0" err="1"/>
              <a:t>cells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AE784851-4A02-4BAE-85BE-930B1B723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0730" y="4676223"/>
            <a:ext cx="4810539" cy="4391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err="1"/>
              <a:t>Szemenyei</a:t>
            </a:r>
            <a:r>
              <a:rPr lang="hu-HU" dirty="0"/>
              <a:t> Adrián László</a:t>
            </a:r>
          </a:p>
        </p:txBody>
      </p:sp>
    </p:spTree>
    <p:extLst>
      <p:ext uri="{BB962C8B-B14F-4D97-AF65-F5344CB8AC3E}">
        <p14:creationId xmlns:p14="http://schemas.microsoft.com/office/powerpoint/2010/main" val="205551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306DB1-7585-4486-B936-E0522F215E4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err="1"/>
              <a:t>Chemical</a:t>
            </a:r>
            <a:r>
              <a:rPr lang="hu-HU" dirty="0"/>
              <a:t> </a:t>
            </a:r>
            <a:r>
              <a:rPr lang="hu-HU" dirty="0" err="1"/>
              <a:t>synaptic</a:t>
            </a:r>
            <a:r>
              <a:rPr lang="hu-HU" dirty="0"/>
              <a:t> </a:t>
            </a:r>
            <a:r>
              <a:rPr lang="hu-HU" dirty="0" err="1"/>
              <a:t>communication</a:t>
            </a:r>
            <a:r>
              <a:rPr lang="hu-HU" dirty="0"/>
              <a:t>,</a:t>
            </a:r>
            <a:br>
              <a:rPr lang="hu-HU" dirty="0"/>
            </a:br>
            <a:r>
              <a:rPr lang="hu-HU" dirty="0" err="1"/>
              <a:t>Postsynaptic</a:t>
            </a:r>
            <a:r>
              <a:rPr lang="hu-HU" dirty="0"/>
              <a:t> </a:t>
            </a:r>
            <a:r>
              <a:rPr lang="hu-HU" dirty="0" err="1"/>
              <a:t>potential</a:t>
            </a:r>
            <a:endParaRPr lang="hu-HU" dirty="0"/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FCC318D7-B0D6-4E42-9E06-1A7608FF31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43" y="1865381"/>
            <a:ext cx="4176548" cy="4351338"/>
          </a:xfrm>
        </p:spPr>
      </p:pic>
      <p:pic>
        <p:nvPicPr>
          <p:cNvPr id="7" name="Kép 6" descr="A képen tartás, aláírás, személyek látható&#10;&#10;Automatikusan generált leírás">
            <a:extLst>
              <a:ext uri="{FF2B5EF4-FFF2-40B4-BE49-F238E27FC236}">
                <a16:creationId xmlns:a16="http://schemas.microsoft.com/office/drawing/2014/main" id="{9C6B70C2-9537-41EC-9770-BFA993578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693" y="1865381"/>
            <a:ext cx="1124107" cy="4324954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3F5E7B08-89CF-483A-95BA-2C3D29FF14A4}"/>
              </a:ext>
            </a:extLst>
          </p:cNvPr>
          <p:cNvSpPr txBox="1"/>
          <p:nvPr/>
        </p:nvSpPr>
        <p:spPr>
          <a:xfrm>
            <a:off x="5519057" y="1992086"/>
            <a:ext cx="440871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/>
              <a:t>Action </a:t>
            </a:r>
            <a:r>
              <a:rPr lang="hu-HU" sz="2400" dirty="0" err="1"/>
              <a:t>potential</a:t>
            </a:r>
            <a:r>
              <a:rPr lang="hu-HU" sz="2400" dirty="0"/>
              <a:t> </a:t>
            </a:r>
            <a:r>
              <a:rPr lang="hu-HU" sz="2400" dirty="0" err="1"/>
              <a:t>invades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presynaptic</a:t>
            </a:r>
            <a:r>
              <a:rPr lang="hu-HU" sz="2400" dirty="0"/>
              <a:t> </a:t>
            </a:r>
            <a:r>
              <a:rPr lang="hu-HU" sz="2400" dirty="0" err="1"/>
              <a:t>terminal</a:t>
            </a:r>
            <a:endParaRPr lang="hu-HU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/>
              <a:t>Ca2+ </a:t>
            </a:r>
            <a:r>
              <a:rPr lang="hu-HU" sz="2400" dirty="0" err="1"/>
              <a:t>influx</a:t>
            </a:r>
            <a:endParaRPr lang="hu-HU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 err="1"/>
              <a:t>neurotransmitter</a:t>
            </a:r>
            <a:r>
              <a:rPr lang="hu-HU" sz="2400" dirty="0"/>
              <a:t> </a:t>
            </a:r>
            <a:r>
              <a:rPr lang="hu-HU" sz="2400" dirty="0" err="1"/>
              <a:t>exocytosis</a:t>
            </a:r>
            <a:endParaRPr lang="hu-HU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err="1"/>
              <a:t>transmitter</a:t>
            </a:r>
            <a:r>
              <a:rPr lang="hu-HU" sz="2400" dirty="0"/>
              <a:t> </a:t>
            </a:r>
            <a:r>
              <a:rPr lang="hu-HU" sz="2400" dirty="0" err="1"/>
              <a:t>binds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postsynaptic</a:t>
            </a:r>
            <a:r>
              <a:rPr lang="hu-HU" sz="2400" dirty="0"/>
              <a:t> </a:t>
            </a:r>
            <a:r>
              <a:rPr lang="hu-HU" sz="2400" dirty="0" err="1"/>
              <a:t>receptors</a:t>
            </a:r>
            <a:r>
              <a:rPr lang="hu-HU" sz="24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/>
              <a:t>PS ion </a:t>
            </a:r>
            <a:r>
              <a:rPr lang="hu-HU" sz="2400" dirty="0" err="1"/>
              <a:t>channels</a:t>
            </a:r>
            <a:r>
              <a:rPr lang="hu-HU" sz="2400" dirty="0"/>
              <a:t> </a:t>
            </a:r>
            <a:r>
              <a:rPr lang="hu-HU" sz="2400" dirty="0" err="1"/>
              <a:t>open</a:t>
            </a:r>
            <a:r>
              <a:rPr lang="hu-HU" sz="2400" dirty="0"/>
              <a:t> (</a:t>
            </a:r>
            <a:r>
              <a:rPr lang="hu-HU" sz="2400" dirty="0" err="1"/>
              <a:t>or</a:t>
            </a:r>
            <a:r>
              <a:rPr lang="hu-HU" sz="2400" dirty="0"/>
              <a:t> </a:t>
            </a:r>
            <a:r>
              <a:rPr lang="hu-HU" sz="2400" dirty="0" err="1"/>
              <a:t>close</a:t>
            </a:r>
            <a:r>
              <a:rPr lang="hu-HU" sz="2400" dirty="0"/>
              <a:t>) – </a:t>
            </a:r>
            <a:r>
              <a:rPr lang="hu-HU" sz="2400" dirty="0" err="1"/>
              <a:t>conductance</a:t>
            </a:r>
            <a:r>
              <a:rPr lang="hu-HU" sz="2400" dirty="0"/>
              <a:t> </a:t>
            </a:r>
            <a:r>
              <a:rPr lang="hu-HU" sz="2400" dirty="0" err="1"/>
              <a:t>change</a:t>
            </a:r>
            <a:endParaRPr lang="hu-HU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 err="1"/>
              <a:t>Conductance</a:t>
            </a:r>
            <a:r>
              <a:rPr lang="hu-HU" sz="2400" dirty="0"/>
              <a:t> </a:t>
            </a:r>
            <a:r>
              <a:rPr lang="hu-HU" sz="2400" dirty="0" err="1"/>
              <a:t>change</a:t>
            </a:r>
            <a:r>
              <a:rPr lang="hu-HU" sz="2400" dirty="0"/>
              <a:t> </a:t>
            </a:r>
            <a:r>
              <a:rPr lang="hu-HU" sz="2400" dirty="0" err="1"/>
              <a:t>generates</a:t>
            </a:r>
            <a:r>
              <a:rPr lang="hu-HU" sz="2400" dirty="0"/>
              <a:t> PSC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/>
              <a:t>The </a:t>
            </a:r>
            <a:r>
              <a:rPr lang="hu-HU" sz="2400" dirty="0" err="1"/>
              <a:t>change</a:t>
            </a:r>
            <a:r>
              <a:rPr lang="hu-HU" sz="2400" dirty="0"/>
              <a:t> of </a:t>
            </a:r>
            <a:r>
              <a:rPr lang="hu-HU" sz="2400" dirty="0" err="1"/>
              <a:t>the</a:t>
            </a:r>
            <a:r>
              <a:rPr lang="hu-HU" sz="2400" dirty="0"/>
              <a:t> PS </a:t>
            </a:r>
            <a:r>
              <a:rPr lang="hu-HU" sz="2400" dirty="0" err="1"/>
              <a:t>membrane</a:t>
            </a:r>
            <a:r>
              <a:rPr lang="hu-HU" sz="2400" dirty="0"/>
              <a:t> </a:t>
            </a:r>
            <a:r>
              <a:rPr lang="hu-HU" sz="2400" dirty="0" err="1"/>
              <a:t>potential</a:t>
            </a:r>
            <a:r>
              <a:rPr lang="hu-HU" sz="2400" dirty="0"/>
              <a:t> </a:t>
            </a:r>
            <a:r>
              <a:rPr lang="hu-HU" sz="2400" dirty="0" err="1"/>
              <a:t>produces</a:t>
            </a:r>
            <a:r>
              <a:rPr lang="hu-HU" sz="2400" dirty="0"/>
              <a:t> PSP</a:t>
            </a:r>
          </a:p>
        </p:txBody>
      </p:sp>
    </p:spTree>
    <p:extLst>
      <p:ext uri="{BB962C8B-B14F-4D97-AF65-F5344CB8AC3E}">
        <p14:creationId xmlns:p14="http://schemas.microsoft.com/office/powerpoint/2010/main" val="2015857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FD056E6-10E2-4583-A1B6-9144AB85198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err="1"/>
              <a:t>Postsynaptic</a:t>
            </a:r>
            <a:r>
              <a:rPr lang="hu-HU" dirty="0"/>
              <a:t> </a:t>
            </a:r>
            <a:r>
              <a:rPr lang="hu-HU" dirty="0" err="1"/>
              <a:t>potential</a:t>
            </a:r>
            <a:r>
              <a:rPr lang="hu-HU" dirty="0"/>
              <a:t>(2.)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FCDAD15-2CEE-4920-9971-7712F0CA4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88068" cy="4913378"/>
          </a:xfrm>
        </p:spPr>
        <p:txBody>
          <a:bodyPr>
            <a:normAutofit/>
          </a:bodyPr>
          <a:lstStyle/>
          <a:p>
            <a:r>
              <a:rPr lang="hu-HU" sz="2400" dirty="0" err="1"/>
              <a:t>Excitatory</a:t>
            </a:r>
            <a:r>
              <a:rPr lang="hu-HU" sz="2400" dirty="0"/>
              <a:t> </a:t>
            </a:r>
            <a:r>
              <a:rPr lang="hu-HU" sz="2400" dirty="0" err="1"/>
              <a:t>postsynaptic</a:t>
            </a:r>
            <a:r>
              <a:rPr lang="hu-HU" sz="2400" dirty="0"/>
              <a:t> </a:t>
            </a:r>
            <a:r>
              <a:rPr lang="hu-HU" sz="2400" dirty="0" err="1"/>
              <a:t>potential</a:t>
            </a:r>
            <a:r>
              <a:rPr lang="hu-HU" sz="2400" dirty="0"/>
              <a:t> (EPSP)</a:t>
            </a:r>
          </a:p>
          <a:p>
            <a:r>
              <a:rPr lang="hu-HU" sz="2400" dirty="0" err="1"/>
              <a:t>Inhibitory</a:t>
            </a:r>
            <a:r>
              <a:rPr lang="hu-HU" sz="2400" dirty="0"/>
              <a:t> </a:t>
            </a:r>
            <a:r>
              <a:rPr lang="hu-HU" sz="2400" dirty="0" err="1"/>
              <a:t>postsynaptic</a:t>
            </a:r>
            <a:r>
              <a:rPr lang="hu-HU" sz="2400" dirty="0"/>
              <a:t> </a:t>
            </a:r>
            <a:r>
              <a:rPr lang="hu-HU" sz="2400" dirty="0" err="1"/>
              <a:t>potential</a:t>
            </a:r>
            <a:r>
              <a:rPr lang="hu-HU" sz="2400" dirty="0"/>
              <a:t> (IPSP)</a:t>
            </a:r>
          </a:p>
          <a:p>
            <a:r>
              <a:rPr lang="hu-HU" sz="2400" dirty="0"/>
              <a:t>D</a:t>
            </a:r>
            <a:r>
              <a:rPr lang="en-US" sz="2400" dirty="0" err="1"/>
              <a:t>epends</a:t>
            </a:r>
            <a:r>
              <a:rPr lang="en-US" sz="2400" dirty="0"/>
              <a:t> on the type of channel that is coupled to the receptor, and on the</a:t>
            </a:r>
            <a:r>
              <a:rPr lang="hu-HU" sz="2400" dirty="0"/>
              <a:t> </a:t>
            </a:r>
            <a:r>
              <a:rPr lang="en-US" sz="2400" dirty="0"/>
              <a:t>concentration of permeant ions inside and outside the cell. </a:t>
            </a:r>
            <a:endParaRPr lang="hu-HU" sz="2400" dirty="0"/>
          </a:p>
          <a:p>
            <a:r>
              <a:rPr lang="hu-HU" sz="2400" dirty="0" err="1"/>
              <a:t>Excitatory</a:t>
            </a:r>
            <a:r>
              <a:rPr lang="hu-HU" sz="2400" dirty="0"/>
              <a:t> </a:t>
            </a:r>
            <a:r>
              <a:rPr lang="hu-HU" sz="2400" dirty="0" err="1"/>
              <a:t>transmitters</a:t>
            </a:r>
            <a:r>
              <a:rPr lang="hu-HU" sz="2400" dirty="0"/>
              <a:t>: </a:t>
            </a:r>
            <a:r>
              <a:rPr lang="hu-HU" sz="2400" dirty="0" err="1"/>
              <a:t>Acetylcholine</a:t>
            </a:r>
            <a:r>
              <a:rPr lang="hu-HU" sz="2400" dirty="0"/>
              <a:t>, </a:t>
            </a:r>
            <a:r>
              <a:rPr lang="hu-HU" sz="2400" dirty="0" err="1"/>
              <a:t>Glutamate</a:t>
            </a:r>
            <a:r>
              <a:rPr lang="hu-HU" sz="2400" dirty="0"/>
              <a:t>: </a:t>
            </a:r>
            <a:r>
              <a:rPr lang="hu-HU" sz="2400" dirty="0" err="1"/>
              <a:t>increase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permeability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sodium</a:t>
            </a:r>
            <a:endParaRPr lang="hu-HU" sz="2400" dirty="0"/>
          </a:p>
          <a:p>
            <a:r>
              <a:rPr lang="hu-HU" sz="2400" dirty="0" err="1"/>
              <a:t>Inhibitory</a:t>
            </a:r>
            <a:r>
              <a:rPr lang="hu-HU" sz="2400" dirty="0"/>
              <a:t> </a:t>
            </a:r>
            <a:r>
              <a:rPr lang="hu-HU" sz="2400" dirty="0" err="1"/>
              <a:t>transmitters</a:t>
            </a:r>
            <a:r>
              <a:rPr lang="hu-HU" sz="2400" dirty="0"/>
              <a:t>: GABA, </a:t>
            </a:r>
            <a:r>
              <a:rPr lang="hu-HU" sz="2400" dirty="0" err="1"/>
              <a:t>glycine</a:t>
            </a:r>
            <a:r>
              <a:rPr lang="hu-HU" sz="2400" dirty="0"/>
              <a:t>: </a:t>
            </a:r>
            <a:r>
              <a:rPr lang="hu-HU" sz="2400" dirty="0" err="1"/>
              <a:t>opens</a:t>
            </a:r>
            <a:r>
              <a:rPr lang="hu-HU" sz="2400" dirty="0"/>
              <a:t> </a:t>
            </a:r>
            <a:r>
              <a:rPr lang="hu-HU" sz="2400" dirty="0" err="1"/>
              <a:t>potassium</a:t>
            </a:r>
            <a:r>
              <a:rPr lang="hu-HU" sz="2400" dirty="0"/>
              <a:t> and/</a:t>
            </a:r>
            <a:r>
              <a:rPr lang="hu-HU" sz="2400" dirty="0" err="1"/>
              <a:t>or</a:t>
            </a:r>
            <a:r>
              <a:rPr lang="hu-HU" sz="2400" dirty="0"/>
              <a:t> </a:t>
            </a:r>
            <a:r>
              <a:rPr lang="hu-HU" sz="2400" dirty="0" err="1"/>
              <a:t>chloride</a:t>
            </a:r>
            <a:r>
              <a:rPr lang="hu-HU" sz="2400" dirty="0"/>
              <a:t> </a:t>
            </a:r>
            <a:r>
              <a:rPr lang="hu-HU" sz="2400" dirty="0" err="1"/>
              <a:t>channels</a:t>
            </a:r>
            <a:endParaRPr lang="hu-HU" sz="2400" dirty="0"/>
          </a:p>
          <a:p>
            <a:r>
              <a:rPr lang="hu-HU" sz="2400" dirty="0" err="1"/>
              <a:t>PSPs</a:t>
            </a:r>
            <a:r>
              <a:rPr lang="hu-HU" sz="2400" dirty="0"/>
              <a:t> </a:t>
            </a:r>
            <a:r>
              <a:rPr lang="hu-HU" sz="2400" dirty="0" err="1"/>
              <a:t>produced</a:t>
            </a:r>
            <a:r>
              <a:rPr lang="hu-HU" sz="2400" dirty="0"/>
              <a:t> </a:t>
            </a:r>
            <a:r>
              <a:rPr lang="hu-HU" sz="2400" dirty="0" err="1"/>
              <a:t>by</a:t>
            </a:r>
            <a:r>
              <a:rPr lang="hu-HU" sz="2400" dirty="0"/>
              <a:t> </a:t>
            </a:r>
            <a:r>
              <a:rPr lang="hu-HU" sz="2400" dirty="0" err="1"/>
              <a:t>active</a:t>
            </a:r>
            <a:r>
              <a:rPr lang="hu-HU" sz="2400" dirty="0"/>
              <a:t> </a:t>
            </a:r>
            <a:r>
              <a:rPr lang="hu-HU" sz="2400" dirty="0" err="1"/>
              <a:t>synapses</a:t>
            </a:r>
            <a:r>
              <a:rPr lang="hu-HU" sz="2400" dirty="0"/>
              <a:t> sum </a:t>
            </a:r>
            <a:r>
              <a:rPr lang="hu-HU" sz="2400" dirty="0" err="1"/>
              <a:t>up</a:t>
            </a:r>
            <a:endParaRPr lang="hu-HU" sz="2400" dirty="0"/>
          </a:p>
          <a:p>
            <a:endParaRPr lang="hu-HU" sz="2400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5" name="Kép 4" descr="A képen szöveg, térkép látható&#10;&#10;Automatikusan generált leírás">
            <a:extLst>
              <a:ext uri="{FF2B5EF4-FFF2-40B4-BE49-F238E27FC236}">
                <a16:creationId xmlns:a16="http://schemas.microsoft.com/office/drawing/2014/main" id="{6C67C700-2E93-4115-985C-A8567079E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747" y="1929763"/>
            <a:ext cx="3934374" cy="456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856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6753E8C-5868-437D-8811-6C7FC373573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err="1"/>
              <a:t>Dependence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transmitter</a:t>
            </a:r>
            <a:r>
              <a:rPr lang="hu-HU" dirty="0"/>
              <a:t> </a:t>
            </a:r>
            <a:r>
              <a:rPr lang="hu-HU" dirty="0" err="1"/>
              <a:t>effect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postsynaptic</a:t>
            </a:r>
            <a:r>
              <a:rPr lang="hu-HU" dirty="0"/>
              <a:t> </a:t>
            </a:r>
            <a:r>
              <a:rPr lang="hu-HU" dirty="0" err="1"/>
              <a:t>neuroreceptors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F3FD54C-A7DA-4FA2-979A-B291487A9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Ionotropic</a:t>
            </a:r>
            <a:r>
              <a:rPr lang="hu-HU" dirty="0"/>
              <a:t> (</a:t>
            </a:r>
            <a:r>
              <a:rPr lang="hu-HU" dirty="0" err="1"/>
              <a:t>short</a:t>
            </a:r>
            <a:r>
              <a:rPr lang="hu-HU" dirty="0"/>
              <a:t> </a:t>
            </a:r>
            <a:r>
              <a:rPr lang="hu-HU" dirty="0" err="1"/>
              <a:t>lasting</a:t>
            </a:r>
            <a:r>
              <a:rPr lang="hu-HU" dirty="0"/>
              <a:t> PSP) and </a:t>
            </a:r>
            <a:r>
              <a:rPr lang="hu-HU" dirty="0" err="1"/>
              <a:t>metabotropic</a:t>
            </a:r>
            <a:r>
              <a:rPr lang="hu-HU" dirty="0"/>
              <a:t>  (</a:t>
            </a:r>
            <a:r>
              <a:rPr lang="hu-HU" dirty="0" err="1"/>
              <a:t>long</a:t>
            </a:r>
            <a:r>
              <a:rPr lang="hu-HU" dirty="0"/>
              <a:t> </a:t>
            </a:r>
            <a:r>
              <a:rPr lang="hu-HU" dirty="0" err="1"/>
              <a:t>lasting</a:t>
            </a:r>
            <a:r>
              <a:rPr lang="hu-HU" dirty="0"/>
              <a:t> PSP) </a:t>
            </a:r>
            <a:r>
              <a:rPr lang="hu-HU" dirty="0" err="1"/>
              <a:t>receptors</a:t>
            </a:r>
            <a:endParaRPr lang="hu-HU" dirty="0"/>
          </a:p>
          <a:p>
            <a:r>
              <a:rPr lang="hu-HU" dirty="0" err="1"/>
              <a:t>Neurotoxins</a:t>
            </a:r>
            <a:r>
              <a:rPr lang="hu-HU" dirty="0"/>
              <a:t> </a:t>
            </a:r>
            <a:r>
              <a:rPr lang="hu-HU" dirty="0" err="1"/>
              <a:t>targeting</a:t>
            </a:r>
            <a:r>
              <a:rPr lang="hu-HU" dirty="0"/>
              <a:t> </a:t>
            </a:r>
            <a:r>
              <a:rPr lang="hu-HU" dirty="0" err="1"/>
              <a:t>neurotransmitter</a:t>
            </a:r>
            <a:r>
              <a:rPr lang="hu-HU" dirty="0"/>
              <a:t> </a:t>
            </a:r>
            <a:r>
              <a:rPr lang="hu-HU" dirty="0" err="1"/>
              <a:t>receptors</a:t>
            </a:r>
            <a:r>
              <a:rPr lang="hu-HU" dirty="0"/>
              <a:t> ( </a:t>
            </a:r>
            <a:r>
              <a:rPr lang="hu-HU" dirty="0" err="1"/>
              <a:t>alpha-bungarotoxin</a:t>
            </a:r>
            <a:r>
              <a:rPr lang="hu-HU" dirty="0"/>
              <a:t> </a:t>
            </a:r>
            <a:r>
              <a:rPr lang="hu-HU" dirty="0" err="1"/>
              <a:t>irreversible</a:t>
            </a:r>
            <a:r>
              <a:rPr lang="hu-HU" dirty="0"/>
              <a:t> </a:t>
            </a:r>
            <a:r>
              <a:rPr lang="hu-HU" dirty="0" err="1"/>
              <a:t>binding</a:t>
            </a:r>
            <a:r>
              <a:rPr lang="hu-HU" dirty="0"/>
              <a:t>, </a:t>
            </a:r>
            <a:r>
              <a:rPr lang="hu-HU" dirty="0" err="1"/>
              <a:t>strychnine</a:t>
            </a:r>
            <a:r>
              <a:rPr lang="hu-HU" dirty="0"/>
              <a:t> </a:t>
            </a:r>
            <a:r>
              <a:rPr lang="hu-HU" dirty="0" err="1"/>
              <a:t>blocks</a:t>
            </a:r>
            <a:r>
              <a:rPr lang="hu-HU" dirty="0"/>
              <a:t> </a:t>
            </a:r>
            <a:r>
              <a:rPr lang="hu-HU" dirty="0" err="1"/>
              <a:t>inhibitory</a:t>
            </a:r>
            <a:r>
              <a:rPr lang="hu-HU" dirty="0"/>
              <a:t> </a:t>
            </a:r>
            <a:r>
              <a:rPr lang="hu-HU" dirty="0" err="1"/>
              <a:t>glycinergic</a:t>
            </a:r>
            <a:r>
              <a:rPr lang="hu-HU" dirty="0"/>
              <a:t> </a:t>
            </a:r>
            <a:r>
              <a:rPr lang="hu-HU" dirty="0" err="1"/>
              <a:t>receptors</a:t>
            </a:r>
            <a:r>
              <a:rPr lang="hu-HU" dirty="0"/>
              <a:t> )</a:t>
            </a:r>
          </a:p>
          <a:p>
            <a:r>
              <a:rPr lang="hu-HU" dirty="0" err="1"/>
              <a:t>Blocking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neurotransmitter</a:t>
            </a:r>
            <a:r>
              <a:rPr lang="hu-HU" dirty="0"/>
              <a:t> </a:t>
            </a:r>
            <a:r>
              <a:rPr lang="hu-HU" dirty="0" err="1"/>
              <a:t>termination</a:t>
            </a:r>
            <a:r>
              <a:rPr lang="hu-HU" dirty="0"/>
              <a:t> (</a:t>
            </a:r>
            <a:r>
              <a:rPr lang="hu-HU" dirty="0" err="1"/>
              <a:t>Organophosphate</a:t>
            </a:r>
            <a:r>
              <a:rPr lang="hu-HU" dirty="0"/>
              <a:t> </a:t>
            </a:r>
            <a:r>
              <a:rPr lang="hu-HU" dirty="0" err="1"/>
              <a:t>inhibits</a:t>
            </a:r>
            <a:r>
              <a:rPr lang="hu-HU" dirty="0"/>
              <a:t> </a:t>
            </a:r>
            <a:r>
              <a:rPr lang="hu-HU" dirty="0" err="1"/>
              <a:t>Ache</a:t>
            </a:r>
            <a:r>
              <a:rPr lang="hu-HU" dirty="0"/>
              <a:t>)</a:t>
            </a:r>
          </a:p>
          <a:p>
            <a:r>
              <a:rPr lang="hu-HU" dirty="0"/>
              <a:t>The </a:t>
            </a:r>
            <a:r>
              <a:rPr lang="hu-HU" dirty="0" err="1"/>
              <a:t>number</a:t>
            </a:r>
            <a:r>
              <a:rPr lang="hu-HU" dirty="0"/>
              <a:t> and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lifespan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receptors</a:t>
            </a:r>
            <a:r>
              <a:rPr lang="hu-HU" dirty="0"/>
              <a:t>, </a:t>
            </a:r>
            <a:r>
              <a:rPr lang="hu-HU" dirty="0" err="1"/>
              <a:t>up</a:t>
            </a:r>
            <a:r>
              <a:rPr lang="hu-HU" dirty="0"/>
              <a:t> and down-</a:t>
            </a:r>
            <a:r>
              <a:rPr lang="hu-HU" dirty="0" err="1"/>
              <a:t>regulation</a:t>
            </a:r>
            <a:endParaRPr lang="hu-HU" dirty="0"/>
          </a:p>
          <a:p>
            <a:endParaRPr lang="hu-HU" dirty="0"/>
          </a:p>
        </p:txBody>
      </p:sp>
      <p:pic>
        <p:nvPicPr>
          <p:cNvPr id="5" name="Kép 4" descr="A képen állat, hüllő, kígyó, sárga látható&#10;&#10;Automatikusan generált leírás">
            <a:extLst>
              <a:ext uri="{FF2B5EF4-FFF2-40B4-BE49-F238E27FC236}">
                <a16:creationId xmlns:a16="http://schemas.microsoft.com/office/drawing/2014/main" id="{D1D37E49-A982-47CC-A274-FC4B8BA88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616" y="5191318"/>
            <a:ext cx="2332383" cy="1666682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32F4B99A-83E8-47D8-98AA-54356A8011C9}"/>
              </a:ext>
            </a:extLst>
          </p:cNvPr>
          <p:cNvSpPr txBox="1"/>
          <p:nvPr/>
        </p:nvSpPr>
        <p:spPr>
          <a:xfrm rot="10800000" flipV="1">
            <a:off x="8407266" y="6565612"/>
            <a:ext cx="268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Banded </a:t>
            </a:r>
            <a:r>
              <a:rPr lang="hu-HU" sz="1400" dirty="0" err="1"/>
              <a:t>krait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176874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AD32CEA-B7E3-45DF-9782-55820835306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err="1"/>
              <a:t>Retrograde</a:t>
            </a:r>
            <a:r>
              <a:rPr lang="hu-HU" dirty="0"/>
              <a:t> </a:t>
            </a:r>
            <a:r>
              <a:rPr lang="hu-HU" dirty="0" err="1"/>
              <a:t>synaptic</a:t>
            </a:r>
            <a:r>
              <a:rPr lang="hu-HU" dirty="0"/>
              <a:t> </a:t>
            </a:r>
            <a:r>
              <a:rPr lang="hu-HU" dirty="0" err="1"/>
              <a:t>mechanism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823C5D-90CA-4543-8864-C3869A942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051852" cy="4351338"/>
          </a:xfrm>
        </p:spPr>
        <p:txBody>
          <a:bodyPr/>
          <a:lstStyle/>
          <a:p>
            <a:r>
              <a:rPr lang="hu-HU" dirty="0" err="1"/>
              <a:t>Some</a:t>
            </a:r>
            <a:r>
              <a:rPr lang="hu-HU" dirty="0"/>
              <a:t> </a:t>
            </a:r>
            <a:r>
              <a:rPr lang="hu-HU" dirty="0" err="1"/>
              <a:t>unconventional</a:t>
            </a:r>
            <a:r>
              <a:rPr lang="hu-HU" dirty="0"/>
              <a:t> </a:t>
            </a:r>
            <a:r>
              <a:rPr lang="hu-HU" dirty="0" err="1"/>
              <a:t>neurotransmitters</a:t>
            </a:r>
            <a:r>
              <a:rPr lang="hu-HU" dirty="0"/>
              <a:t> (</a:t>
            </a:r>
            <a:r>
              <a:rPr lang="hu-HU" dirty="0" err="1"/>
              <a:t>e.g</a:t>
            </a:r>
            <a:r>
              <a:rPr lang="hu-HU" dirty="0"/>
              <a:t>. </a:t>
            </a:r>
            <a:r>
              <a:rPr lang="hu-HU" dirty="0" err="1"/>
              <a:t>anandamide</a:t>
            </a:r>
            <a:r>
              <a:rPr lang="hu-HU" dirty="0"/>
              <a:t> and </a:t>
            </a:r>
            <a:r>
              <a:rPr lang="hu-HU" dirty="0" err="1"/>
              <a:t>nitric</a:t>
            </a:r>
            <a:r>
              <a:rPr lang="hu-HU" dirty="0"/>
              <a:t> </a:t>
            </a:r>
            <a:r>
              <a:rPr lang="hu-HU" dirty="0" err="1"/>
              <a:t>oxide</a:t>
            </a:r>
            <a:r>
              <a:rPr lang="hu-HU" dirty="0"/>
              <a:t>)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also</a:t>
            </a:r>
            <a:r>
              <a:rPr lang="hu-HU" dirty="0"/>
              <a:t> </a:t>
            </a:r>
            <a:r>
              <a:rPr lang="hu-HU" dirty="0" err="1"/>
              <a:t>change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synaptic</a:t>
            </a:r>
            <a:r>
              <a:rPr lang="hu-HU" dirty="0"/>
              <a:t> </a:t>
            </a:r>
            <a:r>
              <a:rPr lang="hu-HU" dirty="0" err="1"/>
              <a:t>transmission</a:t>
            </a:r>
            <a:endParaRPr lang="hu-HU" dirty="0"/>
          </a:p>
          <a:p>
            <a:r>
              <a:rPr lang="hu-HU" dirty="0" err="1"/>
              <a:t>Signaling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postsynaptic</a:t>
            </a:r>
            <a:r>
              <a:rPr lang="hu-HU" dirty="0"/>
              <a:t> </a:t>
            </a:r>
            <a:r>
              <a:rPr lang="hu-HU" dirty="0" err="1"/>
              <a:t>cell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presynaptic</a:t>
            </a:r>
            <a:r>
              <a:rPr lang="hu-HU" dirty="0"/>
              <a:t> </a:t>
            </a:r>
            <a:r>
              <a:rPr lang="hu-HU" dirty="0" err="1"/>
              <a:t>cell</a:t>
            </a:r>
            <a:endParaRPr lang="hu-HU" dirty="0"/>
          </a:p>
        </p:txBody>
      </p:sp>
      <p:pic>
        <p:nvPicPr>
          <p:cNvPr id="5" name="Kép 4" descr="A képen szöveg látható&#10;&#10;Automatikusan generált leírás">
            <a:extLst>
              <a:ext uri="{FF2B5EF4-FFF2-40B4-BE49-F238E27FC236}">
                <a16:creationId xmlns:a16="http://schemas.microsoft.com/office/drawing/2014/main" id="{8A5B6586-20D4-4E56-BB3F-18716504A3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782" y="1825625"/>
            <a:ext cx="4653401" cy="4593181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13E908E2-1DDE-4A9B-AE4B-151E49716433}"/>
              </a:ext>
            </a:extLst>
          </p:cNvPr>
          <p:cNvSpPr txBox="1"/>
          <p:nvPr/>
        </p:nvSpPr>
        <p:spPr>
          <a:xfrm>
            <a:off x="6970644" y="6491131"/>
            <a:ext cx="4874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err="1"/>
              <a:t>Regaulation</a:t>
            </a:r>
            <a:r>
              <a:rPr lang="hu-HU" sz="1400" dirty="0"/>
              <a:t> of GABA </a:t>
            </a:r>
            <a:r>
              <a:rPr lang="hu-HU" sz="1400" dirty="0" err="1"/>
              <a:t>release</a:t>
            </a:r>
            <a:r>
              <a:rPr lang="hu-HU" sz="1400" dirty="0"/>
              <a:t> </a:t>
            </a:r>
            <a:r>
              <a:rPr lang="hu-HU" sz="1400" dirty="0" err="1"/>
              <a:t>by</a:t>
            </a:r>
            <a:r>
              <a:rPr lang="hu-HU" sz="1400" dirty="0"/>
              <a:t> </a:t>
            </a:r>
            <a:r>
              <a:rPr lang="hu-HU" sz="1400" dirty="0" err="1"/>
              <a:t>endocannabinoids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111345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AC6F619-AF49-430D-972A-FFB003F9343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err="1"/>
              <a:t>Sources</a:t>
            </a:r>
            <a:r>
              <a:rPr lang="hu-HU" dirty="0"/>
              <a:t>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C044849-AE4C-4D13-B1DA-ADFC6DB70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DALE PURVES, GEORGE J. AUGUSTINE,(…) - </a:t>
            </a:r>
            <a:r>
              <a:rPr lang="hu-HU" dirty="0" err="1"/>
              <a:t>Neuroscience</a:t>
            </a:r>
            <a:endParaRPr lang="hu-HU" dirty="0"/>
          </a:p>
          <a:p>
            <a:r>
              <a:rPr lang="hu-HU" dirty="0" err="1"/>
              <a:t>Postsynaptic</a:t>
            </a:r>
            <a:r>
              <a:rPr lang="hu-HU" dirty="0"/>
              <a:t> </a:t>
            </a:r>
            <a:r>
              <a:rPr lang="hu-HU" dirty="0" err="1"/>
              <a:t>potential</a:t>
            </a:r>
            <a:r>
              <a:rPr lang="hu-HU" dirty="0"/>
              <a:t> - </a:t>
            </a:r>
            <a:r>
              <a:rPr lang="hu-HU" u="sng" dirty="0">
                <a:hlinkClick r:id="rId2"/>
              </a:rPr>
              <a:t>https://www.britannica.com/science/postsynaptic-potential</a:t>
            </a:r>
            <a:endParaRPr lang="hu-HU" dirty="0"/>
          </a:p>
          <a:p>
            <a:r>
              <a:rPr lang="hu-HU" dirty="0" err="1"/>
              <a:t>Liqun</a:t>
            </a:r>
            <a:r>
              <a:rPr lang="hu-HU" dirty="0"/>
              <a:t> </a:t>
            </a:r>
            <a:r>
              <a:rPr lang="hu-HU" dirty="0" err="1"/>
              <a:t>Luo</a:t>
            </a:r>
            <a:r>
              <a:rPr lang="hu-HU" dirty="0"/>
              <a:t> – </a:t>
            </a:r>
            <a:r>
              <a:rPr lang="hu-HU" dirty="0" err="1"/>
              <a:t>Principles</a:t>
            </a:r>
            <a:r>
              <a:rPr lang="hu-HU" dirty="0"/>
              <a:t> of </a:t>
            </a:r>
            <a:r>
              <a:rPr lang="hu-HU" dirty="0" err="1"/>
              <a:t>Neurobiology</a:t>
            </a:r>
            <a:endParaRPr lang="hu-HU" dirty="0"/>
          </a:p>
          <a:p>
            <a:r>
              <a:rPr lang="hu-HU" dirty="0"/>
              <a:t>Larry </a:t>
            </a:r>
            <a:r>
              <a:rPr lang="hu-HU" dirty="0" err="1"/>
              <a:t>Squire</a:t>
            </a:r>
            <a:r>
              <a:rPr lang="hu-HU" dirty="0"/>
              <a:t>, Darwin Berg, (…) – </a:t>
            </a:r>
            <a:r>
              <a:rPr lang="hu-HU" dirty="0" err="1"/>
              <a:t>Fundamental</a:t>
            </a:r>
            <a:r>
              <a:rPr lang="hu-HU" dirty="0"/>
              <a:t> </a:t>
            </a:r>
            <a:r>
              <a:rPr lang="hu-HU" dirty="0" err="1"/>
              <a:t>Neuroscience</a:t>
            </a:r>
            <a:endParaRPr lang="hu-HU" dirty="0"/>
          </a:p>
          <a:p>
            <a:r>
              <a:rPr lang="hu-HU" dirty="0" err="1"/>
              <a:t>Synapses</a:t>
            </a:r>
            <a:r>
              <a:rPr lang="hu-HU" dirty="0"/>
              <a:t> and </a:t>
            </a:r>
            <a:r>
              <a:rPr lang="hu-HU" dirty="0" err="1"/>
              <a:t>Neurotransmission</a:t>
            </a:r>
            <a:r>
              <a:rPr lang="hu-HU" dirty="0"/>
              <a:t> - </a:t>
            </a:r>
            <a:r>
              <a:rPr lang="hu-HU" dirty="0">
                <a:hlinkClick r:id="rId3"/>
              </a:rPr>
              <a:t>http://learntech.uwe.ac.uk/synapsesNeuro/Default.aspx?pageid=1918</a:t>
            </a:r>
            <a:endParaRPr lang="hu-HU" dirty="0"/>
          </a:p>
          <a:p>
            <a:r>
              <a:rPr lang="hu-HU" dirty="0" err="1"/>
              <a:t>Basics</a:t>
            </a:r>
            <a:r>
              <a:rPr lang="hu-HU" dirty="0"/>
              <a:t> of </a:t>
            </a:r>
            <a:r>
              <a:rPr lang="hu-HU" dirty="0" err="1"/>
              <a:t>Neurobiology</a:t>
            </a:r>
            <a:r>
              <a:rPr lang="hu-HU" dirty="0"/>
              <a:t> </a:t>
            </a:r>
            <a:r>
              <a:rPr lang="hu-HU" dirty="0" err="1"/>
              <a:t>lecture</a:t>
            </a:r>
            <a:r>
              <a:rPr lang="hu-HU" dirty="0"/>
              <a:t> </a:t>
            </a:r>
            <a:r>
              <a:rPr lang="hu-HU" dirty="0" err="1"/>
              <a:t>slides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8230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390</Words>
  <Application>Microsoft Office PowerPoint</Application>
  <PresentationFormat>Szélesvásznú</PresentationFormat>
  <Paragraphs>38</Paragraphs>
  <Slides>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Office-téma</vt:lpstr>
      <vt:lpstr>Dependence of the transmitter effect on the physiological status of the postsynaptic cells</vt:lpstr>
      <vt:lpstr>Chemical synaptic communication, Postsynaptic potential</vt:lpstr>
      <vt:lpstr>Postsynaptic potential(2.)</vt:lpstr>
      <vt:lpstr>Dependence of the transmitter effect by the postsynaptic neuroreceptors</vt:lpstr>
      <vt:lpstr>Retrograde synaptic mechanism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Dependence of the transmitter effect on the physiological status of the postsynaptic cells</dc:title>
  <dc:creator>EDU_SOGG_7522@sulid.hu</dc:creator>
  <cp:lastModifiedBy>EDU_SOGG_7522@sulid.hu</cp:lastModifiedBy>
  <cp:revision>15</cp:revision>
  <dcterms:created xsi:type="dcterms:W3CDTF">2019-10-02T17:19:45Z</dcterms:created>
  <dcterms:modified xsi:type="dcterms:W3CDTF">2019-10-02T21:30:49Z</dcterms:modified>
</cp:coreProperties>
</file>