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Cím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zis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átum hely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8A0A-F55F-4D6A-A652-FD57818165CB}" type="datetimeFigureOut">
              <a:rPr lang="hu-HU" smtClean="0"/>
              <a:t>2019. 10. 02.</a:t>
            </a:fld>
            <a:endParaRPr lang="hu-HU" dirty="0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2BD149-9DCD-4943-BC76-722D9C624CF1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8A0A-F55F-4D6A-A652-FD57818165CB}" type="datetimeFigureOut">
              <a:rPr lang="hu-HU" smtClean="0"/>
              <a:t>2019. 10. 02.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D149-9DCD-4943-BC76-722D9C624CF1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8A0A-F55F-4D6A-A652-FD57818165CB}" type="datetimeFigureOut">
              <a:rPr lang="hu-HU" smtClean="0"/>
              <a:t>2019. 10. 02.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D149-9DCD-4943-BC76-722D9C624CF1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FC8A0A-F55F-4D6A-A652-FD57818165CB}" type="datetimeFigureOut">
              <a:rPr lang="hu-HU" smtClean="0"/>
              <a:t>2019. 10. 02.</a:t>
            </a:fld>
            <a:endParaRPr lang="hu-HU" dirty="0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92BD149-9DCD-4943-BC76-722D9C624CF1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16" name="Élőláb hely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8A0A-F55F-4D6A-A652-FD57818165CB}" type="datetimeFigureOut">
              <a:rPr lang="hu-HU" smtClean="0"/>
              <a:t>2019. 10. 02.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D149-9DCD-4943-BC76-722D9C624CF1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7" name="Egyenes összekötő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8A0A-F55F-4D6A-A652-FD57818165CB}" type="datetimeFigureOut">
              <a:rPr lang="hu-HU" smtClean="0"/>
              <a:t>2019. 10. 02.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D149-9DCD-4943-BC76-722D9C624CF1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D149-9DCD-4943-BC76-722D9C624CF1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8A0A-F55F-4D6A-A652-FD57818165CB}" type="datetimeFigureOut">
              <a:rPr lang="hu-HU" smtClean="0"/>
              <a:t>2019. 10. 02.</a:t>
            </a:fld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2" name="Tartalom hely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4" name="Tartalom hely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10" name="Egyenes összekötő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8A0A-F55F-4D6A-A652-FD57818165CB}" type="datetimeFigureOut">
              <a:rPr lang="hu-HU" smtClean="0"/>
              <a:t>2019. 10. 02.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D149-9DCD-4943-BC76-722D9C624CF1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8A0A-F55F-4D6A-A652-FD57818165CB}" type="datetimeFigureOut">
              <a:rPr lang="hu-HU" smtClean="0"/>
              <a:t>2019. 10. 02.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D149-9DCD-4943-BC76-722D9C624CF1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artalom hely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1" name="Cím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FC8A0A-F55F-4D6A-A652-FD57818165CB}" type="datetimeFigureOut">
              <a:rPr lang="hu-HU" smtClean="0"/>
              <a:t>2019. 10. 02.</a:t>
            </a:fld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2BD149-9DCD-4943-BC76-722D9C624CF1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u-HU" dirty="0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8A0A-F55F-4D6A-A652-FD57818165CB}" type="datetimeFigureOut">
              <a:rPr lang="hu-HU" smtClean="0"/>
              <a:t>2019. 10. 02.</a:t>
            </a:fld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2BD149-9DCD-4943-BC76-722D9C624CF1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DFC8A0A-F55F-4D6A-A652-FD57818165CB}" type="datetimeFigureOut">
              <a:rPr lang="hu-HU" smtClean="0"/>
              <a:t>2019. 10. 02.</a:t>
            </a:fld>
            <a:endParaRPr lang="hu-HU" dirty="0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92BD149-9DCD-4943-BC76-722D9C624CF1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qbi.uq.edu.au/brain-basics/brain/brain-physiology/types-glia" TargetMode="External"/><Relationship Id="rId7" Type="http://schemas.openxmlformats.org/officeDocument/2006/relationships/hyperlink" Target="https://www.mdpi.com/2079-7737/6/1/17/htm" TargetMode="External"/><Relationship Id="rId2" Type="http://schemas.openxmlformats.org/officeDocument/2006/relationships/hyperlink" Target="https://link.springer.com/referenceworkentry/10.1007/978-1-4939-3474-4_1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lieastrocyte.wordpress.com/2015/08/04/threes-company-the-tripartite-synapse/" TargetMode="External"/><Relationship Id="rId5" Type="http://schemas.openxmlformats.org/officeDocument/2006/relationships/hyperlink" Target="https://www.frontiersin.org/articles/10.3389/fnins.2015.00499/full" TargetMode="External"/><Relationship Id="rId4" Type="http://schemas.openxmlformats.org/officeDocument/2006/relationships/hyperlink" Target="https://www.verywellhealth.com/what-are-glial-cells-and-what-do-they-do-415973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mtClean="0"/>
              <a:t>Novák Bereniké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Involvement of glial cells in transmitter synthesis and elimination from the extracellular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17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Part of </a:t>
            </a:r>
            <a:r>
              <a:rPr lang="en-US" dirty="0" smtClean="0"/>
              <a:t>the nerve fiber</a:t>
            </a:r>
            <a:r>
              <a:rPr lang="hu-HU" dirty="0" smtClean="0"/>
              <a:t>s</a:t>
            </a:r>
            <a:endParaRPr lang="en-US" dirty="0" smtClean="0"/>
          </a:p>
          <a:p>
            <a:r>
              <a:rPr lang="en-US" dirty="0" smtClean="0"/>
              <a:t>Central nervous system</a:t>
            </a:r>
            <a:r>
              <a:rPr lang="hu-HU" dirty="0" smtClean="0"/>
              <a:t>:</a:t>
            </a:r>
          </a:p>
          <a:p>
            <a:pPr lvl="1">
              <a:buFont typeface="Wingdings 2" panose="05020102010507070707" pitchFamily="18" charset="2"/>
              <a:buChar char=""/>
            </a:pPr>
            <a:r>
              <a:rPr lang="en-US" dirty="0" smtClean="0"/>
              <a:t>astrocytes</a:t>
            </a:r>
          </a:p>
          <a:p>
            <a:pPr lvl="1">
              <a:buFont typeface="Wingdings 2" panose="05020102010507070707" pitchFamily="18" charset="2"/>
              <a:buChar char=""/>
            </a:pPr>
            <a:r>
              <a:rPr lang="en-US" dirty="0" smtClean="0"/>
              <a:t>oligodendrocytes</a:t>
            </a:r>
          </a:p>
          <a:p>
            <a:pPr lvl="1">
              <a:buFont typeface="Wingdings 2" panose="05020102010507070707" pitchFamily="18" charset="2"/>
              <a:buChar char=""/>
            </a:pPr>
            <a:r>
              <a:rPr lang="hu-HU" dirty="0"/>
              <a:t>m</a:t>
            </a:r>
            <a:r>
              <a:rPr lang="en-US" dirty="0" err="1" smtClean="0"/>
              <a:t>icroglia</a:t>
            </a:r>
            <a:endParaRPr lang="hu-HU" dirty="0" smtClean="0"/>
          </a:p>
          <a:p>
            <a:pPr lvl="1">
              <a:buFont typeface="Wingdings 2" panose="05020102010507070707" pitchFamily="18" charset="2"/>
              <a:buChar char=""/>
            </a:pPr>
            <a:r>
              <a:rPr lang="hu-HU" dirty="0" err="1"/>
              <a:t>e</a:t>
            </a:r>
            <a:r>
              <a:rPr lang="hu-HU" dirty="0" err="1" smtClean="0"/>
              <a:t>pendymal</a:t>
            </a:r>
            <a:r>
              <a:rPr lang="hu-HU" dirty="0" smtClean="0"/>
              <a:t> </a:t>
            </a:r>
            <a:r>
              <a:rPr lang="hu-HU" dirty="0" err="1" smtClean="0"/>
              <a:t>cells</a:t>
            </a:r>
            <a:endParaRPr lang="en-US" dirty="0" smtClean="0"/>
          </a:p>
          <a:p>
            <a:pPr>
              <a:buFont typeface="Wingdings 2" panose="05020102010507070707" pitchFamily="18" charset="2"/>
              <a:buChar char=""/>
            </a:pPr>
            <a:r>
              <a:rPr lang="en-US" dirty="0" smtClean="0"/>
              <a:t> Peripheral nervous system:</a:t>
            </a:r>
          </a:p>
          <a:p>
            <a:pPr lvl="1">
              <a:buFont typeface="Wingdings 2" panose="05020102010507070707" pitchFamily="18" charset="2"/>
              <a:buChar char=""/>
            </a:pPr>
            <a:r>
              <a:rPr lang="en-US" dirty="0" smtClean="0"/>
              <a:t>Schwann cell</a:t>
            </a:r>
            <a:r>
              <a:rPr lang="hu-HU" dirty="0" smtClean="0"/>
              <a:t>s</a:t>
            </a:r>
          </a:p>
          <a:p>
            <a:pPr lvl="1">
              <a:buFont typeface="Wingdings 2" panose="05020102010507070707" pitchFamily="18" charset="2"/>
              <a:buChar char=""/>
            </a:pPr>
            <a:r>
              <a:rPr lang="en-US" dirty="0" smtClean="0"/>
              <a:t>Satellite</a:t>
            </a:r>
            <a:r>
              <a:rPr lang="hu-HU" dirty="0" smtClean="0"/>
              <a:t> </a:t>
            </a:r>
            <a:r>
              <a:rPr lang="en-US" dirty="0" smtClean="0"/>
              <a:t>cell</a:t>
            </a:r>
            <a:r>
              <a:rPr lang="hu-HU" dirty="0" smtClean="0"/>
              <a:t>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Glial cells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419" y="188641"/>
            <a:ext cx="457193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69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tripartite synapse</a:t>
            </a:r>
            <a:endParaRPr lang="hu-HU" dirty="0" smtClean="0"/>
          </a:p>
          <a:p>
            <a:r>
              <a:rPr lang="en-US" dirty="0" smtClean="0"/>
              <a:t>Astrocytes:</a:t>
            </a:r>
          </a:p>
          <a:p>
            <a:pPr lvl="1"/>
            <a:r>
              <a:rPr lang="en-US" dirty="0" smtClean="0"/>
              <a:t>Release the neurotransmitters</a:t>
            </a:r>
          </a:p>
          <a:p>
            <a:pPr lvl="1"/>
            <a:r>
              <a:rPr lang="en-US" dirty="0" smtClean="0"/>
              <a:t>Affecting the neuron calcium level</a:t>
            </a:r>
          </a:p>
          <a:p>
            <a:pPr lvl="1"/>
            <a:r>
              <a:rPr lang="en-US" dirty="0" smtClean="0"/>
              <a:t>Affect synaptic </a:t>
            </a:r>
            <a:r>
              <a:rPr lang="hu-HU" dirty="0" err="1" smtClean="0"/>
              <a:t>transmission</a:t>
            </a:r>
            <a:endParaRPr lang="hu-HU" dirty="0" smtClean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Glial cells in </a:t>
            </a:r>
            <a:r>
              <a:rPr lang="hu-HU" dirty="0" err="1" smtClean="0"/>
              <a:t>synapses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803" y="1340768"/>
            <a:ext cx="3099444" cy="197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803" y="3319931"/>
            <a:ext cx="3171566" cy="346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08"/>
          <a:stretch/>
        </p:blipFill>
        <p:spPr bwMode="auto">
          <a:xfrm>
            <a:off x="1691680" y="3717032"/>
            <a:ext cx="3744416" cy="280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35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Formation</a:t>
            </a:r>
            <a:r>
              <a:rPr lang="hu-HU" dirty="0" smtClean="0"/>
              <a:t> and </a:t>
            </a:r>
            <a:r>
              <a:rPr lang="hu-HU" dirty="0" err="1" smtClean="0"/>
              <a:t>oxidation</a:t>
            </a:r>
            <a:r>
              <a:rPr lang="hu-HU" dirty="0" smtClean="0"/>
              <a:t> of </a:t>
            </a:r>
            <a:r>
              <a:rPr lang="hu-HU" dirty="0" err="1" smtClean="0"/>
              <a:t>glutamate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360221" cy="496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37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r>
              <a:rPr lang="hu-HU" dirty="0" smtClean="0"/>
              <a:t>:</a:t>
            </a:r>
          </a:p>
          <a:p>
            <a:pPr lvl="1"/>
            <a:r>
              <a:rPr lang="hu-HU" sz="1400" b="1" dirty="0">
                <a:solidFill>
                  <a:schemeClr val="tx2">
                    <a:lumMod val="75000"/>
                  </a:schemeClr>
                </a:solidFill>
                <a:hlinkClick r:id="rId2"/>
              </a:rPr>
              <a:t>https://</a:t>
            </a:r>
            <a:r>
              <a:rPr lang="hu-HU" sz="1400" b="1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link.springer.com/referenceworkentry/10.1007%2F978-1-4939-3474-4_19</a:t>
            </a:r>
            <a:endParaRPr lang="hu-H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hu-HU" sz="1400" b="1" dirty="0">
                <a:solidFill>
                  <a:schemeClr val="tx2">
                    <a:lumMod val="75000"/>
                  </a:schemeClr>
                </a:solidFill>
                <a:hlinkClick r:id="rId3"/>
              </a:rPr>
              <a:t>https://qbi.uq.edu.au/brain-basics/brain/brain-physiology/types-glia</a:t>
            </a:r>
            <a:endParaRPr lang="hu-H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hu-HU" sz="1400" b="1" dirty="0">
                <a:solidFill>
                  <a:schemeClr val="tx2">
                    <a:lumMod val="75000"/>
                  </a:schemeClr>
                </a:solidFill>
                <a:hlinkClick r:id="rId4"/>
              </a:rPr>
              <a:t>https://</a:t>
            </a:r>
            <a:r>
              <a:rPr lang="hu-HU" sz="1400" b="1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www.verywellhealth.com/what-are-glial-cells-and-what-do-they-do-4159734</a:t>
            </a:r>
            <a:endParaRPr lang="hu-H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hu-HU" sz="1400" b="1" dirty="0">
                <a:solidFill>
                  <a:schemeClr val="tx2">
                    <a:lumMod val="75000"/>
                  </a:schemeClr>
                </a:solidFill>
                <a:hlinkClick r:id="rId5"/>
              </a:rPr>
              <a:t>https://www.frontiersin.org/articles/10.3389/fnins.2015.00499/full</a:t>
            </a:r>
            <a:endParaRPr lang="hu-H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hu-HU" sz="1400" b="1" dirty="0">
                <a:solidFill>
                  <a:schemeClr val="tx2">
                    <a:lumMod val="75000"/>
                  </a:schemeClr>
                </a:solidFill>
                <a:hlinkClick r:id="rId6"/>
              </a:rPr>
              <a:t>https://alieastrocyte.wordpress.com/2015/08/04/threes-company-the-tripartite-synapse</a:t>
            </a:r>
            <a:r>
              <a:rPr lang="hu-HU" sz="1400" b="1" dirty="0" smtClean="0">
                <a:solidFill>
                  <a:schemeClr val="tx2">
                    <a:lumMod val="75000"/>
                  </a:schemeClr>
                </a:solidFill>
                <a:hlinkClick r:id="rId6"/>
              </a:rPr>
              <a:t>/</a:t>
            </a:r>
            <a:endParaRPr lang="hu-H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hu-HU" sz="1400" b="1" dirty="0">
                <a:solidFill>
                  <a:schemeClr val="tx2">
                    <a:lumMod val="75000"/>
                  </a:schemeClr>
                </a:solidFill>
                <a:hlinkClick r:id="rId7"/>
              </a:rPr>
              <a:t>https://www.mdpi.com/2079-7737/6/1/17/htm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13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339</TotalTime>
  <Words>85</Words>
  <Application>Microsoft Office PowerPoint</Application>
  <PresentationFormat>Diavetítés a képernyőre (4:3 oldalarány)</PresentationFormat>
  <Paragraphs>27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8" baseType="lpstr">
      <vt:lpstr>Constantia</vt:lpstr>
      <vt:lpstr>Wingdings 2</vt:lpstr>
      <vt:lpstr>Papír</vt:lpstr>
      <vt:lpstr>Involvement of glial cells in transmitter synthesis and elimination from the extracellular space</vt:lpstr>
      <vt:lpstr>Glial cells</vt:lpstr>
      <vt:lpstr>Glial cells in synapses</vt:lpstr>
      <vt:lpstr>Formation and oxidation of glutamate</vt:lpstr>
      <vt:lpstr>Thank you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Involvement of glial cells in transmitter synthesis and elimination from the extracellular space</dc:title>
  <dc:creator>Tanár</dc:creator>
  <cp:lastModifiedBy>Bereniké</cp:lastModifiedBy>
  <cp:revision>15</cp:revision>
  <dcterms:created xsi:type="dcterms:W3CDTF">2019-09-30T11:59:05Z</dcterms:created>
  <dcterms:modified xsi:type="dcterms:W3CDTF">2019-10-02T10:00:37Z</dcterms:modified>
</cp:coreProperties>
</file>