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4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978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275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5277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0561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4181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5802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3247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2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334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573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685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813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163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402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501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158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7884A-241C-4137-B7CC-2E6DB7970423}" type="datetimeFigureOut">
              <a:rPr lang="hu-HU" smtClean="0"/>
              <a:t>2019. 10. 01.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30547A4-8188-406E-AB98-FE08C257019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708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9221D-4445-4EA5-BE6C-5F3F34100E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The </a:t>
            </a:r>
            <a:r>
              <a:rPr lang="hu-HU" dirty="0" err="1"/>
              <a:t>common</a:t>
            </a:r>
            <a:r>
              <a:rPr lang="hu-HU" dirty="0"/>
              <a:t> and </a:t>
            </a:r>
            <a:r>
              <a:rPr lang="hu-HU" dirty="0" err="1"/>
              <a:t>differing</a:t>
            </a:r>
            <a:r>
              <a:rPr lang="hu-HU" dirty="0"/>
              <a:t> </a:t>
            </a:r>
            <a:r>
              <a:rPr lang="hu-HU" dirty="0" err="1"/>
              <a:t>features</a:t>
            </a:r>
            <a:r>
              <a:rPr lang="hu-HU" dirty="0"/>
              <a:t> of </a:t>
            </a:r>
            <a:r>
              <a:rPr lang="hu-HU" dirty="0" err="1"/>
              <a:t>amine</a:t>
            </a:r>
            <a:r>
              <a:rPr lang="hu-HU" dirty="0"/>
              <a:t> and </a:t>
            </a:r>
            <a:r>
              <a:rPr lang="hu-HU" dirty="0" err="1"/>
              <a:t>peptide</a:t>
            </a:r>
            <a:r>
              <a:rPr lang="hu-HU" dirty="0"/>
              <a:t> </a:t>
            </a:r>
            <a:r>
              <a:rPr lang="hu-HU" dirty="0" err="1"/>
              <a:t>transmitter</a:t>
            </a:r>
            <a:r>
              <a:rPr lang="hu-HU" dirty="0"/>
              <a:t> </a:t>
            </a:r>
            <a:r>
              <a:rPr lang="hu-HU" dirty="0" err="1"/>
              <a:t>synthesis</a:t>
            </a:r>
            <a:r>
              <a:rPr lang="hu-HU" dirty="0"/>
              <a:t> and </a:t>
            </a:r>
            <a:r>
              <a:rPr lang="hu-HU" dirty="0" err="1"/>
              <a:t>release</a:t>
            </a:r>
            <a:endParaRPr lang="hu-H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D9C6A7-1300-4EBB-AA89-1550358A22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Kastal Csilla Noémi</a:t>
            </a:r>
          </a:p>
        </p:txBody>
      </p:sp>
    </p:spTree>
    <p:extLst>
      <p:ext uri="{BB962C8B-B14F-4D97-AF65-F5344CB8AC3E}">
        <p14:creationId xmlns:p14="http://schemas.microsoft.com/office/powerpoint/2010/main" val="210876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0A2C8-AEFF-49E3-A465-614513147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hu-HU" dirty="0"/>
              <a:t>Life </a:t>
            </a:r>
            <a:r>
              <a:rPr lang="hu-HU" dirty="0" err="1"/>
              <a:t>cycle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neurotransmitters</a:t>
            </a:r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B957F-21AD-4D55-9B0F-A138E262A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78572"/>
            <a:ext cx="8911687" cy="39326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sz="1600" dirty="0" err="1"/>
              <a:t>Neurotransmitters</a:t>
            </a:r>
            <a:r>
              <a:rPr lang="hu-HU" sz="1600" dirty="0"/>
              <a:t>: </a:t>
            </a:r>
            <a:r>
              <a:rPr lang="hu-HU" sz="1600" dirty="0" err="1"/>
              <a:t>substances</a:t>
            </a:r>
            <a:r>
              <a:rPr lang="hu-HU" sz="1600" dirty="0"/>
              <a:t>, </a:t>
            </a:r>
            <a:r>
              <a:rPr lang="hu-HU" sz="1600" dirty="0" err="1"/>
              <a:t>produced</a:t>
            </a:r>
            <a:r>
              <a:rPr lang="hu-HU" sz="1600" dirty="0"/>
              <a:t> </a:t>
            </a:r>
            <a:r>
              <a:rPr lang="hu-HU" sz="1600" dirty="0" err="1"/>
              <a:t>by</a:t>
            </a:r>
            <a:r>
              <a:rPr lang="hu-HU" sz="1600" dirty="0"/>
              <a:t> </a:t>
            </a:r>
            <a:r>
              <a:rPr lang="hu-HU" sz="1600" dirty="0" err="1"/>
              <a:t>neurons</a:t>
            </a:r>
            <a:r>
              <a:rPr lang="hu-HU" sz="1600" dirty="0"/>
              <a:t>, </a:t>
            </a:r>
            <a:r>
              <a:rPr lang="hu-HU" sz="1600" dirty="0" err="1"/>
              <a:t>for</a:t>
            </a:r>
            <a:r>
              <a:rPr lang="hu-HU" sz="1600" dirty="0"/>
              <a:t>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purpose</a:t>
            </a:r>
            <a:r>
              <a:rPr lang="hu-HU" sz="1600" dirty="0"/>
              <a:t> of </a:t>
            </a:r>
            <a:r>
              <a:rPr lang="hu-HU" sz="1600" dirty="0" err="1"/>
              <a:t>transmitting</a:t>
            </a:r>
            <a:r>
              <a:rPr lang="hu-HU" sz="1600" dirty="0"/>
              <a:t> </a:t>
            </a:r>
            <a:r>
              <a:rPr lang="hu-HU" sz="1600" dirty="0" err="1"/>
              <a:t>information</a:t>
            </a:r>
            <a:r>
              <a:rPr lang="hu-HU" sz="1600" dirty="0"/>
              <a:t> </a:t>
            </a:r>
            <a:r>
              <a:rPr lang="hu-HU" sz="1600" dirty="0" err="1"/>
              <a:t>between</a:t>
            </a:r>
            <a:r>
              <a:rPr lang="hu-HU" sz="1600" dirty="0"/>
              <a:t> </a:t>
            </a:r>
            <a:r>
              <a:rPr lang="hu-HU" sz="1600" dirty="0" err="1"/>
              <a:t>two</a:t>
            </a:r>
            <a:r>
              <a:rPr lang="hu-HU" sz="1600" dirty="0"/>
              <a:t> </a:t>
            </a:r>
            <a:r>
              <a:rPr lang="hu-HU" sz="1600" dirty="0" err="1"/>
              <a:t>nerve</a:t>
            </a:r>
            <a:r>
              <a:rPr lang="hu-HU" sz="1600" dirty="0"/>
              <a:t> </a:t>
            </a:r>
            <a:r>
              <a:rPr lang="hu-HU" sz="1600" dirty="0" err="1"/>
              <a:t>cells</a:t>
            </a:r>
            <a:endParaRPr lang="hu-HU" sz="1600" dirty="0"/>
          </a:p>
          <a:p>
            <a:pPr>
              <a:lnSpc>
                <a:spcPct val="90000"/>
              </a:lnSpc>
            </a:pPr>
            <a:r>
              <a:rPr lang="hu-HU" sz="1600" dirty="0"/>
              <a:t>2 </a:t>
            </a:r>
            <a:r>
              <a:rPr lang="hu-HU" sz="1600" dirty="0" err="1"/>
              <a:t>groups</a:t>
            </a:r>
            <a:r>
              <a:rPr lang="hu-HU" sz="1600" dirty="0"/>
              <a:t>: </a:t>
            </a:r>
          </a:p>
          <a:p>
            <a:pPr lvl="1">
              <a:lnSpc>
                <a:spcPct val="90000"/>
              </a:lnSpc>
              <a:buFont typeface="+mj-lt"/>
              <a:buAutoNum type="arabicPeriod"/>
            </a:pPr>
            <a:r>
              <a:rPr lang="hu-HU" dirty="0"/>
              <a:t>Classic </a:t>
            </a:r>
            <a:r>
              <a:rPr lang="hu-HU" dirty="0" err="1"/>
              <a:t>amine</a:t>
            </a:r>
            <a:r>
              <a:rPr lang="hu-HU" dirty="0"/>
              <a:t> </a:t>
            </a:r>
            <a:r>
              <a:rPr lang="hu-HU" dirty="0" err="1"/>
              <a:t>type</a:t>
            </a:r>
            <a:endParaRPr lang="hu-HU" dirty="0"/>
          </a:p>
          <a:p>
            <a:pPr lvl="1">
              <a:lnSpc>
                <a:spcPct val="90000"/>
              </a:lnSpc>
              <a:buFont typeface="+mj-lt"/>
              <a:buAutoNum type="arabicPeriod"/>
            </a:pPr>
            <a:r>
              <a:rPr lang="hu-HU" dirty="0"/>
              <a:t>Non-</a:t>
            </a:r>
            <a:r>
              <a:rPr lang="hu-HU" dirty="0" err="1"/>
              <a:t>classic</a:t>
            </a:r>
            <a:r>
              <a:rPr lang="hu-HU" dirty="0"/>
              <a:t> </a:t>
            </a:r>
            <a:r>
              <a:rPr lang="hu-HU" dirty="0" err="1"/>
              <a:t>peptide</a:t>
            </a:r>
            <a:r>
              <a:rPr lang="hu-HU" dirty="0"/>
              <a:t> </a:t>
            </a:r>
            <a:r>
              <a:rPr lang="hu-HU" dirty="0" err="1"/>
              <a:t>type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sz="1600" dirty="0"/>
              <a:t>Life </a:t>
            </a:r>
            <a:r>
              <a:rPr lang="hu-HU" sz="1600" dirty="0" err="1"/>
              <a:t>cycle</a:t>
            </a:r>
            <a:r>
              <a:rPr lang="hu-HU" sz="1600" dirty="0"/>
              <a:t> of </a:t>
            </a:r>
            <a:r>
              <a:rPr lang="hu-HU" sz="1600" dirty="0" err="1"/>
              <a:t>the</a:t>
            </a:r>
            <a:r>
              <a:rPr lang="hu-HU" sz="1600" dirty="0"/>
              <a:t> </a:t>
            </a:r>
            <a:r>
              <a:rPr lang="hu-HU" sz="1600" dirty="0" err="1"/>
              <a:t>neurotransmitters</a:t>
            </a:r>
            <a:endParaRPr lang="hu-HU" sz="1600" dirty="0"/>
          </a:p>
          <a:p>
            <a:pPr lvl="1">
              <a:lnSpc>
                <a:spcPct val="90000"/>
              </a:lnSpc>
            </a:pPr>
            <a:r>
              <a:rPr lang="hu-HU" dirty="0" err="1"/>
              <a:t>Synthesis</a:t>
            </a:r>
            <a:endParaRPr lang="hu-HU" dirty="0"/>
          </a:p>
          <a:p>
            <a:pPr lvl="1">
              <a:lnSpc>
                <a:spcPct val="90000"/>
              </a:lnSpc>
            </a:pPr>
            <a:r>
              <a:rPr lang="hu-HU" dirty="0" err="1"/>
              <a:t>Packaging</a:t>
            </a:r>
            <a:r>
              <a:rPr lang="hu-HU" dirty="0"/>
              <a:t> </a:t>
            </a:r>
            <a:r>
              <a:rPr lang="hu-HU" dirty="0" err="1"/>
              <a:t>into</a:t>
            </a:r>
            <a:r>
              <a:rPr lang="hu-HU" dirty="0"/>
              <a:t> </a:t>
            </a:r>
            <a:r>
              <a:rPr lang="hu-HU" dirty="0" err="1"/>
              <a:t>vesicles</a:t>
            </a:r>
            <a:endParaRPr lang="hu-HU" dirty="0"/>
          </a:p>
          <a:p>
            <a:pPr lvl="1">
              <a:lnSpc>
                <a:spcPct val="90000"/>
              </a:lnSpc>
            </a:pPr>
            <a:r>
              <a:rPr lang="hu-HU" dirty="0" err="1"/>
              <a:t>Vesicle</a:t>
            </a:r>
            <a:r>
              <a:rPr lang="hu-HU" dirty="0"/>
              <a:t> </a:t>
            </a:r>
            <a:r>
              <a:rPr lang="hu-HU" dirty="0" err="1"/>
              <a:t>fusion</a:t>
            </a:r>
            <a:r>
              <a:rPr lang="hu-HU" dirty="0"/>
              <a:t> → </a:t>
            </a:r>
            <a:r>
              <a:rPr lang="hu-HU" dirty="0" err="1"/>
              <a:t>release</a:t>
            </a:r>
            <a:endParaRPr lang="hu-HU" dirty="0"/>
          </a:p>
          <a:p>
            <a:pPr lvl="1">
              <a:lnSpc>
                <a:spcPct val="90000"/>
              </a:lnSpc>
            </a:pPr>
            <a:r>
              <a:rPr lang="hu-HU" dirty="0" err="1"/>
              <a:t>Activation</a:t>
            </a:r>
            <a:r>
              <a:rPr lang="hu-HU" dirty="0"/>
              <a:t> of </a:t>
            </a:r>
            <a:r>
              <a:rPr lang="hu-HU" dirty="0" err="1"/>
              <a:t>postsynaptic</a:t>
            </a:r>
            <a:r>
              <a:rPr lang="hu-HU" dirty="0"/>
              <a:t> </a:t>
            </a:r>
            <a:r>
              <a:rPr lang="hu-HU" dirty="0" err="1"/>
              <a:t>receptors</a:t>
            </a:r>
            <a:endParaRPr lang="hu-HU" dirty="0"/>
          </a:p>
          <a:p>
            <a:pPr lvl="1">
              <a:lnSpc>
                <a:spcPct val="90000"/>
              </a:lnSpc>
            </a:pPr>
            <a:r>
              <a:rPr lang="hu-HU" dirty="0" err="1"/>
              <a:t>Degradation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reuptake</a:t>
            </a:r>
            <a:endParaRPr lang="hu-HU" dirty="0"/>
          </a:p>
        </p:txBody>
      </p:sp>
      <p:pic>
        <p:nvPicPr>
          <p:cNvPr id="6" name="Picture 5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D3950BDB-42AC-41DB-B55D-C094F27D30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452" y="3260960"/>
            <a:ext cx="2873159" cy="283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644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888F-78C6-4358-A137-2268CDFB5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hu-HU" dirty="0"/>
              <a:t>Classic </a:t>
            </a:r>
            <a:r>
              <a:rPr lang="hu-HU" dirty="0" err="1"/>
              <a:t>amine</a:t>
            </a:r>
            <a:r>
              <a:rPr lang="hu-HU" dirty="0"/>
              <a:t> </a:t>
            </a:r>
            <a:r>
              <a:rPr lang="hu-HU" dirty="0" err="1"/>
              <a:t>neurotransmitters</a:t>
            </a:r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50214-8B52-4A0F-AC2A-702A3E527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25362"/>
            <a:ext cx="5835121" cy="3785860"/>
          </a:xfrm>
        </p:spPr>
        <p:txBody>
          <a:bodyPr>
            <a:normAutofit/>
          </a:bodyPr>
          <a:lstStyle/>
          <a:p>
            <a:r>
              <a:rPr lang="hu-HU" dirty="0" err="1"/>
              <a:t>Enzyme</a:t>
            </a:r>
            <a:r>
              <a:rPr lang="hu-HU" dirty="0"/>
              <a:t> and </a:t>
            </a:r>
            <a:r>
              <a:rPr lang="hu-HU" dirty="0" err="1"/>
              <a:t>storage</a:t>
            </a:r>
            <a:r>
              <a:rPr lang="hu-HU" dirty="0"/>
              <a:t> </a:t>
            </a:r>
            <a:r>
              <a:rPr lang="hu-HU" dirty="0" err="1"/>
              <a:t>vesicle</a:t>
            </a:r>
            <a:r>
              <a:rPr lang="hu-HU" dirty="0"/>
              <a:t> </a:t>
            </a:r>
            <a:r>
              <a:rPr lang="hu-HU" dirty="0" err="1"/>
              <a:t>synthesis</a:t>
            </a:r>
            <a:endParaRPr lang="hu-HU" dirty="0"/>
          </a:p>
          <a:p>
            <a:r>
              <a:rPr lang="hu-HU" dirty="0" err="1"/>
              <a:t>Transport</a:t>
            </a:r>
            <a:r>
              <a:rPr lang="hu-HU" dirty="0"/>
              <a:t> </a:t>
            </a:r>
            <a:r>
              <a:rPr lang="hu-HU" dirty="0" err="1"/>
              <a:t>to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Golgi </a:t>
            </a:r>
            <a:r>
              <a:rPr lang="hu-HU" dirty="0" err="1"/>
              <a:t>apparatus</a:t>
            </a:r>
            <a:endParaRPr lang="hu-HU" dirty="0"/>
          </a:p>
          <a:p>
            <a:r>
              <a:rPr lang="hu-HU" dirty="0" err="1"/>
              <a:t>Slow</a:t>
            </a:r>
            <a:r>
              <a:rPr lang="hu-HU" dirty="0"/>
              <a:t> </a:t>
            </a:r>
            <a:r>
              <a:rPr lang="hu-HU" dirty="0" err="1"/>
              <a:t>axonal</a:t>
            </a:r>
            <a:r>
              <a:rPr lang="hu-HU" dirty="0"/>
              <a:t> </a:t>
            </a:r>
            <a:r>
              <a:rPr lang="hu-HU" dirty="0" err="1"/>
              <a:t>transport</a:t>
            </a:r>
            <a:endParaRPr lang="hu-HU" dirty="0"/>
          </a:p>
          <a:p>
            <a:r>
              <a:rPr lang="hu-HU" dirty="0" err="1"/>
              <a:t>Neurotransmitter</a:t>
            </a:r>
            <a:r>
              <a:rPr lang="hu-HU" dirty="0"/>
              <a:t> </a:t>
            </a:r>
            <a:r>
              <a:rPr lang="hu-HU" dirty="0" err="1"/>
              <a:t>synthesis</a:t>
            </a:r>
            <a:r>
              <a:rPr lang="hu-HU" dirty="0"/>
              <a:t> and </a:t>
            </a:r>
            <a:r>
              <a:rPr lang="hu-HU" dirty="0" err="1"/>
              <a:t>packaging</a:t>
            </a:r>
            <a:r>
              <a:rPr lang="hu-HU" dirty="0"/>
              <a:t> </a:t>
            </a:r>
          </a:p>
          <a:p>
            <a:r>
              <a:rPr lang="hu-HU" dirty="0" err="1"/>
              <a:t>Vesicle</a:t>
            </a:r>
            <a:r>
              <a:rPr lang="hu-HU" dirty="0"/>
              <a:t> </a:t>
            </a:r>
            <a:r>
              <a:rPr lang="hu-HU" dirty="0" err="1"/>
              <a:t>fusion</a:t>
            </a:r>
            <a:r>
              <a:rPr lang="hu-HU" dirty="0"/>
              <a:t> and </a:t>
            </a:r>
            <a:r>
              <a:rPr lang="hu-HU" dirty="0" err="1"/>
              <a:t>release</a:t>
            </a:r>
            <a:endParaRPr lang="hu-HU" dirty="0"/>
          </a:p>
          <a:p>
            <a:r>
              <a:rPr lang="hu-HU" dirty="0" err="1"/>
              <a:t>Neurotransitter</a:t>
            </a:r>
            <a:r>
              <a:rPr lang="hu-HU" dirty="0"/>
              <a:t> </a:t>
            </a:r>
            <a:r>
              <a:rPr lang="hu-HU" dirty="0" err="1"/>
              <a:t>degradation</a:t>
            </a:r>
            <a:endParaRPr lang="hu-HU" dirty="0"/>
          </a:p>
          <a:p>
            <a:r>
              <a:rPr lang="hu-HU" dirty="0" err="1"/>
              <a:t>Reuptake</a:t>
            </a:r>
            <a:r>
              <a:rPr lang="hu-HU" dirty="0"/>
              <a:t> </a:t>
            </a:r>
          </a:p>
        </p:txBody>
      </p:sp>
      <p:pic>
        <p:nvPicPr>
          <p:cNvPr id="5" name="Picture 4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7C051386-C1A5-4BCB-BA28-7FBF7988FB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8624252" y="1599704"/>
            <a:ext cx="2880360" cy="483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839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888F-78C6-4358-A137-2268CDFB5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hu-HU" dirty="0" err="1"/>
              <a:t>Peptide</a:t>
            </a:r>
            <a:r>
              <a:rPr lang="hu-HU" dirty="0"/>
              <a:t> </a:t>
            </a:r>
            <a:r>
              <a:rPr lang="hu-HU" dirty="0" err="1"/>
              <a:t>neurotransmitters</a:t>
            </a:r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50214-8B52-4A0F-AC2A-702A3E527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25362"/>
            <a:ext cx="5835121" cy="3785860"/>
          </a:xfrm>
        </p:spPr>
        <p:txBody>
          <a:bodyPr>
            <a:normAutofit/>
          </a:bodyPr>
          <a:lstStyle/>
          <a:p>
            <a:r>
              <a:rPr lang="hu-HU" dirty="0" err="1"/>
              <a:t>Polypeptide</a:t>
            </a:r>
            <a:r>
              <a:rPr lang="hu-HU" dirty="0"/>
              <a:t>, </a:t>
            </a:r>
            <a:r>
              <a:rPr lang="hu-HU" dirty="0" err="1"/>
              <a:t>precuror</a:t>
            </a:r>
            <a:r>
              <a:rPr lang="hu-HU" dirty="0"/>
              <a:t>, </a:t>
            </a:r>
            <a:r>
              <a:rPr lang="hu-HU" dirty="0" err="1"/>
              <a:t>enzyme</a:t>
            </a:r>
            <a:r>
              <a:rPr lang="hu-HU" dirty="0"/>
              <a:t> and </a:t>
            </a:r>
            <a:r>
              <a:rPr lang="hu-HU" dirty="0" err="1"/>
              <a:t>vesicle</a:t>
            </a:r>
            <a:r>
              <a:rPr lang="hu-HU" dirty="0"/>
              <a:t> </a:t>
            </a:r>
            <a:r>
              <a:rPr lang="hu-HU" dirty="0" err="1"/>
              <a:t>synthesis</a:t>
            </a:r>
            <a:endParaRPr lang="hu-HU" dirty="0"/>
          </a:p>
          <a:p>
            <a:r>
              <a:rPr lang="hu-HU" dirty="0" err="1"/>
              <a:t>Enzyme</a:t>
            </a:r>
            <a:r>
              <a:rPr lang="hu-HU" dirty="0"/>
              <a:t> and </a:t>
            </a:r>
            <a:r>
              <a:rPr lang="hu-HU" dirty="0" err="1"/>
              <a:t>propeptide</a:t>
            </a:r>
            <a:r>
              <a:rPr lang="hu-HU" dirty="0"/>
              <a:t> </a:t>
            </a:r>
            <a:r>
              <a:rPr lang="hu-HU" dirty="0" err="1"/>
              <a:t>packaging</a:t>
            </a:r>
            <a:endParaRPr lang="hu-HU" dirty="0"/>
          </a:p>
          <a:p>
            <a:r>
              <a:rPr lang="hu-HU" dirty="0" err="1"/>
              <a:t>Fast</a:t>
            </a:r>
            <a:r>
              <a:rPr lang="hu-HU" dirty="0"/>
              <a:t> </a:t>
            </a:r>
            <a:r>
              <a:rPr lang="hu-HU" dirty="0" err="1"/>
              <a:t>axonal</a:t>
            </a:r>
            <a:r>
              <a:rPr lang="hu-HU" dirty="0"/>
              <a:t> </a:t>
            </a:r>
            <a:r>
              <a:rPr lang="hu-HU" dirty="0" err="1"/>
              <a:t>transport</a:t>
            </a:r>
            <a:endParaRPr lang="hu-HU" dirty="0"/>
          </a:p>
          <a:p>
            <a:r>
              <a:rPr lang="hu-HU" dirty="0" err="1"/>
              <a:t>Propeptide</a:t>
            </a:r>
            <a:r>
              <a:rPr lang="hu-HU" dirty="0"/>
              <a:t> </a:t>
            </a:r>
            <a:r>
              <a:rPr lang="hu-HU" dirty="0" err="1"/>
              <a:t>modification</a:t>
            </a:r>
            <a:endParaRPr lang="hu-HU" dirty="0"/>
          </a:p>
          <a:p>
            <a:r>
              <a:rPr lang="hu-HU" dirty="0" err="1"/>
              <a:t>Vesicle</a:t>
            </a:r>
            <a:r>
              <a:rPr lang="hu-HU" dirty="0"/>
              <a:t> </a:t>
            </a:r>
            <a:r>
              <a:rPr lang="hu-HU" dirty="0" err="1"/>
              <a:t>fusion</a:t>
            </a:r>
            <a:r>
              <a:rPr lang="hu-HU" dirty="0"/>
              <a:t> and </a:t>
            </a:r>
            <a:r>
              <a:rPr lang="hu-HU" dirty="0" err="1"/>
              <a:t>exocytosis</a:t>
            </a:r>
            <a:endParaRPr lang="hu-HU" dirty="0"/>
          </a:p>
          <a:p>
            <a:r>
              <a:rPr lang="hu-HU" dirty="0" err="1"/>
              <a:t>Neurotransmitter</a:t>
            </a:r>
            <a:r>
              <a:rPr lang="hu-HU" dirty="0"/>
              <a:t> </a:t>
            </a:r>
            <a:r>
              <a:rPr lang="hu-HU" dirty="0" err="1"/>
              <a:t>degradation</a:t>
            </a:r>
            <a:endParaRPr lang="hu-HU" dirty="0"/>
          </a:p>
          <a:p>
            <a:r>
              <a:rPr lang="hu-HU" dirty="0"/>
              <a:t>No </a:t>
            </a:r>
            <a:r>
              <a:rPr lang="hu-HU" dirty="0" err="1"/>
              <a:t>reuptake</a:t>
            </a:r>
            <a:endParaRPr lang="hu-HU" dirty="0"/>
          </a:p>
        </p:txBody>
      </p:sp>
      <p:pic>
        <p:nvPicPr>
          <p:cNvPr id="6" name="Picture 5" descr="A picture containing text, map&#10;&#10;Description automatically generated">
            <a:extLst>
              <a:ext uri="{FF2B5EF4-FFF2-40B4-BE49-F238E27FC236}">
                <a16:creationId xmlns:a16="http://schemas.microsoft.com/office/drawing/2014/main" id="{F1B187F7-545B-4AA7-BF65-676EF06869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8624252" y="1599704"/>
            <a:ext cx="2880360" cy="483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236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FD0E63E0-7F81-4DC7-BE22-CACDAF6A6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072927"/>
              </p:ext>
            </p:extLst>
          </p:nvPr>
        </p:nvGraphicFramePr>
        <p:xfrm>
          <a:off x="2032000" y="719665"/>
          <a:ext cx="9357894" cy="4962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9298">
                  <a:extLst>
                    <a:ext uri="{9D8B030D-6E8A-4147-A177-3AD203B41FA5}">
                      <a16:colId xmlns:a16="http://schemas.microsoft.com/office/drawing/2014/main" val="3470409244"/>
                    </a:ext>
                  </a:extLst>
                </a:gridCol>
                <a:gridCol w="3119298">
                  <a:extLst>
                    <a:ext uri="{9D8B030D-6E8A-4147-A177-3AD203B41FA5}">
                      <a16:colId xmlns:a16="http://schemas.microsoft.com/office/drawing/2014/main" val="4195961060"/>
                    </a:ext>
                  </a:extLst>
                </a:gridCol>
                <a:gridCol w="3119298">
                  <a:extLst>
                    <a:ext uri="{9D8B030D-6E8A-4147-A177-3AD203B41FA5}">
                      <a16:colId xmlns:a16="http://schemas.microsoft.com/office/drawing/2014/main" val="1299166900"/>
                    </a:ext>
                  </a:extLst>
                </a:gridCol>
              </a:tblGrid>
              <a:tr h="753714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Classic </a:t>
                      </a:r>
                      <a:r>
                        <a:rPr lang="hu-HU" dirty="0" err="1"/>
                        <a:t>transmitters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Non-</a:t>
                      </a:r>
                      <a:r>
                        <a:rPr lang="hu-HU" dirty="0" err="1"/>
                        <a:t>classic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transmitters</a:t>
                      </a:r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9394295"/>
                  </a:ext>
                </a:extLst>
              </a:tr>
              <a:tr h="436676">
                <a:tc>
                  <a:txBody>
                    <a:bodyPr/>
                    <a:lstStyle/>
                    <a:p>
                      <a:r>
                        <a:rPr lang="hu-HU" dirty="0" err="1"/>
                        <a:t>Molecular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weight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Less </a:t>
                      </a:r>
                      <a:r>
                        <a:rPr lang="hu-HU" dirty="0" err="1"/>
                        <a:t>than</a:t>
                      </a:r>
                      <a:r>
                        <a:rPr lang="hu-HU" dirty="0"/>
                        <a:t> 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More </a:t>
                      </a:r>
                      <a:r>
                        <a:rPr lang="hu-HU" dirty="0" err="1"/>
                        <a:t>than</a:t>
                      </a:r>
                      <a:r>
                        <a:rPr lang="hu-HU" dirty="0"/>
                        <a:t> 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3643705"/>
                  </a:ext>
                </a:extLst>
              </a:tr>
              <a:tr h="436676">
                <a:tc>
                  <a:txBody>
                    <a:bodyPr/>
                    <a:lstStyle/>
                    <a:p>
                      <a:r>
                        <a:rPr lang="hu-HU" dirty="0" err="1"/>
                        <a:t>Synthesis</a:t>
                      </a:r>
                      <a:endParaRPr lang="hu-HU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dirty="0" err="1"/>
                        <a:t>Cell</a:t>
                      </a:r>
                      <a:r>
                        <a:rPr lang="hu-HU" dirty="0"/>
                        <a:t> body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428295"/>
                  </a:ext>
                </a:extLst>
              </a:tr>
              <a:tr h="1399756">
                <a:tc>
                  <a:txBody>
                    <a:bodyPr/>
                    <a:lstStyle/>
                    <a:p>
                      <a:r>
                        <a:rPr lang="hu-HU" dirty="0" err="1"/>
                        <a:t>Axonal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transport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err="1"/>
                        <a:t>Slow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axonal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transport</a:t>
                      </a:r>
                      <a:endParaRPr lang="hu-HU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u-HU" dirty="0" err="1"/>
                        <a:t>Synthesizing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enzymes</a:t>
                      </a:r>
                      <a:endParaRPr lang="hu-HU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u-HU" dirty="0"/>
                        <a:t>Storage </a:t>
                      </a:r>
                      <a:r>
                        <a:rPr lang="hu-HU" dirty="0" err="1"/>
                        <a:t>vesicles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err="1"/>
                        <a:t>Fast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axonal</a:t>
                      </a:r>
                      <a:r>
                        <a:rPr lang="hu-HU" dirty="0"/>
                        <a:t> </a:t>
                      </a:r>
                      <a:r>
                        <a:rPr lang="hu-HU" dirty="0" err="1"/>
                        <a:t>transpor</a:t>
                      </a:r>
                      <a:endParaRPr lang="hu-HU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u-HU" dirty="0"/>
                        <a:t>Storage </a:t>
                      </a:r>
                      <a:r>
                        <a:rPr lang="hu-HU" dirty="0" err="1"/>
                        <a:t>vesicles</a:t>
                      </a:r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5776166"/>
                  </a:ext>
                </a:extLst>
              </a:tr>
              <a:tr h="1076735">
                <a:tc>
                  <a:txBody>
                    <a:bodyPr/>
                    <a:lstStyle/>
                    <a:p>
                      <a:r>
                        <a:rPr lang="hu-HU" dirty="0" err="1"/>
                        <a:t>Supply</a:t>
                      </a:r>
                      <a:r>
                        <a:rPr lang="hu-HU" dirty="0"/>
                        <a:t> of </a:t>
                      </a:r>
                      <a:r>
                        <a:rPr lang="hu-HU" dirty="0" err="1"/>
                        <a:t>constituents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u-HU" dirty="0" err="1"/>
                        <a:t>Cell</a:t>
                      </a:r>
                      <a:r>
                        <a:rPr lang="hu-HU" dirty="0"/>
                        <a:t> body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u-HU" dirty="0"/>
                        <a:t>Local </a:t>
                      </a:r>
                      <a:r>
                        <a:rPr lang="hu-HU" dirty="0" err="1"/>
                        <a:t>synthesis</a:t>
                      </a:r>
                      <a:endParaRPr lang="hu-HU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u-HU" dirty="0" err="1"/>
                        <a:t>Reuptake</a:t>
                      </a:r>
                      <a:r>
                        <a:rPr lang="hu-HU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err="1"/>
                        <a:t>Cell</a:t>
                      </a:r>
                      <a:r>
                        <a:rPr lang="hu-HU" dirty="0"/>
                        <a:t> body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2869731"/>
                  </a:ext>
                </a:extLst>
              </a:tr>
              <a:tr h="422546">
                <a:tc>
                  <a:txBody>
                    <a:bodyPr/>
                    <a:lstStyle/>
                    <a:p>
                      <a:r>
                        <a:rPr lang="hu-HU" dirty="0" err="1"/>
                        <a:t>Vesicles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hu-HU" dirty="0"/>
                        <a:t>40-50 nm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/>
                        <a:t>80-200 nm</a:t>
                      </a:r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2740142"/>
                  </a:ext>
                </a:extLst>
              </a:tr>
              <a:tr h="436676">
                <a:tc>
                  <a:txBody>
                    <a:bodyPr/>
                    <a:lstStyle/>
                    <a:p>
                      <a:r>
                        <a:rPr lang="hu-HU" dirty="0" err="1"/>
                        <a:t>Reuptake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 err="1"/>
                        <a:t>Yes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236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1032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169</Words>
  <Application>Microsoft Office PowerPoint</Application>
  <PresentationFormat>Widescreen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The common and differing features of amine and peptide transmitter synthesis and release</vt:lpstr>
      <vt:lpstr>Life cycle of the neurotransmitters</vt:lpstr>
      <vt:lpstr>Classic amine neurotransmitters</vt:lpstr>
      <vt:lpstr>Peptide neurotransmitters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common and differing features of amine and peptide transmitter synthesis and release</dc:title>
  <dc:creator>Csilla Kastal</dc:creator>
  <cp:lastModifiedBy>Csilla Kastal</cp:lastModifiedBy>
  <cp:revision>7</cp:revision>
  <dcterms:created xsi:type="dcterms:W3CDTF">2019-10-01T09:48:13Z</dcterms:created>
  <dcterms:modified xsi:type="dcterms:W3CDTF">2019-10-01T11:43:23Z</dcterms:modified>
</cp:coreProperties>
</file>