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1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38222-702C-2AF3-EB2F-C2456280C81C}" v="40" dt="2019-09-25T19:36:18.150"/>
    <p1510:client id="{135D1840-91D1-4DE9-9739-417BA7C83261}" v="80" dt="2019-09-22T16:05:55.618"/>
    <p1510:client id="{16365E07-A8F9-F6B5-6000-B417D083A950}" v="1" dt="2019-09-26T08:09:53.712"/>
    <p1510:client id="{3C843F5E-265C-4C7B-85A0-64C0BBA4CF83}" v="51" dt="2019-09-22T20:01:16.432"/>
    <p1510:client id="{488B9C25-A87E-477A-A233-E8B780EC7C4D}" v="169" dt="2019-09-22T19:03:31.559"/>
    <p1510:client id="{61800CC9-72AF-4DB3-9DA5-742C881ED2DD}" v="98" dt="2019-09-22T16:35:26.806"/>
    <p1510:client id="{6EE1EC70-66C1-49B2-900A-D69E88C5550F}" v="221" dt="2019-09-22T19:15:32.273"/>
    <p1510:client id="{96CC59E0-036D-B340-E9EF-97D2D7FCE0AC}" v="303" dt="2019-09-22T12:42:45.559"/>
    <p1510:client id="{99119155-95FB-41EE-B195-90E386C336D8}" v="103" dt="2019-09-22T15:58:36.117"/>
    <p1510:client id="{A2E80F99-2273-4D48-B306-387DA4442DC0}" v="2" dt="2019-09-22T16:01:18.430"/>
    <p1510:client id="{CEB4F100-6A53-4AA2-9197-90A5C1F4595B}" v="19" dt="2019-09-22T16:40:07.994"/>
    <p1510:client id="{E4187793-95DE-4BD9-B0DF-D1F756A0ACBB}" v="496" dt="2019-09-22T18:36:01.2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2T12:50:03.675" idx="3">
    <p:pos x="1910" y="863"/>
    <p:text>multipolar= 2+ dendrites</p:text>
    <p:extLst>
      <p:ext uri="{C676402C-5697-4E1C-873F-D02D1690AC5C}">
        <p15:threadingInfo xmlns:p15="http://schemas.microsoft.com/office/powerpoint/2012/main" timeZoneBias="420"/>
      </p:ext>
    </p:extLst>
  </p:cm>
  <p:cm authorId="2" dt="2019-09-22T12:50:53.192" idx="4">
    <p:pos x="1840" y="1279"/>
    <p:text>dendritic spines that increase receptive properties of dendrites to isolate signal specificity.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2T13:01:16.432" idx="5">
    <p:pos x="10" y="10"/>
    <p:text>plasticity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9-22T12:04:45.810" idx="6">
    <p:pos x="10" y="10"/>
    <p:text>Dendritic spines
-receive most of the excitatory impulses 
- bigger = better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F269C-EAF0-495D-ACAB-303125253B3A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5598C-2578-483A-B3AC-DD430625D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6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Excitatory impulse</a:t>
            </a:r>
            <a:br>
              <a:rPr lang="en-US" dirty="0"/>
            </a:br>
            <a:r>
              <a:rPr lang="en-US" dirty="0"/>
              <a:t>K+; Na+; Ca2+</a:t>
            </a:r>
            <a:br>
              <a:rPr lang="en-US" dirty="0"/>
            </a:br>
            <a:r>
              <a:rPr lang="en-US" dirty="0"/>
              <a:t>Dendritic arborization: multistep process of neuron branches forming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5598C-2578-483A-B3AC-DD430625DF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3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4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2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491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3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6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1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6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3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0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3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1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0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9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2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67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ndri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Dendritic-diversity-Sample-cells-showing-the-variety-of-tree-morphologies-used-as-data_fig12_536624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users.itk.ppke.hu/neurobiologia/2019-2020_SEMESTER_1/LECTURES/HANDOUTS/3.%20Week/2_HNS_Cells%20of%20the%20Central%20Nervous%20System.PDF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simplebiologyy.blogspot.com/2014/08/conduction-of-nerve-impulse.html?_sm_au_=iVVJGn65HPDCVqjC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n.wikipedia.org/wiki/Pyramidal_c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6059" y="1314451"/>
            <a:ext cx="6964367" cy="2551922"/>
          </a:xfrm>
        </p:spPr>
        <p:txBody>
          <a:bodyPr>
            <a:normAutofit/>
          </a:bodyPr>
          <a:lstStyle/>
          <a:p>
            <a:pPr algn="l"/>
            <a:r>
              <a:rPr lang="en-GB" sz="4575" dirty="0">
                <a:ea typeface="+mj-lt"/>
                <a:cs typeface="+mj-lt"/>
              </a:rPr>
              <a:t>Diversity of dendritic tree, functional consequences</a:t>
            </a:r>
            <a:endParaRPr lang="en-GB" sz="4575" dirty="0">
              <a:cs typeface="Calibri Ligh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56059" y="4507707"/>
            <a:ext cx="6964367" cy="1035842"/>
          </a:xfrm>
        </p:spPr>
        <p:txBody>
          <a:bodyPr vert="horz" lIns="68580" tIns="34290" rIns="68580" bIns="3429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600" dirty="0">
                <a:solidFill>
                  <a:srgbClr val="E6E6E6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“Dendrites are the remarkably beautiful tree-like structures that emerge from the cell body, or soma of a neuron.”</a:t>
            </a:r>
            <a:br>
              <a:rPr lang="en-GB" sz="1125" dirty="0">
                <a:solidFill>
                  <a:srgbClr val="E6E6E6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</a:br>
            <a:br>
              <a:rPr lang="en-GB" sz="1125" dirty="0">
                <a:solidFill>
                  <a:srgbClr val="E6E6E6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</a:br>
            <a:r>
              <a:rPr lang="en-GB" sz="1125" dirty="0">
                <a:solidFill>
                  <a:srgbClr val="E6E6E6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Michael </a:t>
            </a:r>
            <a:r>
              <a:rPr lang="en-GB" sz="1125" dirty="0" err="1">
                <a:solidFill>
                  <a:srgbClr val="E6E6E6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Häusser</a:t>
            </a:r>
            <a:r>
              <a:rPr lang="en-GB" sz="1125" dirty="0">
                <a:solidFill>
                  <a:srgbClr val="E6E6E6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:</a:t>
            </a:r>
            <a:br>
              <a:rPr lang="en-GB" sz="1125" dirty="0">
                <a:solidFill>
                  <a:srgbClr val="E6E6E6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</a:br>
            <a:r>
              <a:rPr lang="en-GB" sz="1125" dirty="0">
                <a:solidFill>
                  <a:srgbClr val="E6E6E6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synaptic function: Dendritic democracy; 2001</a:t>
            </a:r>
            <a:endParaRPr lang="hu-HU" sz="1125" dirty="0">
              <a:solidFill>
                <a:srgbClr val="E6E6E6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F8982E-02F0-4D24-85CB-98DEBCC32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2BE1EBA-9689-43A4-839B-D06692E74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4" y="609600"/>
            <a:ext cx="2732755" cy="1905000"/>
          </a:xfrm>
        </p:spPr>
        <p:txBody>
          <a:bodyPr>
            <a:normAutofit/>
          </a:bodyPr>
          <a:lstStyle/>
          <a:p>
            <a:pPr algn="ctr"/>
            <a:r>
              <a:rPr lang="hu-HU" sz="240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Dendrites</a:t>
            </a:r>
            <a:endParaRPr lang="hu-HU" sz="240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580000" scaled="0"/>
                <a:tileRect/>
              </a:gra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C9A637B-017D-4979-A19C-7846946C5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94" y="2666999"/>
            <a:ext cx="2732755" cy="3216276"/>
          </a:xfrm>
        </p:spPr>
        <p:txBody>
          <a:bodyPr anchor="t">
            <a:normAutofit/>
          </a:bodyPr>
          <a:lstStyle/>
          <a:p>
            <a:r>
              <a:rPr lang="en-US" sz="16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Size:</a:t>
            </a:r>
            <a:r>
              <a:rPr lang="en-US" sz="1600" cap="none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 </a:t>
            </a:r>
            <a:r>
              <a:rPr lang="en-US" sz="1600" cap="none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µm -&gt; mm</a:t>
            </a:r>
            <a:endParaRPr lang="hu-HU" sz="1600" cap="none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a typeface="+mn-lt"/>
              <a:cs typeface="+mn-lt"/>
            </a:endParaRPr>
          </a:p>
          <a:p>
            <a:pPr>
              <a:buClr>
                <a:srgbClr val="000000"/>
              </a:buClr>
            </a:pPr>
            <a:r>
              <a:rPr lang="en-US" sz="16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Receivers of impulse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Voltage-gated ion channels</a:t>
            </a:r>
          </a:p>
          <a:p>
            <a:pPr>
              <a:buClr>
                <a:srgbClr val="000000"/>
              </a:buClr>
            </a:pPr>
            <a:r>
              <a:rPr lang="en-US" sz="16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white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Dendritic arborization</a:t>
            </a:r>
          </a:p>
          <a:p>
            <a:pPr marL="0" indent="0">
              <a:buClr>
                <a:srgbClr val="000000"/>
              </a:buClr>
              <a:buNone/>
            </a:pPr>
            <a:endParaRPr lang="en-US" sz="1600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CB72970-2D5B-4516-9F76-B1220A77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3245" y="620720"/>
            <a:ext cx="5197085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Kép 4">
            <a:hlinkClick r:id="rId3"/>
            <a:extLst>
              <a:ext uri="{FF2B5EF4-FFF2-40B4-BE49-F238E27FC236}">
                <a16:creationId xmlns:a16="http://schemas.microsoft.com/office/drawing/2014/main" id="{AB7FF1D2-B928-4A34-B783-3C20C96FE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469" y="2060678"/>
            <a:ext cx="4450637" cy="23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1B15A8-442E-46A9-B29F-D40B0DAB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314450"/>
            <a:ext cx="4076820" cy="1507331"/>
          </a:xfrm>
        </p:spPr>
        <p:txBody>
          <a:bodyPr>
            <a:normAutofit/>
          </a:bodyPr>
          <a:lstStyle/>
          <a:p>
            <a:pPr algn="ctr"/>
            <a:r>
              <a:rPr lang="en-GB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Diversity of dendritic tree</a:t>
            </a:r>
          </a:p>
        </p:txBody>
      </p:sp>
      <p:sp>
        <p:nvSpPr>
          <p:cNvPr id="16" name="Content Placeholder 17">
            <a:extLst>
              <a:ext uri="{FF2B5EF4-FFF2-40B4-BE49-F238E27FC236}">
                <a16:creationId xmlns:a16="http://schemas.microsoft.com/office/drawing/2014/main" id="{AD7EF33E-2CD5-4C9C-BA7F-93E5BC4A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938069"/>
            <a:ext cx="4076820" cy="2466334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Different neuron classes have different looks </a:t>
            </a:r>
            <a:r>
              <a:rPr lang="en-US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→ key difference is the dendritic arbor</a:t>
            </a:r>
            <a:endParaRPr lang="en-US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12" name="Kép 12" descr="A képen szöveg látható&#10;&#10;A leírás nagyon megbízható">
            <a:hlinkClick r:id="rId3"/>
            <a:extLst>
              <a:ext uri="{FF2B5EF4-FFF2-40B4-BE49-F238E27FC236}">
                <a16:creationId xmlns:a16="http://schemas.microsoft.com/office/drawing/2014/main" id="{E3181A9B-47C6-49E5-A504-D8F89FA43A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75" y="921975"/>
            <a:ext cx="3290522" cy="1990609"/>
          </a:xfrm>
          <a:custGeom>
            <a:avLst/>
            <a:gdLst>
              <a:gd name="connsiteX0" fmla="*/ 120172 w 3416888"/>
              <a:gd name="connsiteY0" fmla="*/ 0 h 2057399"/>
              <a:gd name="connsiteX1" fmla="*/ 3296716 w 3416888"/>
              <a:gd name="connsiteY1" fmla="*/ 0 h 2057399"/>
              <a:gd name="connsiteX2" fmla="*/ 3416888 w 3416888"/>
              <a:gd name="connsiteY2" fmla="*/ 120172 h 2057399"/>
              <a:gd name="connsiteX3" fmla="*/ 3416888 w 3416888"/>
              <a:gd name="connsiteY3" fmla="*/ 2057399 h 2057399"/>
              <a:gd name="connsiteX4" fmla="*/ 0 w 3416888"/>
              <a:gd name="connsiteY4" fmla="*/ 2057399 h 2057399"/>
              <a:gd name="connsiteX5" fmla="*/ 0 w 3416888"/>
              <a:gd name="connsiteY5" fmla="*/ 120172 h 2057399"/>
              <a:gd name="connsiteX6" fmla="*/ 120172 w 3416888"/>
              <a:gd name="connsiteY6" fmla="*/ 0 h 205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6888" h="2057399">
                <a:moveTo>
                  <a:pt x="120172" y="0"/>
                </a:moveTo>
                <a:lnTo>
                  <a:pt x="3296716" y="0"/>
                </a:lnTo>
                <a:cubicBezTo>
                  <a:pt x="3363085" y="0"/>
                  <a:pt x="3416888" y="53803"/>
                  <a:pt x="3416888" y="120172"/>
                </a:cubicBezTo>
                <a:lnTo>
                  <a:pt x="3416888" y="2057399"/>
                </a:lnTo>
                <a:lnTo>
                  <a:pt x="0" y="2057399"/>
                </a:lnTo>
                <a:lnTo>
                  <a:pt x="0" y="120172"/>
                </a:lnTo>
                <a:cubicBezTo>
                  <a:pt x="0" y="53803"/>
                  <a:pt x="53803" y="0"/>
                  <a:pt x="120172" y="0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14" name="Kép 14" descr="A képen szöveg látható&#10;&#10;A leírás nagyon megbízható">
            <a:hlinkClick r:id="rId5"/>
            <a:extLst>
              <a:ext uri="{FF2B5EF4-FFF2-40B4-BE49-F238E27FC236}">
                <a16:creationId xmlns:a16="http://schemas.microsoft.com/office/drawing/2014/main" id="{82B7B878-6F53-4EFC-8036-42880CA9B9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127" y="2937036"/>
            <a:ext cx="2856878" cy="2939628"/>
          </a:xfrm>
          <a:custGeom>
            <a:avLst/>
            <a:gdLst>
              <a:gd name="connsiteX0" fmla="*/ 0 w 3416888"/>
              <a:gd name="connsiteY0" fmla="*/ 0 h 3240120"/>
              <a:gd name="connsiteX1" fmla="*/ 3416888 w 3416888"/>
              <a:gd name="connsiteY1" fmla="*/ 0 h 3240120"/>
              <a:gd name="connsiteX2" fmla="*/ 3416888 w 3416888"/>
              <a:gd name="connsiteY2" fmla="*/ 3119948 h 3240120"/>
              <a:gd name="connsiteX3" fmla="*/ 3296716 w 3416888"/>
              <a:gd name="connsiteY3" fmla="*/ 3240120 h 3240120"/>
              <a:gd name="connsiteX4" fmla="*/ 120172 w 3416888"/>
              <a:gd name="connsiteY4" fmla="*/ 3240120 h 3240120"/>
              <a:gd name="connsiteX5" fmla="*/ 0 w 3416888"/>
              <a:gd name="connsiteY5" fmla="*/ 3119948 h 324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6888" h="3240120">
                <a:moveTo>
                  <a:pt x="0" y="0"/>
                </a:moveTo>
                <a:lnTo>
                  <a:pt x="3416888" y="0"/>
                </a:lnTo>
                <a:lnTo>
                  <a:pt x="3416888" y="3119948"/>
                </a:lnTo>
                <a:cubicBezTo>
                  <a:pt x="3416888" y="3186317"/>
                  <a:pt x="3363085" y="3240120"/>
                  <a:pt x="3296716" y="3240120"/>
                </a:cubicBezTo>
                <a:lnTo>
                  <a:pt x="120172" y="3240120"/>
                </a:lnTo>
                <a:cubicBezTo>
                  <a:pt x="53803" y="3240120"/>
                  <a:pt x="0" y="3186317"/>
                  <a:pt x="0" y="3119948"/>
                </a:cubicBezTo>
                <a:close/>
              </a:path>
            </a:pathLst>
          </a:cu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57320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5F28DF4-08D5-4BC4-84A1-C0DCA66F4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E5EF0F06-FE85-4EF0-952A-65C5940B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348" y="609600"/>
            <a:ext cx="3841955" cy="1905000"/>
          </a:xfrm>
        </p:spPr>
        <p:txBody>
          <a:bodyPr>
            <a:normAutofit/>
          </a:bodyPr>
          <a:lstStyle/>
          <a:p>
            <a:r>
              <a:rPr lang="en-GB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ea typeface="+mj-lt"/>
                <a:cs typeface="+mj-lt"/>
              </a:rPr>
              <a:t>Functional consequences</a:t>
            </a:r>
            <a:endParaRPr lang="en-US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ea typeface="+mj-lt"/>
              <a:cs typeface="+mj-lt"/>
            </a:endParaRPr>
          </a:p>
          <a:p>
            <a:endParaRPr lang="hu-HU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CB0FC1F-F6CC-4ED4-BE62-00F4D7E02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5348" y="2666999"/>
            <a:ext cx="3841955" cy="3216276"/>
          </a:xfrm>
        </p:spPr>
        <p:txBody>
          <a:bodyPr anchor="t">
            <a:normAutofit/>
          </a:bodyPr>
          <a:lstStyle/>
          <a:p>
            <a:pPr>
              <a:buClr>
                <a:srgbClr val="FFFFFF"/>
              </a:buClr>
            </a:pPr>
            <a:r>
              <a:rPr lang="en-GB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Structure affects the way it works</a:t>
            </a:r>
          </a:p>
          <a:p>
            <a:pPr>
              <a:buClr>
                <a:srgbClr val="FFFFFF"/>
              </a:buClr>
            </a:pPr>
            <a:r>
              <a:rPr lang="en-GB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Always changes, </a:t>
            </a:r>
            <a:r>
              <a:rPr lang="en-GB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even at adulthood (neuroplasticity)</a:t>
            </a:r>
            <a:endParaRPr lang="en-GB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GB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→ learning, communication, signal processing</a:t>
            </a:r>
          </a:p>
          <a:p>
            <a:pPr>
              <a:buClr>
                <a:srgbClr val="FFFFFF"/>
              </a:buClr>
            </a:pPr>
            <a:r>
              <a:rPr lang="en-GB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Malformation → depression, schizophrenia</a:t>
            </a:r>
            <a:endParaRPr lang="en-GB" dirty="0"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580000" scaled="0"/>
                <a:tileRect/>
              </a:gra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89AE0452-FADF-4CC9-8A9B-B5393D49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693" y="620720"/>
            <a:ext cx="4081421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szöveg, térkép látható&#10;&#10;A leírás teljesen megbízható">
            <a:hlinkClick r:id="rId2"/>
            <a:extLst>
              <a:ext uri="{FF2B5EF4-FFF2-40B4-BE49-F238E27FC236}">
                <a16:creationId xmlns:a16="http://schemas.microsoft.com/office/drawing/2014/main" id="{6FFD9455-2939-447D-AE32-3A7DED2E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" y="1936823"/>
            <a:ext cx="3910522" cy="26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8775025-7ECB-4458-BBCE-0F67B8B23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67F42E6-7B65-4602-AC59-E01C6AC22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393" y="609600"/>
            <a:ext cx="4930264" cy="1905000"/>
          </a:xfrm>
        </p:spPr>
        <p:txBody>
          <a:bodyPr vert="horz" lIns="68580" tIns="34290" rIns="68580" bIns="34290" rtlCol="0">
            <a:normAutofit/>
          </a:bodyPr>
          <a:lstStyle/>
          <a:p>
            <a:r>
              <a:rPr lang="en-US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Example:</a:t>
            </a:r>
            <a:br>
              <a:rPr lang="en-US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Pyramidal Neuron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63F70677-F91B-4818-8760-3F8DA403C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94" y="2666999"/>
            <a:ext cx="4795284" cy="3216276"/>
          </a:xfrm>
        </p:spPr>
        <p:txBody>
          <a:bodyPr>
            <a:normAutofit/>
          </a:bodyPr>
          <a:lstStyle/>
          <a:p>
            <a:pPr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Multipolar Neuron</a:t>
            </a:r>
            <a:endParaRPr lang="en-US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In the brain, cerebral cortex, mostly in mammals</a:t>
            </a:r>
            <a:endParaRPr lang="en-US">
              <a:solidFill>
                <a:srgbClr val="FFFFFF"/>
              </a:solidFill>
              <a:effectLst>
                <a:glow rad="38100">
                  <a:prstClr val="white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 dirty="0">
                <a:solidFill>
                  <a:srgbClr val="FFFFFF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Multiple types of dendrites(Basal, Apical, spines)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DC1507B9-61AE-4D79-BA04-EF381B54E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8129" y="620720"/>
            <a:ext cx="3000986" cy="5272133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4" descr="A képen beltéri, kültéri objektum, papírsárkány látható&#10;&#10;A leírás nagyon megbízható">
            <a:hlinkClick r:id="rId2"/>
            <a:extLst>
              <a:ext uri="{FF2B5EF4-FFF2-40B4-BE49-F238E27FC236}">
                <a16:creationId xmlns:a16="http://schemas.microsoft.com/office/drawing/2014/main" id="{48BA0BFD-0BD9-45EC-A7A5-D5F28A30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77" y="1115267"/>
            <a:ext cx="2098689" cy="42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50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0</TotalTime>
  <Words>201</Words>
  <Application>Microsoft Office PowerPoint</Application>
  <PresentationFormat>Diavetítés a képernyőre (4:3 oldalarány)</PresentationFormat>
  <Paragraphs>31</Paragraphs>
  <Slides>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Mesh</vt:lpstr>
      <vt:lpstr>Diversity of dendritic tree, functional consequences</vt:lpstr>
      <vt:lpstr>Dendrites</vt:lpstr>
      <vt:lpstr>Diversity of dendritic tree</vt:lpstr>
      <vt:lpstr>Functional consequences </vt:lpstr>
      <vt:lpstr>Example: Pyramidal Neuron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/>
  <cp:revision>15</cp:revision>
  <dcterms:created xsi:type="dcterms:W3CDTF">2012-08-15T22:11:07Z</dcterms:created>
  <dcterms:modified xsi:type="dcterms:W3CDTF">2019-09-26T08:10:05Z</dcterms:modified>
</cp:coreProperties>
</file>