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58" r:id="rId4"/>
    <p:sldId id="269" r:id="rId5"/>
    <p:sldId id="266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8F8F"/>
    <a:srgbClr val="F4B183"/>
    <a:srgbClr val="EE8944"/>
    <a:srgbClr val="EDA483"/>
    <a:srgbClr val="FFCC99"/>
    <a:srgbClr val="F8B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5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72F0290-20BE-45AA-9DBA-A8B43717D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D02F3D6-F22B-487D-812A-106FDD2F7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AB388A7-F774-428C-8732-4A9D5A30E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917CCFC-9C6A-4E8C-842F-4CFC776E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E958035-F1EF-4136-9CF9-A0436AAB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19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DF910DD-E955-422F-8B97-94FF1CE1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C752E38-3A21-4387-AEDA-D87E08789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0E885AB-221C-42E2-8134-5F23DC35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E37DD37-C038-4A83-9A25-3A7CDA2A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DCEC92F-CA5F-481B-9B62-A4F8B566C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020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828AD75-8612-4B7A-AEE1-A58EB121A6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DF30654-898D-4907-A5C6-C1CAD2AFA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CF2CFDB-1A58-4309-9D84-ACF1AAB3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EB6A9EC-A365-4452-BC75-A35230A0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3417F91-6E65-4424-873E-C4101F0A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973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C74C65-F6F4-4BA8-BB8B-DED9E4977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5D036C-2E41-41C5-8123-77595B31A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D89CB9D-0F0F-488C-B94E-050C4976B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30D9D65-27A3-4C59-90DD-9EF4AC04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D0E5829-1C5C-4F3F-B85B-859AB3180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179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E2F6BA-2463-4DEA-855B-7A309C06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0CC0C0E-EDD5-4186-BCC7-84720FC4C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731DE08-00D0-4A5B-94A6-6ED9B6579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8A54865-A6CD-4C00-A5FC-0848C92A2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2CD4D0-9551-49E6-A28B-0A54878B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555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33FAB48-81CA-4AC9-8575-C4D3C936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B25F227-B699-4FC9-B8B6-1B368188B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F3192A8-6739-4059-A894-B7586C7D3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3117D29-141F-45C5-99A6-079612F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4C001BF-E126-4855-9FB0-1F9C31F36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B6C1900-731C-4480-807C-6871733C5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716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183B48-5529-4A4A-A714-AD425D34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17D6CFF-920C-408C-B761-9747AE0F6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2BE1012-C74A-4F6D-94CE-11F6F650A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58B0A348-EEDA-4107-9A3F-749FF1F07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8E7D37C-A8B3-41A2-986E-48E44D987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FFBC8C0-FFD5-4850-BBF9-5C23998A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A292F27-49DB-46E9-AF30-26015BFA1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C674851B-EEFA-4818-9A45-500C18B8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401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C189EA-FD0B-49A7-82E3-8C742BB2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EE7BB46-ACC9-4E4F-8F87-64F5EEFD3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1BB3AF7B-B91E-4B97-B29F-79FCA60D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D7D0C9F-EA47-41A3-859E-43EABD93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1231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FE47C9F3-4B80-49FD-90EB-7282CFA94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1AEF563-2632-40C5-916C-48E211F1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8EA597F-9C02-4A9C-85FB-D31B8603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582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CB2CFD0-AE41-44C3-A095-01C4C5AE1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68280A6-4239-419A-8066-2E438F92F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01CBD63-3E82-45AA-9CD8-9FFAE83E1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8E2EE1A-051C-4410-9DF4-EB1AF70A6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3A92A91-2361-4EC7-965A-0EAB00B9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AAF1BC4-33BB-4D6C-AD5F-69029030B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75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B6969A-537F-4C0E-891C-13469B4AC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1E3D48F-3330-454F-91BE-FB65F462DF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A8D6F68-39C4-4239-AA02-EAFCDAA02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0CF5C2F-E78F-471B-91CE-EDF7D2564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407EAA6-724E-4900-9998-A1AEC856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3A4AA49-82E7-4476-BBC8-D11E0D01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616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EA362C5-146C-4A32-BC2D-8F1F74415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1D72A0F-67D1-4C55-B7BA-502F6B2C6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86ADB27-D5FD-48ED-8BD9-E2F30CA3BA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79F0-C67D-4436-8809-D9C0F5FFF6EB}" type="datetimeFigureOut">
              <a:rPr lang="hu-HU" smtClean="0"/>
              <a:t>2019. 09. 25.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E74043D-15EA-40C0-8BBD-865684714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FE0E653-F0DC-47CB-B435-1596480AE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F86E8-3CC5-4238-BFA7-AE6E693EB1F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789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lideplayer.com/slide/8432204/" TargetMode="External"/><Relationship Id="rId4" Type="http://schemas.openxmlformats.org/officeDocument/2006/relationships/hyperlink" Target="http://usdbiology.com/cliff/Courses/Behavioral%20Neuroscience/CStart/9%20Cstart%20Fundamentals%20of%20Neurocircuitry%20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B1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zis 4">
            <a:extLst>
              <a:ext uri="{FF2B5EF4-FFF2-40B4-BE49-F238E27FC236}">
                <a16:creationId xmlns:a16="http://schemas.microsoft.com/office/drawing/2014/main" id="{B53AC308-186A-43C8-B5C2-1646234B8182}"/>
              </a:ext>
            </a:extLst>
          </p:cNvPr>
          <p:cNvSpPr/>
          <p:nvPr/>
        </p:nvSpPr>
        <p:spPr>
          <a:xfrm>
            <a:off x="3333200" y="692707"/>
            <a:ext cx="5578927" cy="5578927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>
            <a:extLst>
              <a:ext uri="{FF2B5EF4-FFF2-40B4-BE49-F238E27FC236}">
                <a16:creationId xmlns:a16="http://schemas.microsoft.com/office/drawing/2014/main" id="{3B0462A0-6F53-4BAE-98DD-CBC30F4D8E23}"/>
              </a:ext>
            </a:extLst>
          </p:cNvPr>
          <p:cNvSpPr/>
          <p:nvPr/>
        </p:nvSpPr>
        <p:spPr>
          <a:xfrm>
            <a:off x="3012621" y="292179"/>
            <a:ext cx="6247137" cy="624713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>
            <a:extLst>
              <a:ext uri="{FF2B5EF4-FFF2-40B4-BE49-F238E27FC236}">
                <a16:creationId xmlns:a16="http://schemas.microsoft.com/office/drawing/2014/main" id="{1510F9A7-72F4-4D51-9497-496F79758E38}"/>
              </a:ext>
            </a:extLst>
          </p:cNvPr>
          <p:cNvSpPr/>
          <p:nvPr/>
        </p:nvSpPr>
        <p:spPr>
          <a:xfrm>
            <a:off x="3346726" y="626284"/>
            <a:ext cx="5578927" cy="5578927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061253" y="2024138"/>
            <a:ext cx="6069495" cy="2809724"/>
          </a:xfrm>
        </p:spPr>
        <p:txBody>
          <a:bodyPr>
            <a:normAutofit/>
          </a:bodyPr>
          <a:lstStyle/>
          <a:p>
            <a:r>
              <a:rPr lang="hu-HU" sz="5400" spc="300" dirty="0">
                <a:solidFill>
                  <a:schemeClr val="bg1"/>
                </a:solidFill>
                <a:latin typeface="Gill Sans MT Condensed" panose="020B0506020104020203" pitchFamily="34" charset="-18"/>
              </a:rPr>
              <a:t>NEUROPIL</a:t>
            </a:r>
            <a:r>
              <a:rPr lang="hu-HU" spc="300" dirty="0">
                <a:solidFill>
                  <a:schemeClr val="bg1"/>
                </a:solidFill>
                <a:latin typeface="Gill Sans MT Condensed" panose="020B0506020104020203" pitchFamily="34" charset="-18"/>
              </a:rPr>
              <a:t> – E</a:t>
            </a:r>
            <a:r>
              <a:rPr lang="en-US" spc="300" dirty="0">
                <a:solidFill>
                  <a:schemeClr val="bg1"/>
                </a:solidFill>
                <a:latin typeface="Gill Sans MT Condensed" panose="020B0506020104020203" pitchFamily="34" charset="-18"/>
              </a:rPr>
              <a:t>vents, which take place in the neuropil</a:t>
            </a:r>
            <a:endParaRPr lang="hu-HU" spc="300" dirty="0">
              <a:solidFill>
                <a:schemeClr val="bg1"/>
              </a:solidFill>
              <a:latin typeface="Gill Sans MT Condensed" panose="020B0506020104020203" pitchFamily="34" charset="-18"/>
            </a:endParaRPr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B74F33B0-AD16-403C-BE0A-C0F417BC2E92}"/>
              </a:ext>
            </a:extLst>
          </p:cNvPr>
          <p:cNvSpPr/>
          <p:nvPr/>
        </p:nvSpPr>
        <p:spPr>
          <a:xfrm>
            <a:off x="3306537" y="626285"/>
            <a:ext cx="5578927" cy="5578927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DAA0090D-CCD9-4F13-9AF6-816BAD208B21}"/>
              </a:ext>
            </a:extLst>
          </p:cNvPr>
          <p:cNvSpPr txBox="1">
            <a:spLocks/>
          </p:cNvSpPr>
          <p:nvPr/>
        </p:nvSpPr>
        <p:spPr>
          <a:xfrm>
            <a:off x="3061253" y="2010886"/>
            <a:ext cx="6069495" cy="28097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spc="300" dirty="0">
              <a:solidFill>
                <a:schemeClr val="bg1"/>
              </a:solidFill>
              <a:latin typeface="Gill Sans MT Condensed" panose="020B0506020104020203" pitchFamily="34" charset="-18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626703" y="5347838"/>
            <a:ext cx="3018971" cy="812042"/>
          </a:xfrm>
        </p:spPr>
        <p:txBody>
          <a:bodyPr>
            <a:normAutofit/>
          </a:bodyPr>
          <a:lstStyle/>
          <a:p>
            <a:r>
              <a:rPr lang="hu-HU" spc="300" dirty="0">
                <a:solidFill>
                  <a:schemeClr val="bg1"/>
                </a:solidFill>
                <a:latin typeface="Gill Sans MT Condensed" panose="020B0506020104020203" pitchFamily="34" charset="-18"/>
              </a:rPr>
              <a:t>Jánoska Dóra Katalin</a:t>
            </a:r>
          </a:p>
          <a:p>
            <a:endParaRPr lang="hu-HU" sz="2600" spc="300" dirty="0">
              <a:solidFill>
                <a:schemeClr val="bg1"/>
              </a:solidFill>
              <a:latin typeface="Gill Sans MT Condensed" panose="020B0506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455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4646" y="75110"/>
            <a:ext cx="9905998" cy="1072920"/>
          </a:xfrm>
        </p:spPr>
        <p:txBody>
          <a:bodyPr/>
          <a:lstStyle/>
          <a:p>
            <a:r>
              <a:rPr lang="hu-HU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 Condensed" panose="020B0506020104020203" pitchFamily="34" charset="-18"/>
              </a:rPr>
              <a:t>NEUROPIL = SYNAPTIC FIELD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049D9700-5322-4468-9890-043F1F5041D2}"/>
              </a:ext>
            </a:extLst>
          </p:cNvPr>
          <p:cNvSpPr txBox="1"/>
          <p:nvPr/>
        </p:nvSpPr>
        <p:spPr>
          <a:xfrm>
            <a:off x="377794" y="1148030"/>
            <a:ext cx="5865870" cy="50020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synaptically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 dense region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formed by:</a:t>
            </a:r>
          </a:p>
          <a:p>
            <a:pPr marL="914400" lvl="1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unmyelinated axons </a:t>
            </a:r>
          </a:p>
          <a:p>
            <a:pPr marL="914400" lvl="1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dendrites</a:t>
            </a:r>
          </a:p>
          <a:p>
            <a:pPr marL="914400" lvl="1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glial cell processes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low number of cell bodies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central nervous system</a:t>
            </a:r>
          </a:p>
          <a:p>
            <a:pPr marL="285750" indent="-2286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some</a:t>
            </a:r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cs typeface="Aparajita" panose="020B0502040204020203" pitchFamily="18" charset="0"/>
              </a:rPr>
              <a:t>parts of the peripheral nervous system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  <a:cs typeface="Aparajita" panose="020B0502040204020203" pitchFamily="18" charset="0"/>
            </a:endParaRP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0D282F9C-4F98-42B2-B903-46A8A2A561B0}"/>
              </a:ext>
            </a:extLst>
          </p:cNvPr>
          <p:cNvGrpSpPr/>
          <p:nvPr/>
        </p:nvGrpSpPr>
        <p:grpSpPr>
          <a:xfrm>
            <a:off x="9088514" y="-554407"/>
            <a:ext cx="3992256" cy="3992256"/>
            <a:chOff x="6511866" y="-607263"/>
            <a:chExt cx="3992256" cy="3992256"/>
          </a:xfrm>
        </p:grpSpPr>
        <p:sp>
          <p:nvSpPr>
            <p:cNvPr id="7" name="Ellipszis 6">
              <a:extLst>
                <a:ext uri="{FF2B5EF4-FFF2-40B4-BE49-F238E27FC236}">
                  <a16:creationId xmlns:a16="http://schemas.microsoft.com/office/drawing/2014/main" id="{2D634797-3F06-49AB-8784-B1D85B6415A2}"/>
                </a:ext>
              </a:extLst>
            </p:cNvPr>
            <p:cNvSpPr/>
            <p:nvPr/>
          </p:nvSpPr>
          <p:spPr>
            <a:xfrm>
              <a:off x="6511866" y="-607263"/>
              <a:ext cx="3992256" cy="3992256"/>
            </a:xfrm>
            <a:prstGeom prst="ellipse">
              <a:avLst/>
            </a:prstGeom>
            <a:solidFill>
              <a:srgbClr val="958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Ellipszis 4">
              <a:extLst>
                <a:ext uri="{FF2B5EF4-FFF2-40B4-BE49-F238E27FC236}">
                  <a16:creationId xmlns:a16="http://schemas.microsoft.com/office/drawing/2014/main" id="{BB2FD6FD-5947-444C-A446-96F6716BECB8}"/>
                </a:ext>
              </a:extLst>
            </p:cNvPr>
            <p:cNvSpPr/>
            <p:nvPr/>
          </p:nvSpPr>
          <p:spPr>
            <a:xfrm>
              <a:off x="6667954" y="-400898"/>
              <a:ext cx="3680081" cy="3579526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662A7EB0-EBB0-416B-B4AF-EA1B7F378A9B}"/>
              </a:ext>
            </a:extLst>
          </p:cNvPr>
          <p:cNvGrpSpPr/>
          <p:nvPr/>
        </p:nvGrpSpPr>
        <p:grpSpPr>
          <a:xfrm>
            <a:off x="6313714" y="2859315"/>
            <a:ext cx="4481150" cy="4321164"/>
            <a:chOff x="6415314" y="2859315"/>
            <a:chExt cx="4481150" cy="4321164"/>
          </a:xfrm>
        </p:grpSpPr>
        <p:sp>
          <p:nvSpPr>
            <p:cNvPr id="27" name="Ellipszis 26">
              <a:extLst>
                <a:ext uri="{FF2B5EF4-FFF2-40B4-BE49-F238E27FC236}">
                  <a16:creationId xmlns:a16="http://schemas.microsoft.com/office/drawing/2014/main" id="{83D98142-8E29-4693-ACED-C78E4F30AC5E}"/>
                </a:ext>
              </a:extLst>
            </p:cNvPr>
            <p:cNvSpPr/>
            <p:nvPr/>
          </p:nvSpPr>
          <p:spPr>
            <a:xfrm>
              <a:off x="6415314" y="2859315"/>
              <a:ext cx="4481150" cy="4321164"/>
            </a:xfrm>
            <a:prstGeom prst="ellipse">
              <a:avLst/>
            </a:prstGeom>
            <a:solidFill>
              <a:srgbClr val="958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7CB13057-FFF2-47DC-963D-9978A6F56D17}"/>
                </a:ext>
              </a:extLst>
            </p:cNvPr>
            <p:cNvSpPr/>
            <p:nvPr/>
          </p:nvSpPr>
          <p:spPr>
            <a:xfrm>
              <a:off x="6703324" y="3095992"/>
              <a:ext cx="3905130" cy="3847810"/>
            </a:xfrm>
            <a:prstGeom prst="ellipse">
              <a:avLst/>
            </a:prstGeom>
            <a:blipFill dpi="0" rotWithShape="1">
              <a:blip r:embed="rId3"/>
              <a:srcRect/>
              <a:tile tx="-38100" ty="-590550" sx="100000" sy="100000" flip="none" algn="ctr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3" name="Szövegdoboz 2">
            <a:extLst>
              <a:ext uri="{FF2B5EF4-FFF2-40B4-BE49-F238E27FC236}">
                <a16:creationId xmlns:a16="http://schemas.microsoft.com/office/drawing/2014/main" id="{E96C8A8F-EAC6-4837-9BFD-189DFB6B54BB}"/>
              </a:ext>
            </a:extLst>
          </p:cNvPr>
          <p:cNvSpPr txBox="1"/>
          <p:nvPr/>
        </p:nvSpPr>
        <p:spPr>
          <a:xfrm>
            <a:off x="10576904" y="5667682"/>
            <a:ext cx="1615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rPr>
              <a:t>1: </a:t>
            </a:r>
            <a:r>
              <a:rPr lang="hu-H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rPr>
              <a:t>dendrite</a:t>
            </a:r>
            <a:endParaRPr lang="hu-HU" sz="2000" dirty="0">
              <a:solidFill>
                <a:schemeClr val="tx1">
                  <a:lumMod val="85000"/>
                  <a:lumOff val="15000"/>
                </a:schemeClr>
              </a:solidFill>
              <a:latin typeface="Gill Sans MT" panose="020B0502020104020203" pitchFamily="34" charset="-18"/>
            </a:endParaRPr>
          </a:p>
          <a:p>
            <a:r>
              <a:rPr lang="hu-H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rPr>
              <a:t>2: </a:t>
            </a:r>
            <a:r>
              <a:rPr lang="hu-H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rPr>
              <a:t>axon</a:t>
            </a:r>
            <a:endParaRPr lang="hu-HU" sz="2000" dirty="0">
              <a:solidFill>
                <a:schemeClr val="tx1">
                  <a:lumMod val="85000"/>
                  <a:lumOff val="15000"/>
                </a:schemeClr>
              </a:solidFill>
              <a:latin typeface="Gill Sans MT" panose="020B0502020104020203" pitchFamily="34" charset="-18"/>
            </a:endParaRPr>
          </a:p>
          <a:p>
            <a:r>
              <a:rPr lang="hu-H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rPr>
              <a:t>11: </a:t>
            </a:r>
            <a:r>
              <a:rPr lang="hu-HU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rPr>
              <a:t>neuropil</a:t>
            </a:r>
            <a:endParaRPr lang="hu-HU" sz="2000" dirty="0">
              <a:solidFill>
                <a:schemeClr val="tx1">
                  <a:lumMod val="85000"/>
                  <a:lumOff val="15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619721C1-1992-47DA-9472-5106C38854CB}"/>
              </a:ext>
            </a:extLst>
          </p:cNvPr>
          <p:cNvSpPr txBox="1"/>
          <p:nvPr/>
        </p:nvSpPr>
        <p:spPr>
          <a:xfrm>
            <a:off x="44892" y="6259670"/>
            <a:ext cx="626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bg2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http://usdbiology.com/cliff/Courses/Behavioral%20Neuroscience/CStart/9%20Cstart%20Fundamentals%20of%20Neurocircuitry%20X.html</a:t>
            </a:r>
            <a:endParaRPr lang="hu-H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5B42F436-5736-4EC9-A85F-33AB8B652D2B}"/>
              </a:ext>
            </a:extLst>
          </p:cNvPr>
          <p:cNvSpPr txBox="1"/>
          <p:nvPr/>
        </p:nvSpPr>
        <p:spPr>
          <a:xfrm>
            <a:off x="44892" y="5999157"/>
            <a:ext cx="6268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chemeClr val="bg2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https://slideplayer.com/slide/8432204/</a:t>
            </a:r>
            <a:endParaRPr lang="hu-H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Ellipszis 5">
            <a:extLst>
              <a:ext uri="{FF2B5EF4-FFF2-40B4-BE49-F238E27FC236}">
                <a16:creationId xmlns:a16="http://schemas.microsoft.com/office/drawing/2014/main" id="{4667EF16-8D3B-46E1-8776-4DDDBA79D9C7}"/>
              </a:ext>
            </a:extLst>
          </p:cNvPr>
          <p:cNvSpPr/>
          <p:nvPr/>
        </p:nvSpPr>
        <p:spPr>
          <a:xfrm rot="19375508">
            <a:off x="11126946" y="103188"/>
            <a:ext cx="971434" cy="610746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182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0858" y="0"/>
            <a:ext cx="6295579" cy="1478570"/>
          </a:xfrm>
        </p:spPr>
        <p:txBody>
          <a:bodyPr/>
          <a:lstStyle/>
          <a:p>
            <a:r>
              <a:rPr lang="hu-HU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 Condensed" panose="020B0506020104020203" pitchFamily="34" charset="-18"/>
              </a:rPr>
              <a:t>TYPES OF NEUROPIL</a:t>
            </a:r>
          </a:p>
        </p:txBody>
      </p:sp>
      <p:grpSp>
        <p:nvGrpSpPr>
          <p:cNvPr id="37" name="Csoportba foglalás 36">
            <a:extLst>
              <a:ext uri="{FF2B5EF4-FFF2-40B4-BE49-F238E27FC236}">
                <a16:creationId xmlns:a16="http://schemas.microsoft.com/office/drawing/2014/main" id="{166126E6-A279-4F02-B051-0FAA89365EBC}"/>
              </a:ext>
            </a:extLst>
          </p:cNvPr>
          <p:cNvGrpSpPr/>
          <p:nvPr/>
        </p:nvGrpSpPr>
        <p:grpSpPr>
          <a:xfrm>
            <a:off x="7875302" y="1190715"/>
            <a:ext cx="3170304" cy="868771"/>
            <a:chOff x="153144" y="1142437"/>
            <a:chExt cx="2307028" cy="789567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31" name="Téglalap: lekerekített 30">
              <a:extLst>
                <a:ext uri="{FF2B5EF4-FFF2-40B4-BE49-F238E27FC236}">
                  <a16:creationId xmlns:a16="http://schemas.microsoft.com/office/drawing/2014/main" id="{9F1A145A-747E-44F9-B736-8C0736136538}"/>
                </a:ext>
              </a:extLst>
            </p:cNvPr>
            <p:cNvSpPr/>
            <p:nvPr/>
          </p:nvSpPr>
          <p:spPr>
            <a:xfrm>
              <a:off x="153144" y="1142437"/>
              <a:ext cx="2307028" cy="78956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Szövegdoboz 32">
              <a:extLst>
                <a:ext uri="{FF2B5EF4-FFF2-40B4-BE49-F238E27FC236}">
                  <a16:creationId xmlns:a16="http://schemas.microsoft.com/office/drawing/2014/main" id="{94499248-874B-4447-8D0A-6F257E09DFFF}"/>
                </a:ext>
              </a:extLst>
            </p:cNvPr>
            <p:cNvSpPr txBox="1"/>
            <p:nvPr/>
          </p:nvSpPr>
          <p:spPr>
            <a:xfrm>
              <a:off x="153144" y="1275610"/>
              <a:ext cx="2307028" cy="53146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spc="300" dirty="0" err="1">
                  <a:solidFill>
                    <a:schemeClr val="bg1"/>
                  </a:solidFill>
                  <a:latin typeface="Gill Sans MT" panose="020B0502020104020203" pitchFamily="34" charset="-18"/>
                </a:rPr>
                <a:t>structured</a:t>
              </a:r>
              <a:endParaRPr lang="hu-HU" sz="2800" spc="300" dirty="0">
                <a:solidFill>
                  <a:schemeClr val="bg1"/>
                </a:solidFill>
                <a:latin typeface="Gill Sans MT" panose="020B0502020104020203" pitchFamily="34" charset="-18"/>
              </a:endParaRPr>
            </a:p>
          </p:txBody>
        </p:sp>
      </p:grp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id="{1CE38B2A-0BF0-4C92-B244-D798C5CFFA41}"/>
              </a:ext>
            </a:extLst>
          </p:cNvPr>
          <p:cNvGrpSpPr/>
          <p:nvPr/>
        </p:nvGrpSpPr>
        <p:grpSpPr>
          <a:xfrm>
            <a:off x="1146396" y="1190715"/>
            <a:ext cx="3170304" cy="868771"/>
            <a:chOff x="2677886" y="1103573"/>
            <a:chExt cx="3170304" cy="86877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32" name="Téglalap: lekerekített 31">
              <a:extLst>
                <a:ext uri="{FF2B5EF4-FFF2-40B4-BE49-F238E27FC236}">
                  <a16:creationId xmlns:a16="http://schemas.microsoft.com/office/drawing/2014/main" id="{EF02702C-DCD5-4E8A-9891-4A45519E6A8B}"/>
                </a:ext>
              </a:extLst>
            </p:cNvPr>
            <p:cNvSpPr/>
            <p:nvPr/>
          </p:nvSpPr>
          <p:spPr>
            <a:xfrm>
              <a:off x="2677886" y="1103573"/>
              <a:ext cx="3170304" cy="86877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Szövegdoboz 33">
              <a:extLst>
                <a:ext uri="{FF2B5EF4-FFF2-40B4-BE49-F238E27FC236}">
                  <a16:creationId xmlns:a16="http://schemas.microsoft.com/office/drawing/2014/main" id="{FAB39DEB-B987-4CAB-8E47-8B348B6EF687}"/>
                </a:ext>
              </a:extLst>
            </p:cNvPr>
            <p:cNvSpPr txBox="1"/>
            <p:nvPr/>
          </p:nvSpPr>
          <p:spPr>
            <a:xfrm>
              <a:off x="2782581" y="1245571"/>
              <a:ext cx="2960914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spc="300" dirty="0" err="1">
                  <a:solidFill>
                    <a:schemeClr val="bg1"/>
                  </a:solidFill>
                  <a:latin typeface="Gill Sans MT" panose="020B0502020104020203" pitchFamily="34" charset="-18"/>
                </a:rPr>
                <a:t>unstructured</a:t>
              </a:r>
              <a:endParaRPr lang="hu-HU" sz="3200" spc="300" dirty="0">
                <a:solidFill>
                  <a:schemeClr val="bg1"/>
                </a:solidFill>
                <a:latin typeface="Gill Sans MT" panose="020B0502020104020203" pitchFamily="34" charset="-18"/>
              </a:endParaRPr>
            </a:p>
          </p:txBody>
        </p:sp>
      </p:grpSp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55339FE6-34AF-47CC-9B7A-0E0B4B05E932}"/>
              </a:ext>
            </a:extLst>
          </p:cNvPr>
          <p:cNvGrpSpPr/>
          <p:nvPr/>
        </p:nvGrpSpPr>
        <p:grpSpPr>
          <a:xfrm>
            <a:off x="6666437" y="2038398"/>
            <a:ext cx="5089038" cy="1667508"/>
            <a:chOff x="6801695" y="3726498"/>
            <a:chExt cx="5089038" cy="1667508"/>
          </a:xfrm>
        </p:grpSpPr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0F24800F-B2CD-4E8B-821F-3C986B71C293}"/>
                </a:ext>
              </a:extLst>
            </p:cNvPr>
            <p:cNvSpPr txBox="1"/>
            <p:nvPr/>
          </p:nvSpPr>
          <p:spPr>
            <a:xfrm>
              <a:off x="6801695" y="3726498"/>
              <a:ext cx="5089038" cy="1667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hu-HU" sz="3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regular</a:t>
              </a:r>
              <a:r>
                <a:rPr lang="hu-HU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 </a:t>
              </a:r>
              <a:r>
                <a:rPr lang="hu-HU" sz="3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fiber</a:t>
              </a:r>
              <a:r>
                <a:rPr lang="hu-HU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 </a:t>
              </a:r>
              <a:r>
                <a:rPr lang="hu-HU" sz="3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configurations</a:t>
              </a:r>
              <a:endPara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endParaRPr>
            </a:p>
            <a:p>
              <a:pPr algn="ctr">
                <a:lnSpc>
                  <a:spcPct val="200000"/>
                </a:lnSpc>
              </a:pPr>
              <a:r>
                <a:rPr lang="hu-HU" sz="3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repetitive</a:t>
              </a:r>
              <a:r>
                <a:rPr lang="hu-HU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 </a:t>
              </a:r>
              <a:r>
                <a:rPr lang="hu-HU" sz="3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substructures</a:t>
              </a:r>
              <a:r>
                <a:rPr lang="hu-HU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-18"/>
                </a:rPr>
                <a:t> </a:t>
              </a:r>
            </a:p>
          </p:txBody>
        </p:sp>
        <p:sp>
          <p:nvSpPr>
            <p:cNvPr id="18" name="Nyíl: lefelé mutató 17">
              <a:extLst>
                <a:ext uri="{FF2B5EF4-FFF2-40B4-BE49-F238E27FC236}">
                  <a16:creationId xmlns:a16="http://schemas.microsoft.com/office/drawing/2014/main" id="{3A87B8B7-31DE-483E-B63B-D3495628C681}"/>
                </a:ext>
              </a:extLst>
            </p:cNvPr>
            <p:cNvSpPr/>
            <p:nvPr/>
          </p:nvSpPr>
          <p:spPr>
            <a:xfrm>
              <a:off x="9186047" y="4457805"/>
              <a:ext cx="320334" cy="400411"/>
            </a:xfrm>
            <a:prstGeom prst="down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4838BB6C-5327-4D6E-A1ED-41D7B660DA54}"/>
              </a:ext>
            </a:extLst>
          </p:cNvPr>
          <p:cNvGrpSpPr/>
          <p:nvPr/>
        </p:nvGrpSpPr>
        <p:grpSpPr>
          <a:xfrm>
            <a:off x="3986844" y="2422378"/>
            <a:ext cx="2280493" cy="868771"/>
            <a:chOff x="2677886" y="1103573"/>
            <a:chExt cx="3170304" cy="868771"/>
          </a:xfrm>
          <a:solidFill>
            <a:schemeClr val="bg1">
              <a:lumMod val="65000"/>
            </a:schemeClr>
          </a:solidFill>
        </p:grpSpPr>
        <p:sp>
          <p:nvSpPr>
            <p:cNvPr id="21" name="Téglalap: lekerekített 20">
              <a:extLst>
                <a:ext uri="{FF2B5EF4-FFF2-40B4-BE49-F238E27FC236}">
                  <a16:creationId xmlns:a16="http://schemas.microsoft.com/office/drawing/2014/main" id="{8AD98406-7C24-4F39-8B75-E4D2AD6AD56A}"/>
                </a:ext>
              </a:extLst>
            </p:cNvPr>
            <p:cNvSpPr/>
            <p:nvPr/>
          </p:nvSpPr>
          <p:spPr>
            <a:xfrm>
              <a:off x="2677886" y="1103573"/>
              <a:ext cx="3170304" cy="868771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2" name="Szövegdoboz 21">
              <a:extLst>
                <a:ext uri="{FF2B5EF4-FFF2-40B4-BE49-F238E27FC236}">
                  <a16:creationId xmlns:a16="http://schemas.microsoft.com/office/drawing/2014/main" id="{22C325BD-67B0-4650-8330-70C224D8E802}"/>
                </a:ext>
              </a:extLst>
            </p:cNvPr>
            <p:cNvSpPr txBox="1"/>
            <p:nvPr/>
          </p:nvSpPr>
          <p:spPr>
            <a:xfrm>
              <a:off x="2782581" y="1245571"/>
              <a:ext cx="2960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spc="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Gill Sans MT" panose="020B0502020104020203" pitchFamily="34" charset="-18"/>
                </a:rPr>
                <a:t>plexiform</a:t>
              </a:r>
              <a:endParaRPr lang="hu-HU" sz="32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endParaRPr>
            </a:p>
          </p:txBody>
        </p:sp>
      </p:grpSp>
      <p:grpSp>
        <p:nvGrpSpPr>
          <p:cNvPr id="23" name="Csoportba foglalás 22">
            <a:extLst>
              <a:ext uri="{FF2B5EF4-FFF2-40B4-BE49-F238E27FC236}">
                <a16:creationId xmlns:a16="http://schemas.microsoft.com/office/drawing/2014/main" id="{C66EF1E0-D439-45BF-9A54-88CE181E6ADD}"/>
              </a:ext>
            </a:extLst>
          </p:cNvPr>
          <p:cNvGrpSpPr/>
          <p:nvPr/>
        </p:nvGrpSpPr>
        <p:grpSpPr>
          <a:xfrm>
            <a:off x="224724" y="2439365"/>
            <a:ext cx="2280493" cy="868771"/>
            <a:chOff x="2782581" y="1165348"/>
            <a:chExt cx="3170304" cy="868771"/>
          </a:xfrm>
          <a:solidFill>
            <a:schemeClr val="bg2">
              <a:lumMod val="75000"/>
            </a:schemeClr>
          </a:solidFill>
        </p:grpSpPr>
        <p:sp>
          <p:nvSpPr>
            <p:cNvPr id="24" name="Téglalap: lekerekített 23">
              <a:extLst>
                <a:ext uri="{FF2B5EF4-FFF2-40B4-BE49-F238E27FC236}">
                  <a16:creationId xmlns:a16="http://schemas.microsoft.com/office/drawing/2014/main" id="{A92A36E4-F510-4413-86F0-19153745161C}"/>
                </a:ext>
              </a:extLst>
            </p:cNvPr>
            <p:cNvSpPr/>
            <p:nvPr/>
          </p:nvSpPr>
          <p:spPr>
            <a:xfrm>
              <a:off x="2782581" y="1165348"/>
              <a:ext cx="3170304" cy="86877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id="{D937F766-F10C-4A21-8CBC-1E1BA3573177}"/>
                </a:ext>
              </a:extLst>
            </p:cNvPr>
            <p:cNvSpPr txBox="1"/>
            <p:nvPr/>
          </p:nvSpPr>
          <p:spPr>
            <a:xfrm>
              <a:off x="2887276" y="1307346"/>
              <a:ext cx="2960915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spc="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Gill Sans MT" panose="020B0502020104020203" pitchFamily="34" charset="-18"/>
                </a:rPr>
                <a:t>diffuse</a:t>
              </a:r>
              <a:endParaRPr lang="hu-HU" sz="32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endParaRPr>
            </a:p>
          </p:txBody>
        </p:sp>
      </p:grpSp>
      <p:sp>
        <p:nvSpPr>
          <p:cNvPr id="4" name="Nyíl: balra-jobbra mutató 3">
            <a:extLst>
              <a:ext uri="{FF2B5EF4-FFF2-40B4-BE49-F238E27FC236}">
                <a16:creationId xmlns:a16="http://schemas.microsoft.com/office/drawing/2014/main" id="{27692DD9-23B9-4194-96C0-40D244D377A3}"/>
              </a:ext>
            </a:extLst>
          </p:cNvPr>
          <p:cNvSpPr/>
          <p:nvPr/>
        </p:nvSpPr>
        <p:spPr>
          <a:xfrm>
            <a:off x="2761707" y="2661906"/>
            <a:ext cx="968646" cy="389714"/>
          </a:xfrm>
          <a:prstGeom prst="left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C0B8CC1-8641-49B6-93DF-CAC3A583A574}"/>
              </a:ext>
            </a:extLst>
          </p:cNvPr>
          <p:cNvSpPr txBox="1"/>
          <p:nvPr/>
        </p:nvSpPr>
        <p:spPr>
          <a:xfrm>
            <a:off x="305051" y="3457521"/>
            <a:ext cx="4021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extensively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branched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rarely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homogeneous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more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heterogeneous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0A898FDA-1DD7-4573-A6B5-E3C363AA7385}"/>
              </a:ext>
            </a:extLst>
          </p:cNvPr>
          <p:cNvSpPr txBox="1"/>
          <p:nvPr/>
        </p:nvSpPr>
        <p:spPr>
          <a:xfrm>
            <a:off x="7360147" y="3969595"/>
            <a:ext cx="402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complex</a:t>
            </a:r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sensory</a:t>
            </a:r>
            <a:r>
              <a:rPr lang="hu-H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organs</a:t>
            </a:r>
            <a:endParaRPr lang="hu-HU" sz="2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</p:txBody>
      </p:sp>
      <p:grpSp>
        <p:nvGrpSpPr>
          <p:cNvPr id="26" name="Csoportba foglalás 25">
            <a:extLst>
              <a:ext uri="{FF2B5EF4-FFF2-40B4-BE49-F238E27FC236}">
                <a16:creationId xmlns:a16="http://schemas.microsoft.com/office/drawing/2014/main" id="{8571DE59-01DB-4BF1-9211-B3A262742567}"/>
              </a:ext>
            </a:extLst>
          </p:cNvPr>
          <p:cNvGrpSpPr/>
          <p:nvPr/>
        </p:nvGrpSpPr>
        <p:grpSpPr>
          <a:xfrm>
            <a:off x="6666437" y="4836077"/>
            <a:ext cx="2280493" cy="868771"/>
            <a:chOff x="2782581" y="1165348"/>
            <a:chExt cx="3170304" cy="868771"/>
          </a:xfrm>
          <a:solidFill>
            <a:schemeClr val="bg2">
              <a:lumMod val="75000"/>
            </a:schemeClr>
          </a:solidFill>
        </p:grpSpPr>
        <p:sp>
          <p:nvSpPr>
            <p:cNvPr id="27" name="Téglalap: lekerekített 26">
              <a:extLst>
                <a:ext uri="{FF2B5EF4-FFF2-40B4-BE49-F238E27FC236}">
                  <a16:creationId xmlns:a16="http://schemas.microsoft.com/office/drawing/2014/main" id="{4B03344A-8A85-4CA7-8740-443C460CFF99}"/>
                </a:ext>
              </a:extLst>
            </p:cNvPr>
            <p:cNvSpPr/>
            <p:nvPr/>
          </p:nvSpPr>
          <p:spPr>
            <a:xfrm>
              <a:off x="2782581" y="1165348"/>
              <a:ext cx="3170304" cy="86877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8" name="Szövegdoboz 27">
              <a:extLst>
                <a:ext uri="{FF2B5EF4-FFF2-40B4-BE49-F238E27FC236}">
                  <a16:creationId xmlns:a16="http://schemas.microsoft.com/office/drawing/2014/main" id="{AB85603D-9402-4049-B029-29CEC3760256}"/>
                </a:ext>
              </a:extLst>
            </p:cNvPr>
            <p:cNvSpPr txBox="1"/>
            <p:nvPr/>
          </p:nvSpPr>
          <p:spPr>
            <a:xfrm>
              <a:off x="2887276" y="1307346"/>
              <a:ext cx="2960915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Gill Sans MT" panose="020B0502020104020203" pitchFamily="34" charset="-18"/>
                </a:rPr>
                <a:t>glomerular</a:t>
              </a:r>
              <a:endParaRPr lang="hu-HU" sz="28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endParaRPr>
            </a:p>
          </p:txBody>
        </p:sp>
      </p:grpSp>
      <p:grpSp>
        <p:nvGrpSpPr>
          <p:cNvPr id="29" name="Csoportba foglalás 28">
            <a:extLst>
              <a:ext uri="{FF2B5EF4-FFF2-40B4-BE49-F238E27FC236}">
                <a16:creationId xmlns:a16="http://schemas.microsoft.com/office/drawing/2014/main" id="{EAEBC1F8-AB14-47B4-82D0-30D24B788834}"/>
              </a:ext>
            </a:extLst>
          </p:cNvPr>
          <p:cNvGrpSpPr/>
          <p:nvPr/>
        </p:nvGrpSpPr>
        <p:grpSpPr>
          <a:xfrm>
            <a:off x="9606456" y="4836078"/>
            <a:ext cx="2280493" cy="868771"/>
            <a:chOff x="2782581" y="1165348"/>
            <a:chExt cx="3170304" cy="868771"/>
          </a:xfrm>
          <a:solidFill>
            <a:schemeClr val="bg2">
              <a:lumMod val="75000"/>
            </a:schemeClr>
          </a:solidFill>
        </p:grpSpPr>
        <p:sp>
          <p:nvSpPr>
            <p:cNvPr id="30" name="Téglalap: lekerekített 29">
              <a:extLst>
                <a:ext uri="{FF2B5EF4-FFF2-40B4-BE49-F238E27FC236}">
                  <a16:creationId xmlns:a16="http://schemas.microsoft.com/office/drawing/2014/main" id="{D90C4141-623B-4C13-973D-834516A0017B}"/>
                </a:ext>
              </a:extLst>
            </p:cNvPr>
            <p:cNvSpPr/>
            <p:nvPr/>
          </p:nvSpPr>
          <p:spPr>
            <a:xfrm>
              <a:off x="2782581" y="1165348"/>
              <a:ext cx="3170304" cy="868771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Szövegdoboz 34">
              <a:extLst>
                <a:ext uri="{FF2B5EF4-FFF2-40B4-BE49-F238E27FC236}">
                  <a16:creationId xmlns:a16="http://schemas.microsoft.com/office/drawing/2014/main" id="{74C92CF6-4211-402B-B941-3082BF70A7D6}"/>
                </a:ext>
              </a:extLst>
            </p:cNvPr>
            <p:cNvSpPr txBox="1"/>
            <p:nvPr/>
          </p:nvSpPr>
          <p:spPr>
            <a:xfrm>
              <a:off x="2887276" y="1307346"/>
              <a:ext cx="2960915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3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latin typeface="Gill Sans MT" panose="020B0502020104020203" pitchFamily="34" charset="-18"/>
                </a:rPr>
                <a:t>stratified</a:t>
              </a:r>
              <a:endParaRPr lang="hu-HU" sz="28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anose="020B0502020104020203" pitchFamily="34" charset="-18"/>
              </a:endParaRPr>
            </a:p>
          </p:txBody>
        </p:sp>
      </p:grpSp>
      <p:sp>
        <p:nvSpPr>
          <p:cNvPr id="8" name="Szövegdoboz 7">
            <a:extLst>
              <a:ext uri="{FF2B5EF4-FFF2-40B4-BE49-F238E27FC236}">
                <a16:creationId xmlns:a16="http://schemas.microsoft.com/office/drawing/2014/main" id="{43E54E50-B541-470D-9A01-3058D2B97EF1}"/>
              </a:ext>
            </a:extLst>
          </p:cNvPr>
          <p:cNvSpPr txBox="1"/>
          <p:nvPr/>
        </p:nvSpPr>
        <p:spPr>
          <a:xfrm>
            <a:off x="9328622" y="5871285"/>
            <a:ext cx="283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regular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,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three-dimensional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fiber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lattice</a:t>
            </a:r>
            <a:endParaRPr lang="hu-HU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EDD5C907-6AEA-42CC-A1AC-FB8E8C491694}"/>
              </a:ext>
            </a:extLst>
          </p:cNvPr>
          <p:cNvSpPr txBox="1"/>
          <p:nvPr/>
        </p:nvSpPr>
        <p:spPr>
          <a:xfrm>
            <a:off x="6388603" y="5717396"/>
            <a:ext cx="2836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in layers or apparently unstructured clumps</a:t>
            </a:r>
            <a:endParaRPr lang="hu-HU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algn="ctr"/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Olfactory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bulb</a:t>
            </a:r>
            <a:endParaRPr lang="hu-HU" sz="20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66960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0858" y="0"/>
            <a:ext cx="6295579" cy="1478570"/>
          </a:xfrm>
        </p:spPr>
        <p:txBody>
          <a:bodyPr/>
          <a:lstStyle/>
          <a:p>
            <a:r>
              <a:rPr lang="hu-HU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 Condensed" panose="020B0506020104020203" pitchFamily="34" charset="-18"/>
              </a:rPr>
              <a:t>EVENTS IN NEUROPIL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C0B8CC1-8641-49B6-93DF-CAC3A583A574}"/>
              </a:ext>
            </a:extLst>
          </p:cNvPr>
          <p:cNvSpPr txBox="1"/>
          <p:nvPr/>
        </p:nvSpPr>
        <p:spPr>
          <a:xfrm>
            <a:off x="370858" y="1366897"/>
            <a:ext cx="1163826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metabolic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processes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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synaptic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specialization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  <a:sym typeface="Wingdings" panose="05000000000000000000" pitchFamily="2" charset="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Non-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synaptic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neuronal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transmission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=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volume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transmission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  <a:sym typeface="Wingdings" panose="05000000000000000000" pitchFamily="2" charset="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Gaseous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substances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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axon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terminals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  <a:sym typeface="Wingdings" panose="05000000000000000000" pitchFamily="2" charset="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nutrients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uptake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  <a:sym typeface="Wingdings" panose="05000000000000000000" pitchFamily="2" charset="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cellular</a:t>
            </a:r>
            <a:r>
              <a:rPr lang="hu-HU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 </a:t>
            </a:r>
            <a:r>
              <a:rPr lang="hu-HU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sym typeface="Wingdings" panose="05000000000000000000" pitchFamily="2" charset="2"/>
              </a:rPr>
              <a:t>respiration</a:t>
            </a: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u-HU" sz="3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E6881F0D-D5AE-4C1A-BCED-42F496E6426F}"/>
              </a:ext>
            </a:extLst>
          </p:cNvPr>
          <p:cNvSpPr/>
          <p:nvPr/>
        </p:nvSpPr>
        <p:spPr>
          <a:xfrm>
            <a:off x="370858" y="5383380"/>
            <a:ext cx="1336022" cy="584776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9A54E588-0700-4C1E-B198-4D05CF7A6F2C}"/>
              </a:ext>
            </a:extLst>
          </p:cNvPr>
          <p:cNvSpPr txBox="1"/>
          <p:nvPr/>
        </p:nvSpPr>
        <p:spPr>
          <a:xfrm>
            <a:off x="2199658" y="5383381"/>
            <a:ext cx="962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Gill Sans MT" panose="020B0502020104020203" pitchFamily="34" charset="-18"/>
              </a:rPr>
              <a:t>the location of most complex neural activity</a:t>
            </a:r>
            <a:endParaRPr lang="hu-HU" sz="3200" dirty="0">
              <a:solidFill>
                <a:schemeClr val="bg2">
                  <a:lumMod val="25000"/>
                </a:schemeClr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131145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zis 2">
            <a:extLst>
              <a:ext uri="{FF2B5EF4-FFF2-40B4-BE49-F238E27FC236}">
                <a16:creationId xmlns:a16="http://schemas.microsoft.com/office/drawing/2014/main" id="{85D321B9-6A97-468F-B9DA-3AE1AF058DB0}"/>
              </a:ext>
            </a:extLst>
          </p:cNvPr>
          <p:cNvSpPr/>
          <p:nvPr/>
        </p:nvSpPr>
        <p:spPr>
          <a:xfrm>
            <a:off x="3178520" y="547914"/>
            <a:ext cx="5762171" cy="5762171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29031D55-B8B3-43FC-90D6-3B091C90B5EC}"/>
              </a:ext>
            </a:extLst>
          </p:cNvPr>
          <p:cNvSpPr/>
          <p:nvPr/>
        </p:nvSpPr>
        <p:spPr>
          <a:xfrm>
            <a:off x="3412563" y="781957"/>
            <a:ext cx="5294084" cy="5294084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3730486" y="2705724"/>
            <a:ext cx="47310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spc="300" dirty="0">
                <a:solidFill>
                  <a:schemeClr val="bg1"/>
                </a:solidFill>
                <a:latin typeface="Gill Sans MT Condensed" panose="020B0506020104020203" pitchFamily="34" charset="-18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689361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163</Words>
  <Application>Microsoft Office PowerPoint</Application>
  <PresentationFormat>Szélesvásznú</PresentationFormat>
  <Paragraphs>40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Gill Sans MT</vt:lpstr>
      <vt:lpstr>Gill Sans MT Condensed</vt:lpstr>
      <vt:lpstr>Office-téma</vt:lpstr>
      <vt:lpstr>NEUROPIL – Events, which take place in the neuropil</vt:lpstr>
      <vt:lpstr>NEUROPIL = SYNAPTIC FIELD</vt:lpstr>
      <vt:lpstr>TYPES OF NEUROPIL</vt:lpstr>
      <vt:lpstr>EVENTS IN NEUROPIL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NEUROPIL – Events, which take place in the neuropil</dc:title>
  <dc:creator>Dóra Jánoska</dc:creator>
  <cp:lastModifiedBy>Dóra Jánoska</cp:lastModifiedBy>
  <cp:revision>23</cp:revision>
  <dcterms:created xsi:type="dcterms:W3CDTF">2019-09-23T12:48:51Z</dcterms:created>
  <dcterms:modified xsi:type="dcterms:W3CDTF">2019-09-25T20:35:32Z</dcterms:modified>
</cp:coreProperties>
</file>