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uroanatomy.wisc.edu/coursebook/webstem4-10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84D62F-0A07-4ABB-80DC-4B36F2911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42602"/>
            <a:ext cx="8991600" cy="2237098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receptors, first, second and third order neurons and their terminal fields of the medial lemniscus system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C8F9646-E538-4D8E-AE95-FADF2E882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809053"/>
            <a:ext cx="6801612" cy="1239894"/>
          </a:xfrm>
        </p:spPr>
        <p:txBody>
          <a:bodyPr/>
          <a:lstStyle/>
          <a:p>
            <a:r>
              <a:rPr lang="hu-HU" dirty="0"/>
              <a:t>Lassú Bálint – </a:t>
            </a:r>
            <a:r>
              <a:rPr lang="hu-HU" dirty="0" err="1"/>
              <a:t>Y1E7ZE</a:t>
            </a:r>
            <a:endParaRPr lang="hu-HU" dirty="0"/>
          </a:p>
          <a:p>
            <a:r>
              <a:rPr lang="hu-HU" dirty="0"/>
              <a:t>2019.11.24</a:t>
            </a:r>
          </a:p>
        </p:txBody>
      </p:sp>
    </p:spTree>
    <p:extLst>
      <p:ext uri="{BB962C8B-B14F-4D97-AF65-F5344CB8AC3E}">
        <p14:creationId xmlns:p14="http://schemas.microsoft.com/office/powerpoint/2010/main" val="325784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A89875-0032-4B3B-9522-BD089C58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233923"/>
            <a:ext cx="4729480" cy="1450870"/>
          </a:xfrm>
        </p:spPr>
        <p:txBody>
          <a:bodyPr>
            <a:noAutofit/>
          </a:bodyPr>
          <a:lstStyle/>
          <a:p>
            <a:r>
              <a:rPr lang="hu-HU" sz="2800" b="1" dirty="0" err="1"/>
              <a:t>dorsal</a:t>
            </a:r>
            <a:r>
              <a:rPr lang="hu-HU" sz="2800" b="1" dirty="0"/>
              <a:t> </a:t>
            </a:r>
            <a:r>
              <a:rPr lang="hu-HU" sz="2800" b="1" dirty="0" err="1"/>
              <a:t>column</a:t>
            </a:r>
            <a:r>
              <a:rPr lang="hu-HU" sz="2800" b="1" dirty="0"/>
              <a:t>–</a:t>
            </a:r>
            <a:r>
              <a:rPr lang="hu-HU" sz="2800" b="1" dirty="0" err="1"/>
              <a:t>medial</a:t>
            </a:r>
            <a:r>
              <a:rPr lang="hu-HU" sz="2800" b="1" dirty="0"/>
              <a:t> </a:t>
            </a:r>
            <a:r>
              <a:rPr lang="hu-HU" sz="2800" b="1" dirty="0" err="1"/>
              <a:t>lemniscus</a:t>
            </a:r>
            <a:r>
              <a:rPr lang="hu-HU" sz="2800" b="1" dirty="0"/>
              <a:t> </a:t>
            </a:r>
            <a:r>
              <a:rPr lang="hu-HU" sz="2800" b="1" dirty="0" err="1"/>
              <a:t>pathway</a:t>
            </a:r>
            <a:r>
              <a:rPr lang="hu-HU" sz="2800" dirty="0"/>
              <a:t> (</a:t>
            </a:r>
            <a:r>
              <a:rPr lang="hu-HU" sz="2800" b="1" dirty="0" err="1"/>
              <a:t>DCML</a:t>
            </a:r>
            <a:r>
              <a:rPr lang="hu-HU" sz="2800" dirty="0"/>
              <a:t>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4C86DB6-E6FA-48A7-95A9-85B6D6E3F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801745" cy="6861439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0ED3592A-8A57-490F-B428-E2AD498A6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918717"/>
            <a:ext cx="5753608" cy="4939283"/>
          </a:xfrm>
        </p:spPr>
        <p:txBody>
          <a:bodyPr>
            <a:normAutofit/>
          </a:bodyPr>
          <a:lstStyle/>
          <a:p>
            <a:pPr lvl="1" algn="ctr"/>
            <a:r>
              <a:rPr lang="hu-HU" sz="3200" b="1" dirty="0">
                <a:solidFill>
                  <a:schemeClr val="bg1"/>
                </a:solidFill>
              </a:rPr>
              <a:t>-</a:t>
            </a:r>
            <a:r>
              <a:rPr lang="hu-HU" sz="3200" b="1" dirty="0" err="1">
                <a:solidFill>
                  <a:schemeClr val="bg1"/>
                </a:solidFill>
              </a:rPr>
              <a:t>Sensory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pathway</a:t>
            </a:r>
            <a:r>
              <a:rPr lang="hu-HU" sz="3200" b="1" dirty="0">
                <a:solidFill>
                  <a:schemeClr val="bg1"/>
                </a:solidFill>
              </a:rPr>
              <a:t> of </a:t>
            </a:r>
            <a:r>
              <a:rPr lang="hu-HU" sz="3200" b="1" dirty="0" err="1">
                <a:solidFill>
                  <a:schemeClr val="bg1"/>
                </a:solidFill>
              </a:rPr>
              <a:t>CNS</a:t>
            </a:r>
            <a:endParaRPr lang="hu-HU" sz="3200" b="1" dirty="0">
              <a:solidFill>
                <a:schemeClr val="bg1"/>
              </a:solidFill>
            </a:endParaRPr>
          </a:p>
          <a:p>
            <a:pPr lvl="1" algn="ctr"/>
            <a:r>
              <a:rPr lang="hu-HU" sz="3200" b="1" dirty="0">
                <a:solidFill>
                  <a:schemeClr val="bg1"/>
                </a:solidFill>
              </a:rPr>
              <a:t>-</a:t>
            </a:r>
            <a:r>
              <a:rPr lang="hu-HU" sz="3200" b="1" dirty="0" err="1">
                <a:solidFill>
                  <a:schemeClr val="bg1"/>
                </a:solidFill>
              </a:rPr>
              <a:t>First,second,third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order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sensory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neurons</a:t>
            </a:r>
            <a:endParaRPr lang="hu-HU" sz="3200" b="1" dirty="0">
              <a:solidFill>
                <a:schemeClr val="bg1"/>
              </a:solidFill>
            </a:endParaRPr>
          </a:p>
          <a:p>
            <a:pPr lvl="1" algn="ctr"/>
            <a:r>
              <a:rPr lang="hu-HU" sz="3200" b="1" dirty="0">
                <a:solidFill>
                  <a:schemeClr val="bg1"/>
                </a:solidFill>
              </a:rPr>
              <a:t>-</a:t>
            </a:r>
            <a:r>
              <a:rPr lang="hu-HU" sz="3200" b="1" dirty="0" err="1">
                <a:solidFill>
                  <a:schemeClr val="bg1"/>
                </a:solidFill>
              </a:rPr>
              <a:t>light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touch</a:t>
            </a:r>
            <a:r>
              <a:rPr lang="hu-HU" sz="3200" b="1" dirty="0">
                <a:solidFill>
                  <a:schemeClr val="bg1"/>
                </a:solidFill>
              </a:rPr>
              <a:t>, </a:t>
            </a:r>
            <a:r>
              <a:rPr lang="hu-HU" sz="3200" b="1" dirty="0" err="1">
                <a:solidFill>
                  <a:schemeClr val="bg1"/>
                </a:solidFill>
              </a:rPr>
              <a:t>joint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position</a:t>
            </a:r>
            <a:r>
              <a:rPr lang="hu-HU" sz="3200" b="1" dirty="0">
                <a:solidFill>
                  <a:schemeClr val="bg1"/>
                </a:solidFill>
              </a:rPr>
              <a:t>, </a:t>
            </a:r>
            <a:r>
              <a:rPr lang="hu-HU" sz="3200" b="1" dirty="0" err="1">
                <a:solidFill>
                  <a:schemeClr val="bg1"/>
                </a:solidFill>
              </a:rPr>
              <a:t>two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point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discrimination,vibration</a:t>
            </a:r>
            <a:endParaRPr lang="hu-HU" sz="3200" b="1" dirty="0">
              <a:solidFill>
                <a:schemeClr val="bg1"/>
              </a:solidFill>
            </a:endParaRPr>
          </a:p>
          <a:p>
            <a:pPr lvl="1" algn="ctr"/>
            <a:endParaRPr lang="hu-HU" sz="3200" b="1" dirty="0">
              <a:solidFill>
                <a:schemeClr val="bg1"/>
              </a:solidFill>
            </a:endParaRPr>
          </a:p>
          <a:p>
            <a:pPr lvl="1" algn="ctr"/>
            <a:endParaRPr lang="hu-HU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3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BE8EA1-2F40-4FF4-B096-A56456FB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8" y="174291"/>
            <a:ext cx="4486656" cy="1141497"/>
          </a:xfrm>
        </p:spPr>
        <p:txBody>
          <a:bodyPr>
            <a:normAutofit/>
          </a:bodyPr>
          <a:lstStyle/>
          <a:p>
            <a:r>
              <a:rPr lang="hu-HU" sz="3600" b="1" dirty="0" err="1"/>
              <a:t>Receptors</a:t>
            </a:r>
            <a:endParaRPr lang="hu-HU" sz="3600" b="1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BD668EA-A687-479A-BF01-2D8D55C7E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0328" y="0"/>
            <a:ext cx="7281672" cy="6858000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DB0DF53A-30F4-4E6C-B97C-A2936E746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477" y="1639475"/>
            <a:ext cx="4486655" cy="5044234"/>
          </a:xfrm>
        </p:spPr>
        <p:txBody>
          <a:bodyPr>
            <a:normAutofit/>
          </a:bodyPr>
          <a:lstStyle/>
          <a:p>
            <a:r>
              <a:rPr lang="hu-HU" sz="3600" b="1" dirty="0"/>
              <a:t>-</a:t>
            </a:r>
            <a:r>
              <a:rPr lang="hu-HU" sz="3600" b="1" dirty="0" err="1"/>
              <a:t>Mechanoreceptors</a:t>
            </a:r>
            <a:r>
              <a:rPr lang="hu-HU" sz="3600" b="1" dirty="0"/>
              <a:t>, </a:t>
            </a:r>
            <a:r>
              <a:rPr lang="hu-HU" sz="3600" b="1" dirty="0" err="1"/>
              <a:t>joint</a:t>
            </a:r>
            <a:r>
              <a:rPr lang="hu-HU" sz="3600" b="1" dirty="0"/>
              <a:t> </a:t>
            </a:r>
            <a:r>
              <a:rPr lang="hu-HU" sz="3600" b="1" dirty="0" err="1"/>
              <a:t>receptors</a:t>
            </a:r>
            <a:endParaRPr lang="hu-HU" sz="3600" b="1" dirty="0"/>
          </a:p>
          <a:p>
            <a:r>
              <a:rPr lang="hu-HU" sz="3600" b="1" dirty="0"/>
              <a:t>- </a:t>
            </a:r>
            <a:r>
              <a:rPr lang="hu-HU" sz="3600" b="1" dirty="0" err="1"/>
              <a:t>Astereognosia</a:t>
            </a:r>
            <a:r>
              <a:rPr lang="hu-HU" sz="3600" b="1" dirty="0"/>
              <a:t>, </a:t>
            </a:r>
            <a:r>
              <a:rPr lang="hu-HU" sz="3600" b="1" dirty="0" err="1"/>
              <a:t>agraphesthesia</a:t>
            </a:r>
            <a:r>
              <a:rPr lang="hu-HU" sz="3600" b="1" dirty="0"/>
              <a:t>, and a </a:t>
            </a:r>
            <a:r>
              <a:rPr lang="hu-HU" sz="3600" b="1" dirty="0" err="1"/>
              <a:t>Romberg’s</a:t>
            </a:r>
            <a:r>
              <a:rPr lang="hu-HU" sz="3600" b="1" dirty="0"/>
              <a:t> test</a:t>
            </a:r>
          </a:p>
          <a:p>
            <a:r>
              <a:rPr lang="hu-HU" sz="3600" dirty="0"/>
              <a:t>- </a:t>
            </a:r>
            <a:r>
              <a:rPr lang="hu-HU" sz="3600" b="1" dirty="0" err="1"/>
              <a:t>Receptive</a:t>
            </a:r>
            <a:r>
              <a:rPr lang="hu-HU" sz="3600" dirty="0"/>
              <a:t> </a:t>
            </a:r>
            <a:r>
              <a:rPr lang="hu-HU" sz="3600" b="1" dirty="0" err="1"/>
              <a:t>fields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383479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474865-799B-4A65-96C0-025B0638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72" y="233923"/>
            <a:ext cx="4486656" cy="1141497"/>
          </a:xfrm>
        </p:spPr>
        <p:txBody>
          <a:bodyPr>
            <a:normAutofit/>
          </a:bodyPr>
          <a:lstStyle/>
          <a:p>
            <a:r>
              <a:rPr lang="hu-HU" sz="2000" b="1" dirty="0" err="1"/>
              <a:t>First</a:t>
            </a:r>
            <a:r>
              <a:rPr lang="hu-HU" sz="2000" b="1" dirty="0"/>
              <a:t> </a:t>
            </a:r>
            <a:r>
              <a:rPr lang="hu-HU" sz="2000" b="1" dirty="0" err="1"/>
              <a:t>order</a:t>
            </a:r>
            <a:r>
              <a:rPr lang="hu-HU" sz="2000" b="1" dirty="0"/>
              <a:t> </a:t>
            </a:r>
            <a:r>
              <a:rPr lang="hu-HU" sz="2000" b="1" dirty="0" err="1"/>
              <a:t>neurons</a:t>
            </a:r>
            <a:endParaRPr lang="hu-HU" sz="2000" b="1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F5F099E-C2F3-47FD-81F0-C2AED1B74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80"/>
          <a:stretch/>
        </p:blipFill>
        <p:spPr>
          <a:xfrm>
            <a:off x="8686800" y="0"/>
            <a:ext cx="3505200" cy="6883400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6B262FD2-AC0E-4994-9CC6-9828606A0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238" y="1530618"/>
            <a:ext cx="4486656" cy="4946382"/>
          </a:xfrm>
        </p:spPr>
        <p:txBody>
          <a:bodyPr>
            <a:normAutofit fontScale="92500" lnSpcReduction="10000"/>
          </a:bodyPr>
          <a:lstStyle/>
          <a:p>
            <a:r>
              <a:rPr lang="hu-HU" sz="3600" b="1" dirty="0"/>
              <a:t>-</a:t>
            </a:r>
            <a:r>
              <a:rPr lang="hu-HU" sz="3600" b="1" dirty="0" err="1"/>
              <a:t>Cervical</a:t>
            </a:r>
            <a:r>
              <a:rPr lang="hu-HU" sz="3600" b="1" dirty="0"/>
              <a:t> → </a:t>
            </a:r>
            <a:r>
              <a:rPr lang="hu-HU" sz="3600" b="1" dirty="0" err="1"/>
              <a:t>Thoracic</a:t>
            </a:r>
            <a:r>
              <a:rPr lang="hu-HU" sz="3600" b="1" dirty="0"/>
              <a:t> 6 </a:t>
            </a:r>
            <a:r>
              <a:rPr lang="hu-HU" sz="3600" b="1" dirty="0" err="1"/>
              <a:t>Cuneatus</a:t>
            </a:r>
            <a:r>
              <a:rPr lang="hu-HU" sz="3600" b="1" dirty="0"/>
              <a:t> </a:t>
            </a:r>
            <a:r>
              <a:rPr lang="hu-HU" sz="3600" b="1" dirty="0" err="1"/>
              <a:t>Fascicle</a:t>
            </a:r>
            <a:endParaRPr lang="hu-HU" sz="3600" b="1" dirty="0"/>
          </a:p>
          <a:p>
            <a:r>
              <a:rPr lang="hu-HU" sz="3600" b="1" dirty="0"/>
              <a:t>- </a:t>
            </a:r>
            <a:r>
              <a:rPr lang="hu-HU" sz="3600" b="1" dirty="0" err="1"/>
              <a:t>Thoracic</a:t>
            </a:r>
            <a:r>
              <a:rPr lang="hu-HU" sz="3600" b="1" dirty="0"/>
              <a:t> 6 → </a:t>
            </a:r>
            <a:r>
              <a:rPr lang="hu-HU" sz="3600" b="1" dirty="0" err="1"/>
              <a:t>Sacral</a:t>
            </a:r>
            <a:r>
              <a:rPr lang="hu-HU" sz="3600" b="1" dirty="0"/>
              <a:t> Gracilis </a:t>
            </a:r>
            <a:r>
              <a:rPr lang="hu-HU" sz="3600" b="1" dirty="0" err="1"/>
              <a:t>Fascicle</a:t>
            </a:r>
            <a:endParaRPr lang="hu-HU" sz="3600" b="1" dirty="0"/>
          </a:p>
          <a:p>
            <a:r>
              <a:rPr lang="hu-HU" sz="3600" b="1" dirty="0"/>
              <a:t>-</a:t>
            </a:r>
            <a:r>
              <a:rPr lang="hu-HU" sz="3600" b="1" dirty="0" err="1"/>
              <a:t>Terminate</a:t>
            </a:r>
            <a:r>
              <a:rPr lang="hu-HU" sz="3600" b="1" dirty="0"/>
              <a:t> in </a:t>
            </a:r>
            <a:r>
              <a:rPr lang="hu-HU" sz="3600" b="1" dirty="0" err="1"/>
              <a:t>dorsal</a:t>
            </a:r>
            <a:r>
              <a:rPr lang="hu-HU" sz="3600" b="1" dirty="0"/>
              <a:t>, </a:t>
            </a:r>
            <a:r>
              <a:rPr lang="hu-HU" sz="3600" b="1" dirty="0" err="1"/>
              <a:t>caudal</a:t>
            </a:r>
            <a:r>
              <a:rPr lang="hu-HU" sz="3600" b="1" dirty="0"/>
              <a:t> </a:t>
            </a:r>
            <a:r>
              <a:rPr lang="hu-HU" sz="3600" b="1" dirty="0" err="1"/>
              <a:t>medulla</a:t>
            </a:r>
            <a:r>
              <a:rPr lang="hu-HU" sz="3600" b="1" dirty="0"/>
              <a:t> </a:t>
            </a:r>
            <a:r>
              <a:rPr lang="hu-HU" sz="3600" b="1" dirty="0" err="1"/>
              <a:t>oblongata</a:t>
            </a:r>
            <a:endParaRPr lang="hu-HU" sz="3600" b="1" dirty="0"/>
          </a:p>
          <a:p>
            <a:r>
              <a:rPr lang="hu-HU" sz="3600" b="1" dirty="0"/>
              <a:t>- </a:t>
            </a:r>
            <a:r>
              <a:rPr lang="hu-HU" sz="3600" b="1" dirty="0" err="1"/>
              <a:t>gracile</a:t>
            </a:r>
            <a:r>
              <a:rPr lang="hu-HU" sz="3600" b="1" dirty="0"/>
              <a:t>-, </a:t>
            </a:r>
            <a:r>
              <a:rPr lang="hu-HU" sz="3600" b="1" dirty="0" err="1"/>
              <a:t>cuneate</a:t>
            </a:r>
            <a:r>
              <a:rPr lang="hu-HU" sz="3600" b="1" dirty="0"/>
              <a:t> </a:t>
            </a:r>
            <a:r>
              <a:rPr lang="hu-HU" sz="3600" b="1" dirty="0" err="1"/>
              <a:t>tubercule</a:t>
            </a:r>
            <a:endParaRPr lang="hu-HU" sz="3600" b="1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B1C2A0E6-8FD2-4CBE-869B-26477A056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11" y="2767501"/>
            <a:ext cx="4076700" cy="41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8888D6-6799-48E2-B27E-FACA3AA1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3577"/>
            <a:ext cx="7729728" cy="1188720"/>
          </a:xfrm>
        </p:spPr>
        <p:txBody>
          <a:bodyPr>
            <a:normAutofit/>
          </a:bodyPr>
          <a:lstStyle/>
          <a:p>
            <a:r>
              <a:rPr lang="hu-HU" sz="3600" b="1" dirty="0" err="1"/>
              <a:t>Second</a:t>
            </a:r>
            <a:r>
              <a:rPr lang="hu-HU" sz="3600" b="1" dirty="0"/>
              <a:t> </a:t>
            </a:r>
            <a:r>
              <a:rPr lang="hu-HU" sz="3600" b="1" dirty="0" err="1"/>
              <a:t>order</a:t>
            </a:r>
            <a:r>
              <a:rPr lang="hu-HU" sz="3600" b="1" dirty="0"/>
              <a:t> </a:t>
            </a:r>
            <a:r>
              <a:rPr lang="hu-HU" sz="3600" b="1" dirty="0" err="1"/>
              <a:t>neurons</a:t>
            </a:r>
            <a:endParaRPr lang="hu-HU" sz="3600" b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A8ADF2F-9B55-4B85-9D3A-403FF30D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32" y="1605698"/>
            <a:ext cx="8782050" cy="5038725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29B2FD8E-060D-4513-8508-8BE8B79EDFFA}"/>
              </a:ext>
            </a:extLst>
          </p:cNvPr>
          <p:cNvSpPr txBox="1">
            <a:spLocks/>
          </p:cNvSpPr>
          <p:nvPr/>
        </p:nvSpPr>
        <p:spPr>
          <a:xfrm>
            <a:off x="186418" y="1605698"/>
            <a:ext cx="2970294" cy="5038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b="1" dirty="0"/>
              <a:t>→ </a:t>
            </a:r>
            <a:r>
              <a:rPr lang="en-US" sz="3200" b="1" dirty="0"/>
              <a:t>ventral posterior (</a:t>
            </a:r>
            <a:r>
              <a:rPr lang="en-US" sz="3200" b="1" dirty="0" err="1"/>
              <a:t>VPL</a:t>
            </a:r>
            <a:r>
              <a:rPr lang="en-US" sz="3200" b="1" dirty="0"/>
              <a:t>) nucleus of the thalamus</a:t>
            </a:r>
            <a:endParaRPr lang="hu-HU" sz="3200" b="1" dirty="0"/>
          </a:p>
          <a:p>
            <a:pPr marL="0" indent="0">
              <a:buNone/>
            </a:pPr>
            <a:r>
              <a:rPr lang="hu-HU" sz="3200" b="1" dirty="0"/>
              <a:t>→ </a:t>
            </a:r>
            <a:r>
              <a:rPr lang="hu-HU" sz="3200" b="1" dirty="0" err="1"/>
              <a:t>rotation</a:t>
            </a:r>
            <a:r>
              <a:rPr lang="hu-HU" sz="3200" b="1" dirty="0"/>
              <a:t>: </a:t>
            </a:r>
            <a:r>
              <a:rPr lang="hu-HU" sz="3200" b="1" dirty="0" err="1"/>
              <a:t>ventral-lower</a:t>
            </a:r>
            <a:r>
              <a:rPr lang="hu-HU" sz="3200" b="1" dirty="0"/>
              <a:t>, </a:t>
            </a:r>
            <a:r>
              <a:rPr lang="hu-HU" sz="3200" b="1" dirty="0" err="1"/>
              <a:t>dorsal-upper</a:t>
            </a:r>
            <a:r>
              <a:rPr lang="hu-HU" sz="3200" b="1" dirty="0"/>
              <a:t> </a:t>
            </a:r>
            <a:r>
              <a:rPr lang="hu-HU" sz="3200" b="1" dirty="0" err="1"/>
              <a:t>sense</a:t>
            </a:r>
            <a:r>
              <a:rPr lang="hu-HU" sz="3200" b="1" dirty="0"/>
              <a:t> </a:t>
            </a:r>
          </a:p>
          <a:p>
            <a:pPr marL="0" indent="0">
              <a:buNone/>
            </a:pP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90184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1A1BCF-02B2-42C1-A389-125EE1E3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4592"/>
            <a:ext cx="7729728" cy="1188720"/>
          </a:xfrm>
        </p:spPr>
        <p:txBody>
          <a:bodyPr>
            <a:normAutofit/>
          </a:bodyPr>
          <a:lstStyle/>
          <a:p>
            <a:r>
              <a:rPr lang="hu-HU" sz="3600" b="1" dirty="0" err="1"/>
              <a:t>Third</a:t>
            </a:r>
            <a:r>
              <a:rPr lang="hu-HU" sz="3600" b="1" dirty="0"/>
              <a:t> </a:t>
            </a:r>
            <a:r>
              <a:rPr lang="hu-HU" sz="3600" b="1" dirty="0" err="1"/>
              <a:t>order</a:t>
            </a:r>
            <a:r>
              <a:rPr lang="hu-HU" sz="3600" b="1" dirty="0"/>
              <a:t> </a:t>
            </a:r>
            <a:r>
              <a:rPr lang="hu-HU" sz="3600" b="1" dirty="0" err="1"/>
              <a:t>neurons</a:t>
            </a:r>
            <a:endParaRPr lang="hu-HU" sz="3600" b="1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5D11C3C-0F2C-4B7E-AC51-FFE6E866B4E2}"/>
              </a:ext>
            </a:extLst>
          </p:cNvPr>
          <p:cNvSpPr txBox="1">
            <a:spLocks/>
          </p:cNvSpPr>
          <p:nvPr/>
        </p:nvSpPr>
        <p:spPr>
          <a:xfrm>
            <a:off x="186418" y="1574800"/>
            <a:ext cx="3585482" cy="506962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b="1" dirty="0"/>
              <a:t>→ </a:t>
            </a:r>
            <a:r>
              <a:rPr lang="en-US" sz="3200" b="1" dirty="0"/>
              <a:t>posterior limb of the internal capsule</a:t>
            </a:r>
          </a:p>
          <a:p>
            <a:pPr marL="0" indent="0">
              <a:buNone/>
            </a:pPr>
            <a:r>
              <a:rPr lang="hu-HU" sz="3200" b="1" dirty="0"/>
              <a:t>→</a:t>
            </a:r>
            <a:r>
              <a:rPr lang="hu-HU" sz="3200" b="1" dirty="0" err="1"/>
              <a:t>primary</a:t>
            </a:r>
            <a:r>
              <a:rPr lang="hu-HU" sz="3200" b="1" dirty="0"/>
              <a:t> </a:t>
            </a:r>
            <a:r>
              <a:rPr lang="hu-HU" sz="3200" b="1" dirty="0" err="1"/>
              <a:t>somatosensory</a:t>
            </a:r>
            <a:r>
              <a:rPr lang="hu-HU" sz="3200" b="1" dirty="0"/>
              <a:t> </a:t>
            </a:r>
            <a:r>
              <a:rPr lang="hu-HU" sz="3200" b="1" dirty="0" err="1"/>
              <a:t>cortex</a:t>
            </a:r>
            <a:endParaRPr lang="hu-HU" sz="3200" b="1" dirty="0"/>
          </a:p>
          <a:p>
            <a:pPr marL="0" indent="0">
              <a:buNone/>
            </a:pPr>
            <a:r>
              <a:rPr lang="hu-HU" sz="3200" b="1" dirty="0"/>
              <a:t>→</a:t>
            </a:r>
            <a:r>
              <a:rPr lang="hu-HU" sz="3200" b="1" dirty="0" err="1"/>
              <a:t>cortex</a:t>
            </a:r>
            <a:r>
              <a:rPr lang="hu-HU" sz="3200" b="1" dirty="0"/>
              <a:t> </a:t>
            </a:r>
            <a:r>
              <a:rPr lang="hu-HU" sz="3200" b="1" dirty="0" err="1"/>
              <a:t>surface</a:t>
            </a:r>
            <a:r>
              <a:rPr lang="hu-HU" sz="3200" b="1" dirty="0"/>
              <a:t>: </a:t>
            </a:r>
            <a:r>
              <a:rPr lang="en-US" sz="3200" b="1" dirty="0"/>
              <a:t>relative density of cutaneous tactile receptors</a:t>
            </a:r>
            <a:endParaRPr lang="hu-HU" sz="3200" b="1" dirty="0"/>
          </a:p>
          <a:p>
            <a:pPr marL="0" indent="0">
              <a:buNone/>
            </a:pPr>
            <a:r>
              <a:rPr lang="hu-HU" sz="3200" b="1" dirty="0"/>
              <a:t>→</a:t>
            </a:r>
            <a:r>
              <a:rPr lang="hu-HU" sz="3200" b="1" dirty="0" err="1"/>
              <a:t>Brodmann</a:t>
            </a:r>
            <a:r>
              <a:rPr lang="hu-HU" sz="3200" b="1" dirty="0"/>
              <a:t> 1,2,3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E6A805B-EAC9-4CEC-BBFD-6DE82C027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871" y="1367568"/>
            <a:ext cx="7179129" cy="54904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8DAF666-BA32-435B-8768-BC9FB278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679" y="1367568"/>
            <a:ext cx="2290763" cy="1924050"/>
          </a:xfrm>
          <a:prstGeom prst="rect">
            <a:avLst/>
          </a:prstGeom>
        </p:spPr>
      </p:pic>
      <p:pic>
        <p:nvPicPr>
          <p:cNvPr id="13" name="Ábra 12" descr="Levél">
            <a:extLst>
              <a:ext uri="{FF2B5EF4-FFF2-40B4-BE49-F238E27FC236}">
                <a16:creationId xmlns:a16="http://schemas.microsoft.com/office/drawing/2014/main" id="{25D2F4B6-364B-4EA9-89CF-24AE6C14E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395371">
            <a:off x="10631545" y="4589628"/>
            <a:ext cx="359259" cy="359259"/>
          </a:xfrm>
          <a:prstGeom prst="rect">
            <a:avLst/>
          </a:prstGeom>
        </p:spPr>
      </p:pic>
      <p:pic>
        <p:nvPicPr>
          <p:cNvPr id="14" name="Ábra 13" descr="Levél">
            <a:extLst>
              <a:ext uri="{FF2B5EF4-FFF2-40B4-BE49-F238E27FC236}">
                <a16:creationId xmlns:a16="http://schemas.microsoft.com/office/drawing/2014/main" id="{F01ACDF1-8B86-4ACE-8001-88D29CEB6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395371">
            <a:off x="8791780" y="3627663"/>
            <a:ext cx="497050" cy="4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8F2A15-9367-4EC8-A81A-1CE5FB91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621791"/>
            <a:ext cx="7729728" cy="1188720"/>
          </a:xfrm>
        </p:spPr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endParaRPr lang="hu-HU" dirty="0"/>
          </a:p>
        </p:txBody>
      </p:sp>
      <p:sp>
        <p:nvSpPr>
          <p:cNvPr id="3" name="Szöveg helye 3">
            <a:extLst>
              <a:ext uri="{FF2B5EF4-FFF2-40B4-BE49-F238E27FC236}">
                <a16:creationId xmlns:a16="http://schemas.microsoft.com/office/drawing/2014/main" id="{3F868A62-DF18-4458-98DB-6142D24DDAEE}"/>
              </a:ext>
            </a:extLst>
          </p:cNvPr>
          <p:cNvSpPr txBox="1">
            <a:spLocks/>
          </p:cNvSpPr>
          <p:nvPr/>
        </p:nvSpPr>
        <p:spPr>
          <a:xfrm>
            <a:off x="1417863" y="2334985"/>
            <a:ext cx="9356273" cy="42931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 err="1"/>
              <a:t>Sources</a:t>
            </a:r>
            <a:r>
              <a:rPr lang="hu-HU" sz="2800" dirty="0"/>
              <a:t>:</a:t>
            </a:r>
          </a:p>
          <a:p>
            <a:r>
              <a:rPr lang="en-US" sz="2000" dirty="0"/>
              <a:t>The Human Nervous Sys</a:t>
            </a:r>
            <a:r>
              <a:rPr lang="hu-HU" sz="2000" dirty="0"/>
              <a:t>t</a:t>
            </a:r>
            <a:r>
              <a:rPr lang="en-US" sz="2000" dirty="0" err="1"/>
              <a:t>em</a:t>
            </a:r>
            <a:r>
              <a:rPr lang="en-US" sz="2000" dirty="0"/>
              <a:t>: An Ana</a:t>
            </a:r>
            <a:r>
              <a:rPr lang="hu-HU" sz="2000" dirty="0"/>
              <a:t>t</a:t>
            </a:r>
            <a:r>
              <a:rPr lang="en-US" sz="2000" dirty="0" err="1"/>
              <a:t>omical</a:t>
            </a:r>
            <a:r>
              <a:rPr lang="en-US" sz="2000" dirty="0"/>
              <a:t> </a:t>
            </a:r>
            <a:r>
              <a:rPr lang="en-US" sz="2000" dirty="0" err="1"/>
              <a:t>Viewoint</a:t>
            </a:r>
            <a:r>
              <a:rPr lang="en-US" sz="2000" dirty="0"/>
              <a:t>, Sixth Editi</a:t>
            </a:r>
            <a:r>
              <a:rPr lang="hu-HU" sz="2000" dirty="0"/>
              <a:t>o</a:t>
            </a:r>
            <a:r>
              <a:rPr lang="en-US" sz="2000" dirty="0"/>
              <a:t>n, M</a:t>
            </a:r>
            <a:r>
              <a:rPr lang="hu-HU" sz="2000" dirty="0" err="1"/>
              <a:t>ur</a:t>
            </a:r>
            <a:r>
              <a:rPr lang="en-US" sz="2000" dirty="0"/>
              <a:t>ray L. Bar</a:t>
            </a:r>
            <a:r>
              <a:rPr lang="hu-HU" sz="2000" dirty="0"/>
              <a:t>r </a:t>
            </a:r>
            <a:r>
              <a:rPr lang="en-US" sz="2000" dirty="0"/>
              <a:t>and John A</a:t>
            </a:r>
            <a:r>
              <a:rPr lang="hu-HU" sz="2000" dirty="0"/>
              <a:t>.</a:t>
            </a:r>
            <a:r>
              <a:rPr lang="en-US" sz="2000" dirty="0"/>
              <a:t> Kiernan, J.B. </a:t>
            </a:r>
            <a:r>
              <a:rPr lang="en-US" sz="2000" dirty="0" err="1"/>
              <a:t>Lippinco</a:t>
            </a:r>
            <a:r>
              <a:rPr lang="hu-HU" sz="2000" dirty="0"/>
              <a:t>t</a:t>
            </a:r>
            <a:r>
              <a:rPr lang="en-US" sz="2000" dirty="0"/>
              <a:t>t Company, Philadelphia, @ </a:t>
            </a:r>
            <a:r>
              <a:rPr lang="en-US" sz="2000" dirty="0" err="1"/>
              <a:t>I99</a:t>
            </a:r>
            <a:r>
              <a:rPr lang="hu-HU" sz="2000" dirty="0"/>
              <a:t>3, </a:t>
            </a:r>
            <a:r>
              <a:rPr lang="hu-HU" sz="2000" dirty="0" err="1"/>
              <a:t>seventh</a:t>
            </a:r>
            <a:r>
              <a:rPr lang="hu-HU" sz="2000" dirty="0"/>
              <a:t> </a:t>
            </a:r>
            <a:r>
              <a:rPr lang="hu-HU" sz="2000" dirty="0" err="1"/>
              <a:t>chapter</a:t>
            </a:r>
            <a:endParaRPr lang="hu-HU" sz="2000" dirty="0"/>
          </a:p>
          <a:p>
            <a:r>
              <a:rPr lang="hu-HU" sz="2000" dirty="0" err="1"/>
              <a:t>Neuroanatomy</a:t>
            </a:r>
            <a:r>
              <a:rPr lang="hu-HU" sz="2000" dirty="0"/>
              <a:t> </a:t>
            </a:r>
            <a:r>
              <a:rPr lang="hu-HU" sz="2000" dirty="0" err="1"/>
              <a:t>coursebook</a:t>
            </a:r>
            <a:r>
              <a:rPr lang="hu-HU" sz="2000" dirty="0"/>
              <a:t> </a:t>
            </a:r>
            <a:r>
              <a:rPr lang="hu-HU" sz="2000" dirty="0" err="1"/>
              <a:t>chapter</a:t>
            </a:r>
            <a:r>
              <a:rPr lang="hu-HU" sz="2000" dirty="0"/>
              <a:t> 4 </a:t>
            </a:r>
            <a:r>
              <a:rPr lang="hu-HU" sz="2000" dirty="0" err="1"/>
              <a:t>at</a:t>
            </a:r>
            <a:r>
              <a:rPr lang="hu-HU" sz="2000" dirty="0"/>
              <a:t> </a:t>
            </a:r>
            <a:r>
              <a:rPr lang="hu-HU" sz="2000" dirty="0">
                <a:hlinkClick r:id="rId2"/>
              </a:rPr>
              <a:t>http://</a:t>
            </a:r>
            <a:r>
              <a:rPr lang="hu-HU" sz="2000" dirty="0" err="1">
                <a:hlinkClick r:id="rId2"/>
              </a:rPr>
              <a:t>www.neuroanatomy.wisc.edu</a:t>
            </a:r>
            <a:r>
              <a:rPr lang="hu-HU" sz="2000" dirty="0">
                <a:hlinkClick r:id="rId2"/>
              </a:rPr>
              <a:t>/</a:t>
            </a:r>
            <a:r>
              <a:rPr lang="hu-HU" sz="2000" dirty="0" err="1">
                <a:hlinkClick r:id="rId2"/>
              </a:rPr>
              <a:t>coursebook</a:t>
            </a:r>
            <a:r>
              <a:rPr lang="hu-HU" sz="2000" dirty="0">
                <a:hlinkClick r:id="rId2"/>
              </a:rPr>
              <a:t>/</a:t>
            </a:r>
            <a:r>
              <a:rPr lang="hu-HU" sz="2000" dirty="0" err="1">
                <a:hlinkClick r:id="rId2"/>
              </a:rPr>
              <a:t>webstem4-10.pdf</a:t>
            </a:r>
            <a:endParaRPr lang="hu-HU" sz="2000" dirty="0"/>
          </a:p>
          <a:p>
            <a:r>
              <a:rPr lang="hu-HU" sz="2000" dirty="0"/>
              <a:t>Journal </a:t>
            </a:r>
            <a:r>
              <a:rPr lang="hu-HU" sz="2000" dirty="0" err="1"/>
              <a:t>by</a:t>
            </a:r>
            <a:r>
              <a:rPr lang="hu-HU" sz="2000" dirty="0"/>
              <a:t> </a:t>
            </a:r>
            <a:r>
              <a:rPr lang="en-US" sz="2000" dirty="0"/>
              <a:t>Adina Michael-Titus, Peter Shortland, in The Nervous System (Second Edition), 2010</a:t>
            </a:r>
            <a:r>
              <a:rPr lang="hu-HU" sz="2000" dirty="0"/>
              <a:t> </a:t>
            </a:r>
            <a:r>
              <a:rPr lang="hu-HU" sz="2000" dirty="0" err="1"/>
              <a:t>chapter</a:t>
            </a:r>
            <a:r>
              <a:rPr lang="hu-HU" sz="2000" dirty="0"/>
              <a:t>: The </a:t>
            </a:r>
            <a:r>
              <a:rPr lang="hu-HU" sz="2000" dirty="0" err="1"/>
              <a:t>spinal</a:t>
            </a:r>
            <a:r>
              <a:rPr lang="hu-HU" sz="2000" dirty="0"/>
              <a:t> </a:t>
            </a:r>
            <a:r>
              <a:rPr lang="hu-HU" sz="2000" dirty="0" err="1"/>
              <a:t>cord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07545139"/>
      </p:ext>
    </p:extLst>
  </p:cSld>
  <p:clrMapOvr>
    <a:masterClrMapping/>
  </p:clrMapOvr>
</p:sld>
</file>

<file path=ppt/theme/theme1.xml><?xml version="1.0" encoding="utf-8"?>
<a:theme xmlns:a="http://schemas.openxmlformats.org/drawingml/2006/main" name="Csomag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337</TotalTime>
  <Words>251</Words>
  <Application>Microsoft Office PowerPoint</Application>
  <PresentationFormat>Szélesvásznú</PresentationFormat>
  <Paragraphs>29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Csomag</vt:lpstr>
      <vt:lpstr>The receptors, first, second and third order neurons and their terminal fields of the medial lemniscus system</vt:lpstr>
      <vt:lpstr>dorsal column–medial lemniscus pathway (DCML)</vt:lpstr>
      <vt:lpstr>Receptors</vt:lpstr>
      <vt:lpstr>First order neurons</vt:lpstr>
      <vt:lpstr>Second order neurons</vt:lpstr>
      <vt:lpstr>Third order neurons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receptors, first, second and third order neurons and their terminal fields of the medial lemniscus system</dc:title>
  <dc:creator>Bálint Lassú</dc:creator>
  <cp:lastModifiedBy>Bálint Lassú</cp:lastModifiedBy>
  <cp:revision>17</cp:revision>
  <dcterms:created xsi:type="dcterms:W3CDTF">2019-11-24T09:38:46Z</dcterms:created>
  <dcterms:modified xsi:type="dcterms:W3CDTF">2019-11-27T07:22:33Z</dcterms:modified>
</cp:coreProperties>
</file>