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rf.com/photo_13506148_trochlear-and-abducens-nerves.html" TargetMode="External"/><Relationship Id="rId2" Type="http://schemas.openxmlformats.org/officeDocument/2006/relationships/hyperlink" Target="https://teachmeanatomy.info/head/organs/eye/extraocular-muscl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chmeanatomy.info/head/cranial-nerves/trigeminal-nerv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Cranial nerves regulating eye movements, </a:t>
            </a:r>
            <a:r>
              <a:rPr lang="en-US" sz="4400" dirty="0" err="1"/>
              <a:t>accomodation</a:t>
            </a:r>
            <a:r>
              <a:rPr lang="en-US" sz="4400" dirty="0"/>
              <a:t> and involved in eye-protection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Lilla Simon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76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Cranial</a:t>
            </a:r>
            <a:r>
              <a:rPr lang="hu-HU" dirty="0" smtClean="0"/>
              <a:t> </a:t>
            </a:r>
            <a:r>
              <a:rPr lang="hu-HU" dirty="0" err="1" smtClean="0"/>
              <a:t>nerves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46111" y="1321398"/>
            <a:ext cx="8946541" cy="4195481"/>
          </a:xfrm>
        </p:spPr>
        <p:txBody>
          <a:bodyPr/>
          <a:lstStyle/>
          <a:p>
            <a:pPr lvl="1"/>
            <a:r>
              <a:rPr lang="hu-HU" dirty="0" smtClean="0"/>
              <a:t>12 </a:t>
            </a:r>
            <a:r>
              <a:rPr lang="hu-HU" dirty="0" err="1" smtClean="0"/>
              <a:t>cranial</a:t>
            </a:r>
            <a:r>
              <a:rPr lang="hu-HU" dirty="0" smtClean="0"/>
              <a:t> </a:t>
            </a:r>
            <a:r>
              <a:rPr lang="hu-HU" dirty="0" err="1" smtClean="0"/>
              <a:t>nerves</a:t>
            </a:r>
            <a:r>
              <a:rPr lang="hu-HU" dirty="0" smtClean="0"/>
              <a:t> in </a:t>
            </a:r>
            <a:r>
              <a:rPr lang="hu-HU" dirty="0" err="1" smtClean="0"/>
              <a:t>humans</a:t>
            </a:r>
            <a:endParaRPr lang="hu-HU" dirty="0" smtClean="0"/>
          </a:p>
          <a:p>
            <a:pPr lvl="1"/>
            <a:r>
              <a:rPr lang="hu-HU" dirty="0"/>
              <a:t>4</a:t>
            </a:r>
            <a:r>
              <a:rPr lang="hu-HU" dirty="0" smtClean="0"/>
              <a:t> </a:t>
            </a:r>
            <a:r>
              <a:rPr lang="hu-HU" dirty="0" smtClean="0"/>
              <a:t>of </a:t>
            </a:r>
            <a:r>
              <a:rPr lang="hu-HU" dirty="0" err="1" smtClean="0"/>
              <a:t>them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responsible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eye</a:t>
            </a:r>
            <a:r>
              <a:rPr lang="hu-HU" dirty="0" smtClean="0"/>
              <a:t> </a:t>
            </a:r>
            <a:r>
              <a:rPr lang="hu-HU" dirty="0" err="1" smtClean="0"/>
              <a:t>movements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6" y="2302627"/>
            <a:ext cx="4374295" cy="396517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215969"/>
            <a:ext cx="6199734" cy="254698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076603" y="4846082"/>
            <a:ext cx="583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Muscles</a:t>
            </a:r>
            <a:r>
              <a:rPr lang="hu-HU" dirty="0" smtClean="0"/>
              <a:t> </a:t>
            </a:r>
            <a:r>
              <a:rPr lang="hu-HU" dirty="0" err="1" smtClean="0"/>
              <a:t>controlled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three</a:t>
            </a:r>
            <a:r>
              <a:rPr lang="hu-HU" dirty="0" smtClean="0"/>
              <a:t> </a:t>
            </a:r>
            <a:r>
              <a:rPr lang="hu-HU" dirty="0" err="1" smtClean="0"/>
              <a:t>nerves</a:t>
            </a: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3333404" y="6267797"/>
            <a:ext cx="972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Fig 2.1</a:t>
            </a:r>
            <a:endParaRPr lang="hu-HU" sz="11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98160" y="4899943"/>
            <a:ext cx="107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Fig </a:t>
            </a:r>
            <a:r>
              <a:rPr lang="hu-HU" sz="1100" dirty="0" smtClean="0"/>
              <a:t>2.2</a:t>
            </a:r>
            <a:endParaRPr lang="hu-HU" sz="1100" dirty="0"/>
          </a:p>
        </p:txBody>
      </p:sp>
      <p:sp>
        <p:nvSpPr>
          <p:cNvPr id="9" name="Ellipszis 8"/>
          <p:cNvSpPr/>
          <p:nvPr/>
        </p:nvSpPr>
        <p:spPr>
          <a:xfrm>
            <a:off x="3158836" y="3441469"/>
            <a:ext cx="1346662" cy="56526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7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CN III: </a:t>
            </a:r>
            <a:r>
              <a:rPr lang="hu-HU" dirty="0" err="1" smtClean="0"/>
              <a:t>Oculomotor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50" y="3119430"/>
            <a:ext cx="4555374" cy="3492454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3" y="1365104"/>
            <a:ext cx="4808727" cy="333701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87221" y="4875843"/>
            <a:ext cx="5714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Two</a:t>
            </a:r>
            <a:r>
              <a:rPr lang="hu-HU" b="1" dirty="0" smtClean="0"/>
              <a:t> </a:t>
            </a:r>
            <a:r>
              <a:rPr lang="hu-HU" b="1" dirty="0" err="1" smtClean="0"/>
              <a:t>nuclei</a:t>
            </a:r>
            <a:r>
              <a:rPr lang="hu-HU" b="1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i="1" dirty="0" err="1" smtClean="0"/>
              <a:t>nervus</a:t>
            </a:r>
            <a:r>
              <a:rPr lang="hu-HU" i="1" dirty="0" smtClean="0"/>
              <a:t> </a:t>
            </a:r>
            <a:r>
              <a:rPr lang="hu-HU" i="1" dirty="0" err="1" smtClean="0"/>
              <a:t>oculomotorius</a:t>
            </a:r>
            <a:r>
              <a:rPr lang="hu-H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Oculomotor</a:t>
            </a:r>
            <a:r>
              <a:rPr lang="hu-HU" dirty="0" smtClean="0"/>
              <a:t> </a:t>
            </a:r>
            <a:r>
              <a:rPr lang="hu-HU" dirty="0" err="1" smtClean="0"/>
              <a:t>nucleus</a:t>
            </a:r>
            <a:r>
              <a:rPr lang="hu-HU" dirty="0" smtClean="0"/>
              <a:t> (</a:t>
            </a:r>
            <a:r>
              <a:rPr lang="hu-HU" dirty="0" err="1" smtClean="0"/>
              <a:t>somatic</a:t>
            </a:r>
            <a:r>
              <a:rPr lang="hu-HU" dirty="0" smtClean="0"/>
              <a:t> motor) </a:t>
            </a:r>
            <a:r>
              <a:rPr lang="hu-HU" dirty="0" err="1" smtClean="0"/>
              <a:t>originates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mesencephalon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Edinger-Westphal</a:t>
            </a:r>
            <a:r>
              <a:rPr lang="hu-HU" dirty="0" smtClean="0"/>
              <a:t> </a:t>
            </a:r>
            <a:r>
              <a:rPr lang="hu-HU" dirty="0" err="1" smtClean="0"/>
              <a:t>nucleus</a:t>
            </a:r>
            <a:r>
              <a:rPr lang="hu-HU" dirty="0" smtClean="0"/>
              <a:t> (</a:t>
            </a:r>
            <a:r>
              <a:rPr lang="hu-HU" dirty="0" err="1" smtClean="0"/>
              <a:t>parasympathetic</a:t>
            </a:r>
            <a:r>
              <a:rPr lang="hu-HU" dirty="0" smtClean="0"/>
              <a:t>) is </a:t>
            </a:r>
            <a:r>
              <a:rPr lang="hu-HU" dirty="0" err="1" smtClean="0"/>
              <a:t>located</a:t>
            </a:r>
            <a:r>
              <a:rPr lang="hu-HU" dirty="0" smtClean="0"/>
              <a:t> </a:t>
            </a:r>
            <a:r>
              <a:rPr lang="hu-HU" dirty="0" err="1" smtClean="0"/>
              <a:t>dorsal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oculomotor</a:t>
            </a:r>
            <a:r>
              <a:rPr lang="hu-HU" dirty="0" smtClean="0"/>
              <a:t> </a:t>
            </a:r>
            <a:r>
              <a:rPr lang="hu-HU" dirty="0" err="1" smtClean="0"/>
              <a:t>nucleus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99263" y="1439919"/>
            <a:ext cx="53399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Controlled</a:t>
            </a:r>
            <a:r>
              <a:rPr lang="hu-HU" b="1" dirty="0" smtClean="0"/>
              <a:t> </a:t>
            </a:r>
            <a:r>
              <a:rPr lang="hu-HU" b="1" dirty="0" err="1" smtClean="0"/>
              <a:t>movements</a:t>
            </a:r>
            <a:r>
              <a:rPr lang="hu-H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Lift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upper</a:t>
            </a:r>
            <a:r>
              <a:rPr lang="hu-HU" dirty="0"/>
              <a:t> </a:t>
            </a:r>
            <a:r>
              <a:rPr lang="hu-HU" dirty="0" err="1" smtClean="0"/>
              <a:t>eyelid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Moving</a:t>
            </a:r>
            <a:r>
              <a:rPr lang="hu-HU" dirty="0" smtClean="0"/>
              <a:t> </a:t>
            </a:r>
            <a:r>
              <a:rPr lang="hu-HU" dirty="0" err="1" smtClean="0"/>
              <a:t>eyeball</a:t>
            </a:r>
            <a:r>
              <a:rPr lang="hu-HU" dirty="0" smtClean="0"/>
              <a:t> </a:t>
            </a:r>
            <a:r>
              <a:rPr lang="hu-HU" dirty="0" err="1" smtClean="0"/>
              <a:t>upward</a:t>
            </a:r>
            <a:r>
              <a:rPr lang="hu-HU" dirty="0" smtClean="0"/>
              <a:t>/</a:t>
            </a:r>
            <a:r>
              <a:rPr lang="hu-HU" dirty="0" err="1" smtClean="0"/>
              <a:t>downward</a:t>
            </a:r>
            <a:r>
              <a:rPr lang="hu-HU" dirty="0" smtClean="0"/>
              <a:t>/</a:t>
            </a:r>
            <a:r>
              <a:rPr lang="hu-HU" dirty="0" err="1" smtClean="0"/>
              <a:t>medial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Constriction</a:t>
            </a:r>
            <a:r>
              <a:rPr lang="hu-HU" dirty="0" smtClean="0"/>
              <a:t> of </a:t>
            </a:r>
            <a:r>
              <a:rPr lang="hu-HU" dirty="0" err="1" smtClean="0"/>
              <a:t>pupil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Accomodation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eye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36603" y="4658177"/>
            <a:ext cx="1342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Fig 3.1</a:t>
            </a:r>
            <a:endParaRPr lang="hu-HU" sz="11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385815" y="6350274"/>
            <a:ext cx="1330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Fig 3.2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8176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2607" y="186710"/>
            <a:ext cx="9404723" cy="1400530"/>
          </a:xfrm>
        </p:spPr>
        <p:txBody>
          <a:bodyPr/>
          <a:lstStyle/>
          <a:p>
            <a:r>
              <a:rPr lang="hu-HU" dirty="0" smtClean="0"/>
              <a:t>CN IV: </a:t>
            </a:r>
            <a:r>
              <a:rPr lang="hu-HU" dirty="0" err="1" smtClean="0"/>
              <a:t>Trochlear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smtClean="0"/>
              <a:t>CN V: </a:t>
            </a:r>
            <a:r>
              <a:rPr lang="hu-HU" dirty="0" err="1" smtClean="0"/>
              <a:t>Trigeminal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CN VI: 	</a:t>
            </a:r>
            <a:r>
              <a:rPr lang="hu-HU" dirty="0" err="1" smtClean="0"/>
              <a:t>Abducens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22" y="2499902"/>
            <a:ext cx="3463844" cy="2909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3295995" y="5671142"/>
            <a:ext cx="418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Origin</a:t>
            </a:r>
            <a:r>
              <a:rPr lang="hu-HU" dirty="0" smtClean="0"/>
              <a:t> of </a:t>
            </a:r>
            <a:r>
              <a:rPr lang="hu-HU" dirty="0" err="1" smtClean="0"/>
              <a:t>trochlear</a:t>
            </a:r>
            <a:r>
              <a:rPr lang="hu-HU" dirty="0" smtClean="0"/>
              <a:t> and </a:t>
            </a:r>
            <a:r>
              <a:rPr lang="hu-HU" dirty="0" err="1" smtClean="0"/>
              <a:t>abducens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affected</a:t>
            </a:r>
            <a:r>
              <a:rPr lang="hu-HU" dirty="0" smtClean="0"/>
              <a:t> </a:t>
            </a:r>
            <a:r>
              <a:rPr lang="hu-HU" dirty="0" err="1" smtClean="0"/>
              <a:t>muscle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5038" y="3455151"/>
            <a:ext cx="26547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Controlled</a:t>
            </a:r>
            <a:r>
              <a:rPr lang="hu-HU" b="1" dirty="0" smtClean="0"/>
              <a:t> </a:t>
            </a:r>
            <a:r>
              <a:rPr lang="hu-HU" b="1" dirty="0" err="1" smtClean="0"/>
              <a:t>movements</a:t>
            </a:r>
            <a:r>
              <a:rPr lang="hu-HU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Trochlear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r>
              <a:rPr lang="hu-HU" dirty="0" smtClean="0"/>
              <a:t>: </a:t>
            </a:r>
            <a:r>
              <a:rPr lang="hu-HU" i="1" dirty="0" err="1" smtClean="0"/>
              <a:t>downward</a:t>
            </a:r>
            <a:r>
              <a:rPr lang="hu-HU" i="1" dirty="0" smtClean="0"/>
              <a:t> and </a:t>
            </a:r>
            <a:r>
              <a:rPr lang="hu-HU" i="1" dirty="0" err="1" smtClean="0"/>
              <a:t>lateral</a:t>
            </a:r>
            <a:r>
              <a:rPr lang="hu-HU" i="1" dirty="0" smtClean="0"/>
              <a:t> </a:t>
            </a:r>
            <a:r>
              <a:rPr lang="hu-HU" dirty="0" err="1" smtClean="0"/>
              <a:t>movement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eye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Abducens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r>
              <a:rPr lang="hu-HU" dirty="0" smtClean="0"/>
              <a:t>: </a:t>
            </a:r>
            <a:r>
              <a:rPr lang="hu-HU" i="1" dirty="0" err="1" smtClean="0"/>
              <a:t>sideway</a:t>
            </a:r>
            <a:r>
              <a:rPr lang="hu-HU" dirty="0" smtClean="0"/>
              <a:t> </a:t>
            </a:r>
            <a:r>
              <a:rPr lang="hu-HU" dirty="0" err="1" smtClean="0"/>
              <a:t>eye</a:t>
            </a:r>
            <a:r>
              <a:rPr lang="hu-HU" dirty="0" smtClean="0"/>
              <a:t> </a:t>
            </a:r>
            <a:r>
              <a:rPr lang="hu-HU" dirty="0" err="1" smtClean="0"/>
              <a:t>movements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804756" y="5432003"/>
            <a:ext cx="1172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Fig 4.1</a:t>
            </a:r>
            <a:endParaRPr lang="hu-HU" sz="11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5038" y="2215821"/>
            <a:ext cx="359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Trochlear</a:t>
            </a:r>
            <a:r>
              <a:rPr lang="hu-HU" dirty="0" smtClean="0"/>
              <a:t> and </a:t>
            </a:r>
            <a:r>
              <a:rPr lang="hu-HU" dirty="0" err="1" smtClean="0"/>
              <a:t>abducens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i="1" dirty="0" err="1" smtClean="0"/>
              <a:t>somatic</a:t>
            </a:r>
            <a:r>
              <a:rPr lang="hu-HU" i="1" dirty="0" smtClean="0"/>
              <a:t> motor </a:t>
            </a:r>
            <a:r>
              <a:rPr lang="hu-HU" i="1" dirty="0" err="1" smtClean="0"/>
              <a:t>nerves</a:t>
            </a:r>
            <a:r>
              <a:rPr lang="hu-HU" dirty="0" smtClean="0"/>
              <a:t> and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affect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muscle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62" y="1330044"/>
            <a:ext cx="4126270" cy="233971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335087" y="960712"/>
            <a:ext cx="251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Trigeminal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 rot="5400000">
            <a:off x="7990282" y="751220"/>
            <a:ext cx="353943" cy="8395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sz="1100" dirty="0" smtClean="0"/>
              <a:t>Fig 4.2</a:t>
            </a:r>
            <a:endParaRPr lang="hu-HU" sz="11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706974" y="3870649"/>
            <a:ext cx="4126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Trigeminal</a:t>
            </a:r>
            <a:r>
              <a:rPr lang="hu-HU" dirty="0" smtClean="0"/>
              <a:t> </a:t>
            </a:r>
            <a:r>
              <a:rPr lang="hu-HU" dirty="0" err="1" smtClean="0"/>
              <a:t>nerve</a:t>
            </a:r>
            <a:r>
              <a:rPr lang="hu-HU" dirty="0" smtClean="0"/>
              <a:t> delivers </a:t>
            </a:r>
            <a:r>
              <a:rPr lang="hu-HU" dirty="0" err="1" smtClean="0"/>
              <a:t>sensation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face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Has 3 major </a:t>
            </a:r>
            <a:r>
              <a:rPr lang="hu-HU" dirty="0" err="1" smtClean="0"/>
              <a:t>branches</a:t>
            </a:r>
            <a:r>
              <a:rPr lang="hu-HU" dirty="0"/>
              <a:t> </a:t>
            </a:r>
            <a:r>
              <a:rPr lang="hu-HU" dirty="0" smtClean="0"/>
              <a:t>(V1, V2, V3) </a:t>
            </a:r>
            <a:r>
              <a:rPr lang="hu-HU" dirty="0" smtClean="0">
                <a:sym typeface="Wingdings" panose="05000000000000000000" pitchFamily="2" charset="2"/>
              </a:rPr>
              <a:t> V1 &amp; V2 </a:t>
            </a:r>
            <a:r>
              <a:rPr lang="hu-HU" dirty="0" err="1" smtClean="0">
                <a:sym typeface="Wingdings" panose="05000000000000000000" pitchFamily="2" charset="2"/>
              </a:rPr>
              <a:t>have</a:t>
            </a:r>
            <a:r>
              <a:rPr lang="hu-HU" dirty="0" smtClean="0">
                <a:sym typeface="Wingdings" panose="05000000000000000000" pitchFamily="2" charset="2"/>
              </a:rPr>
              <a:t> a </a:t>
            </a:r>
            <a:r>
              <a:rPr lang="hu-HU" dirty="0" err="1" smtClean="0">
                <a:sym typeface="Wingdings" panose="05000000000000000000" pitchFamily="2" charset="2"/>
              </a:rPr>
              <a:t>role</a:t>
            </a:r>
            <a:r>
              <a:rPr lang="hu-HU" dirty="0" smtClean="0">
                <a:sym typeface="Wingdings" panose="05000000000000000000" pitchFamily="2" charset="2"/>
              </a:rPr>
              <a:t> in </a:t>
            </a:r>
            <a:r>
              <a:rPr lang="hu-HU" dirty="0" err="1" smtClean="0">
                <a:sym typeface="Wingdings" panose="05000000000000000000" pitchFamily="2" charset="2"/>
              </a:rPr>
              <a:t>eye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movements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05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Sources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Szentágothai</a:t>
            </a:r>
            <a:r>
              <a:rPr lang="hu-HU" dirty="0" smtClean="0"/>
              <a:t> János – Réthelyi Miklós: Funkcionális anatómia III.</a:t>
            </a:r>
          </a:p>
          <a:p>
            <a:pPr lvl="1"/>
            <a:r>
              <a:rPr lang="hu-HU" dirty="0" smtClean="0"/>
              <a:t>Kiss </a:t>
            </a:r>
            <a:r>
              <a:rPr lang="hu-HU" dirty="0"/>
              <a:t>Ferenc - </a:t>
            </a:r>
            <a:r>
              <a:rPr lang="hu-HU" dirty="0" err="1"/>
              <a:t>Szentágothai</a:t>
            </a:r>
            <a:r>
              <a:rPr lang="hu-HU" dirty="0"/>
              <a:t> János: Az ember anatómiájának </a:t>
            </a:r>
            <a:r>
              <a:rPr lang="hu-HU" dirty="0" smtClean="0"/>
              <a:t>atlasza</a:t>
            </a:r>
          </a:p>
          <a:p>
            <a:pPr lvl="1"/>
            <a:r>
              <a:rPr lang="hu-HU" dirty="0" smtClean="0"/>
              <a:t>John</a:t>
            </a:r>
            <a:r>
              <a:rPr lang="hu-HU" dirty="0"/>
              <a:t> Alan </a:t>
            </a:r>
            <a:r>
              <a:rPr lang="hu-HU" dirty="0" err="1" smtClean="0"/>
              <a:t>Kiernan</a:t>
            </a:r>
            <a:r>
              <a:rPr lang="hu-HU" dirty="0" smtClean="0"/>
              <a:t> - Murray </a:t>
            </a:r>
            <a:r>
              <a:rPr lang="hu-HU" dirty="0" err="1" smtClean="0"/>
              <a:t>Llewellyn</a:t>
            </a:r>
            <a:r>
              <a:rPr lang="hu-HU" dirty="0" smtClean="0"/>
              <a:t>: </a:t>
            </a:r>
            <a:r>
              <a:rPr lang="hu-HU" dirty="0" err="1" smtClean="0"/>
              <a:t>Barr’s</a:t>
            </a:r>
            <a:r>
              <a:rPr lang="hu-HU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Human Nervous System: An Anatomical </a:t>
            </a:r>
            <a:r>
              <a:rPr lang="en-US" dirty="0" smtClean="0"/>
              <a:t>Viewpoint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Figures</a:t>
            </a:r>
            <a:endParaRPr lang="hu-HU" dirty="0" smtClean="0"/>
          </a:p>
          <a:p>
            <a:pPr lvl="1"/>
            <a:r>
              <a:rPr lang="hu-HU" sz="1800" dirty="0"/>
              <a:t>Fig 2.1: </a:t>
            </a:r>
            <a:r>
              <a:rPr lang="en-US" sz="1800" dirty="0" err="1"/>
              <a:t>Brain_human_normal_inferior_view.svg</a:t>
            </a:r>
            <a:r>
              <a:rPr lang="en-US" sz="1800" dirty="0"/>
              <a:t>: Patrick J. Lynch, medical illustrator</a:t>
            </a:r>
            <a:endParaRPr lang="hu-HU" sz="1800" dirty="0"/>
          </a:p>
          <a:p>
            <a:pPr lvl="1"/>
            <a:r>
              <a:rPr lang="hu-HU" sz="1800" dirty="0">
                <a:hlinkClick r:id="rId2"/>
              </a:rPr>
              <a:t>Fig </a:t>
            </a:r>
            <a:r>
              <a:rPr lang="hu-HU" sz="1800" dirty="0" smtClean="0">
                <a:hlinkClick r:id="rId2"/>
              </a:rPr>
              <a:t>2.2</a:t>
            </a:r>
            <a:endParaRPr lang="hu-HU" sz="1800" dirty="0"/>
          </a:p>
          <a:p>
            <a:pPr lvl="1"/>
            <a:r>
              <a:rPr lang="hu-HU" sz="1800" dirty="0"/>
              <a:t>Fig </a:t>
            </a:r>
            <a:r>
              <a:rPr lang="hu-HU" sz="1800" dirty="0" smtClean="0"/>
              <a:t>3.1:</a:t>
            </a:r>
            <a:r>
              <a:rPr lang="hu-HU" sz="1800" dirty="0"/>
              <a:t>John Alan </a:t>
            </a:r>
            <a:r>
              <a:rPr lang="hu-HU" sz="1800" dirty="0" err="1"/>
              <a:t>Kiernan</a:t>
            </a:r>
            <a:r>
              <a:rPr lang="hu-HU" sz="1800" dirty="0"/>
              <a:t> - Murray </a:t>
            </a:r>
            <a:r>
              <a:rPr lang="hu-HU" sz="1800" dirty="0" err="1"/>
              <a:t>Llewellyn</a:t>
            </a:r>
            <a:r>
              <a:rPr lang="hu-HU" sz="1800" dirty="0"/>
              <a:t>: </a:t>
            </a:r>
            <a:r>
              <a:rPr lang="hu-HU" sz="1800" dirty="0" err="1"/>
              <a:t>Barr’s</a:t>
            </a:r>
            <a:r>
              <a:rPr lang="hu-HU" sz="1800" dirty="0"/>
              <a:t>: </a:t>
            </a:r>
            <a:r>
              <a:rPr lang="en-US" sz="1800" dirty="0"/>
              <a:t>The Human Nervous System: An Anatomical </a:t>
            </a:r>
            <a:r>
              <a:rPr lang="en-US" sz="1800" dirty="0" smtClean="0"/>
              <a:t>Viewpoint</a:t>
            </a:r>
            <a:endParaRPr lang="hu-HU" sz="1800" dirty="0" smtClean="0"/>
          </a:p>
          <a:p>
            <a:pPr lvl="1"/>
            <a:r>
              <a:rPr lang="hu-HU" sz="1800" dirty="0" smtClean="0"/>
              <a:t>Fig 3.2: </a:t>
            </a:r>
            <a:r>
              <a:rPr lang="hu-HU" sz="1800" dirty="0" err="1" smtClean="0"/>
              <a:t>Anatomy</a:t>
            </a:r>
            <a:r>
              <a:rPr lang="hu-HU" sz="1800" dirty="0" smtClean="0"/>
              <a:t> Q&amp;A</a:t>
            </a:r>
          </a:p>
          <a:p>
            <a:pPr lvl="1"/>
            <a:r>
              <a:rPr lang="hu-HU" sz="1800" dirty="0" smtClean="0">
                <a:hlinkClick r:id="rId3"/>
              </a:rPr>
              <a:t>Fig 4.1</a:t>
            </a:r>
            <a:r>
              <a:rPr lang="hu-HU" sz="1800" dirty="0" smtClean="0"/>
              <a:t> </a:t>
            </a:r>
          </a:p>
          <a:p>
            <a:pPr lvl="1"/>
            <a:r>
              <a:rPr lang="hu-HU" sz="1800" dirty="0" smtClean="0">
                <a:hlinkClick r:id="rId4"/>
              </a:rPr>
              <a:t>Fig 4.2</a:t>
            </a:r>
            <a:endParaRPr lang="hu-HU" sz="1800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3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399</TotalTime>
  <Words>225</Words>
  <Application>Microsoft Office PowerPoint</Application>
  <PresentationFormat>Szélesvásznú</PresentationFormat>
  <Paragraphs>43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Cranial nerves regulating eye movements, accomodation and involved in eye-protection</vt:lpstr>
      <vt:lpstr>Cranial nerves</vt:lpstr>
      <vt:lpstr>CN III: Oculomotor nerve </vt:lpstr>
      <vt:lpstr>CN IV: Trochlear nerve,  CN V: Trigeminal nerve CN VI:  Abducens nerve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regulating eye movements, accomodation and involved in eye-protection</dc:title>
  <dc:creator>Simon Lilla</dc:creator>
  <cp:lastModifiedBy>Simon Lilla</cp:lastModifiedBy>
  <cp:revision>17</cp:revision>
  <dcterms:created xsi:type="dcterms:W3CDTF">2019-11-16T12:05:48Z</dcterms:created>
  <dcterms:modified xsi:type="dcterms:W3CDTF">2019-11-21T08:33:19Z</dcterms:modified>
</cp:coreProperties>
</file>